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69" r:id="rId2"/>
    <p:sldId id="371" r:id="rId3"/>
    <p:sldId id="372" r:id="rId4"/>
    <p:sldId id="373" r:id="rId5"/>
    <p:sldId id="374" r:id="rId6"/>
    <p:sldId id="375" r:id="rId7"/>
    <p:sldId id="376" r:id="rId8"/>
    <p:sldId id="377" r:id="rId9"/>
    <p:sldId id="378" r:id="rId10"/>
    <p:sldId id="379" r:id="rId11"/>
    <p:sldId id="380" r:id="rId12"/>
    <p:sldId id="381" r:id="rId13"/>
    <p:sldId id="385" r:id="rId14"/>
    <p:sldId id="382" r:id="rId15"/>
    <p:sldId id="38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B3D7"/>
    <a:srgbClr val="ED7D31"/>
    <a:srgbClr val="1B6583"/>
    <a:srgbClr val="185872"/>
    <a:srgbClr val="44AED8"/>
    <a:srgbClr val="2998C5"/>
    <a:srgbClr val="20425A"/>
    <a:srgbClr val="FCCB10"/>
    <a:srgbClr val="EB6622"/>
    <a:srgbClr val="153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9" d="100"/>
          <a:sy n="159" d="100"/>
        </p:scale>
        <p:origin x="336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584CB1-6C60-40A4-8F4E-18A9225B0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 OHDSI Methods Research Agenda for 2021?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9A374C-9AA7-4D45-9587-C6B2754F6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3823863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FE832-70C2-4BFD-A386-2E725FBFC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</a:t>
            </a:r>
            <a:r>
              <a:rPr lang="en-US" b="1" dirty="0"/>
              <a:t>effect estimation </a:t>
            </a:r>
            <a:r>
              <a:rPr lang="en-US" dirty="0"/>
              <a:t>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A5DF6-DD5E-4717-8756-68E23B0A5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Evaluation of methods for vaccine safety surveillance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Similar to our HDSR paper:</a:t>
            </a:r>
          </a:p>
          <a:p>
            <a:r>
              <a:rPr lang="en-US" sz="2400" dirty="0"/>
              <a:t>Create a benchmark of vaccines (e.g. flu vaccines) and corresponding negative control outcomes</a:t>
            </a:r>
          </a:p>
          <a:p>
            <a:r>
              <a:rPr lang="en-US" sz="2400" dirty="0"/>
              <a:t>Synthesize positive controls</a:t>
            </a:r>
          </a:p>
          <a:p>
            <a:r>
              <a:rPr lang="en-US" sz="2400" dirty="0"/>
              <a:t>Apply a suite of methods, e.g.</a:t>
            </a:r>
          </a:p>
          <a:p>
            <a:pPr lvl="1"/>
            <a:r>
              <a:rPr lang="en-US" sz="2000" dirty="0"/>
              <a:t>Poisson Maximized Sequential Probability Ratio Test (</a:t>
            </a:r>
            <a:r>
              <a:rPr lang="en-US" sz="2000" dirty="0" err="1"/>
              <a:t>PMaxSPRT</a:t>
            </a:r>
            <a:r>
              <a:rPr lang="en-US" sz="2000" dirty="0"/>
              <a:t>) </a:t>
            </a:r>
          </a:p>
          <a:p>
            <a:pPr lvl="1"/>
            <a:r>
              <a:rPr lang="en-US" sz="2000" dirty="0"/>
              <a:t>Comparative cohort analysis with a non-user comparator </a:t>
            </a:r>
          </a:p>
          <a:p>
            <a:pPr lvl="1"/>
            <a:r>
              <a:rPr lang="en-US" sz="2000" dirty="0"/>
              <a:t>SCCS / Self-controlled Risk Interval (SCRI) </a:t>
            </a:r>
          </a:p>
          <a:p>
            <a:r>
              <a:rPr lang="en-US" sz="2400" dirty="0"/>
              <a:t>Compute performance metrics</a:t>
            </a:r>
          </a:p>
          <a:p>
            <a:pPr lvl="1">
              <a:buFontTx/>
              <a:buChar char="-"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3C2F6-B9FD-4FEA-BCD8-CD729A54D1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6EE27C-8F27-469E-A892-5522490A2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1" y="4203373"/>
            <a:ext cx="3005316" cy="2654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263A8C1-1A44-43F7-9645-3C18D8149229}"/>
              </a:ext>
            </a:extLst>
          </p:cNvPr>
          <p:cNvSpPr/>
          <p:nvPr/>
        </p:nvSpPr>
        <p:spPr>
          <a:xfrm>
            <a:off x="6299200" y="5562600"/>
            <a:ext cx="1854200" cy="8382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High priority! Target Q1 2021?</a:t>
            </a:r>
          </a:p>
        </p:txBody>
      </p:sp>
    </p:spTree>
    <p:extLst>
      <p:ext uri="{BB962C8B-B14F-4D97-AF65-F5344CB8AC3E}">
        <p14:creationId xmlns:p14="http://schemas.microsoft.com/office/powerpoint/2010/main" val="173356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1482D-E343-4E9D-82BA-49FFAAB0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</a:t>
            </a:r>
            <a:r>
              <a:rPr lang="en-US" b="1" dirty="0"/>
              <a:t>effect estimation </a:t>
            </a:r>
            <a:r>
              <a:rPr lang="en-US" dirty="0"/>
              <a:t>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08F31-9AB7-4ADC-9199-6F103A904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Benefit-risk framework</a:t>
            </a:r>
            <a:r>
              <a:rPr lang="en-US" sz="2400" dirty="0"/>
              <a:t> 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Single outcome </a:t>
            </a:r>
            <a:r>
              <a:rPr lang="en-US" sz="2400" dirty="0">
                <a:sym typeface="Wingdings" panose="05000000000000000000" pitchFamily="2" charset="2"/>
              </a:rPr>
              <a:t> multiple outcomes (e.g. LEGEND)</a:t>
            </a:r>
          </a:p>
          <a:p>
            <a:pPr marL="0" indent="0">
              <a:buNone/>
            </a:pPr>
            <a:r>
              <a:rPr lang="en-US" sz="2400" dirty="0">
                <a:sym typeface="Wingdings" panose="05000000000000000000" pitchFamily="2" charset="2"/>
              </a:rPr>
              <a:t>Hard to compare on hazard ratio scale</a:t>
            </a:r>
          </a:p>
          <a:p>
            <a:pPr marL="0" indent="0">
              <a:buNone/>
            </a:pPr>
            <a:r>
              <a:rPr lang="en-US" sz="2400" dirty="0">
                <a:sym typeface="Wingdings" panose="05000000000000000000" pitchFamily="2" charset="2"/>
              </a:rPr>
              <a:t>Compute absolute risks instead</a:t>
            </a:r>
          </a:p>
          <a:p>
            <a:pPr>
              <a:buFontTx/>
              <a:buChar char="-"/>
            </a:pPr>
            <a:r>
              <a:rPr lang="en-US" sz="2400" dirty="0">
                <a:sym typeface="Wingdings" panose="05000000000000000000" pitchFamily="2" charset="2"/>
              </a:rPr>
              <a:t>Requires accurate incidence / prevalence rates</a:t>
            </a:r>
          </a:p>
          <a:p>
            <a:pPr>
              <a:buFontTx/>
              <a:buChar char="-"/>
            </a:pPr>
            <a:r>
              <a:rPr lang="en-US" sz="2400" dirty="0">
                <a:sym typeface="Wingdings" panose="05000000000000000000" pitchFamily="2" charset="2"/>
              </a:rPr>
              <a:t>Some fancy statistics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Account for seriousness of outcome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D83C1-7580-4264-AC70-C4E4521C6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DD8623-210C-471B-A1DB-CE6C930D8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800" y="4191000"/>
            <a:ext cx="275499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3605FF-0124-4BBB-9E8A-C9D798AF7F94}"/>
              </a:ext>
            </a:extLst>
          </p:cNvPr>
          <p:cNvSpPr/>
          <p:nvPr/>
        </p:nvSpPr>
        <p:spPr>
          <a:xfrm>
            <a:off x="9753600" y="6615363"/>
            <a:ext cx="206919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chemeClr val="tx1"/>
                </a:solidFill>
              </a:rPr>
              <a:t>Suchard et al., 2019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64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0FB26-8CAD-4F2F-82F1-D432A8410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</a:t>
            </a:r>
            <a:r>
              <a:rPr lang="en-US" b="1" dirty="0"/>
              <a:t>prediction </a:t>
            </a:r>
            <a:r>
              <a:rPr lang="en-US" dirty="0"/>
              <a:t>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77B65-B263-410B-AC55-7B1121667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Using predictive models to generate expected rates for vaccine surveillance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/>
              <a:t>…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DE5D4-C729-43AF-9A70-BF853A538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170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0FB26-8CAD-4F2F-82F1-D432A8410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</a:t>
            </a:r>
            <a:r>
              <a:rPr lang="en-US" b="1" dirty="0"/>
              <a:t>prediction </a:t>
            </a:r>
            <a:r>
              <a:rPr lang="en-US" dirty="0"/>
              <a:t>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77B65-B263-410B-AC55-7B1121667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Empirical evaluation of design choices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(ongoing)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Optimal predictor lookback window (almost done)</a:t>
            </a:r>
          </a:p>
          <a:p>
            <a:r>
              <a:rPr lang="en-US" sz="2400" dirty="0"/>
              <a:t>Combining estimators from different DBs (almost done)</a:t>
            </a:r>
          </a:p>
          <a:p>
            <a:r>
              <a:rPr lang="en-US" sz="2400" dirty="0"/>
              <a:t>…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DE5D4-C729-43AF-9A70-BF853A538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99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0FB26-8CAD-4F2F-82F1-D432A8410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</a:t>
            </a:r>
            <a:r>
              <a:rPr lang="en-US" b="1" dirty="0"/>
              <a:t>prediction </a:t>
            </a:r>
            <a:r>
              <a:rPr lang="en-US" dirty="0"/>
              <a:t>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77B65-B263-410B-AC55-7B1121667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Improving adoption of predictive models 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Are the COVER models being used in clinical practice, and if not, why not?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DE5D4-C729-43AF-9A70-BF853A538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054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A11B5-9936-41F7-B0DD-7AE6B2CEA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Wrapping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23C5D-38CD-4D9C-B7FC-D11039975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we want to be a workgroup or a special interest group?</a:t>
            </a:r>
          </a:p>
          <a:p>
            <a:r>
              <a:rPr lang="en-US" dirty="0"/>
              <a:t>Interest in pursuing joint research agenda?</a:t>
            </a:r>
          </a:p>
          <a:p>
            <a:r>
              <a:rPr lang="en-US" dirty="0"/>
              <a:t>Available resources?</a:t>
            </a:r>
          </a:p>
          <a:p>
            <a:pPr lvl="1"/>
            <a:r>
              <a:rPr lang="en-US" dirty="0"/>
              <a:t>OHDSI </a:t>
            </a:r>
            <a:r>
              <a:rPr lang="en-US"/>
              <a:t>student group?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AB3B50-6D89-4224-99AA-82CF7F3EF3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32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42C7A-9262-4492-B820-FB14B5AE6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OHDSI Steering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D4870-7742-49E4-9968-773DFA0D9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more top-down approach for 2021?</a:t>
            </a:r>
          </a:p>
          <a:p>
            <a:r>
              <a:rPr lang="en-US" dirty="0"/>
              <a:t>Distinction:</a:t>
            </a:r>
          </a:p>
          <a:p>
            <a:pPr lvl="1"/>
            <a:r>
              <a:rPr lang="en-US" b="1" dirty="0"/>
              <a:t>Workgroups</a:t>
            </a:r>
            <a:r>
              <a:rPr lang="en-US" dirty="0"/>
              <a:t>: do work to advance OHDSI’s goals</a:t>
            </a:r>
          </a:p>
          <a:p>
            <a:pPr lvl="1"/>
            <a:r>
              <a:rPr lang="en-US" b="1" dirty="0"/>
              <a:t>Special Interest Groups</a:t>
            </a:r>
            <a:r>
              <a:rPr lang="en-US" dirty="0"/>
              <a:t>: convene to discuss topics of common interest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F058E-CA63-41AC-A3B9-2DB64E52C3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1165BD9-B25F-4FCB-847A-BE3888229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568" y="4219512"/>
            <a:ext cx="5105400" cy="263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51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8D7C9-ED45-4E0E-AB3E-9BE9C3B36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Top-down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1D56C-A3F0-48A0-8CD6-2B8A8EA91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2800" b="1" dirty="0"/>
              <a:t>Our Mission</a:t>
            </a:r>
            <a:endParaRPr lang="en-US" sz="2800" dirty="0"/>
          </a:p>
          <a:p>
            <a:pPr fontAlgn="base"/>
            <a:r>
              <a:rPr lang="en-US" sz="2800" dirty="0"/>
              <a:t>To improve health by empowering a community to collaboratively generate the evidence that promotes better health decisions and better care.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968C2-4EA7-430F-A465-26DA4AFF5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1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6C5DA-8CCB-474F-B442-7D08FD62E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Probable 2021 OHDSI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46BAF-1100-4818-B27C-9AC03D756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Generate evidence on the effects of all medicines for specific diseases</a:t>
            </a:r>
          </a:p>
          <a:p>
            <a:r>
              <a:rPr lang="en-US" sz="2800" dirty="0"/>
              <a:t>COVID-19 (treatments </a:t>
            </a:r>
            <a:r>
              <a:rPr lang="en-US" sz="2800" dirty="0">
                <a:sym typeface="Wingdings" panose="05000000000000000000" pitchFamily="2" charset="2"/>
              </a:rPr>
              <a:t> </a:t>
            </a:r>
            <a:r>
              <a:rPr lang="en-US" sz="2800" dirty="0"/>
              <a:t>vaccines)</a:t>
            </a:r>
          </a:p>
          <a:p>
            <a:r>
              <a:rPr lang="en-US" sz="2800" dirty="0"/>
              <a:t>Type 2 Diabetes Mellites</a:t>
            </a:r>
          </a:p>
          <a:p>
            <a:pPr lvl="1"/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FC4D5-7636-4A14-96BD-90D7C100F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64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84F5C-FD0B-460A-9538-23D684AFF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2021 Methods 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3EFB3-BC7E-4279-8FB9-943D26D8B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Characterization</a:t>
            </a:r>
            <a:r>
              <a:rPr lang="en-US" sz="2800" dirty="0"/>
              <a:t> (What happened to them?)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b="1" dirty="0"/>
              <a:t>Population-Level Effect Estimation </a:t>
            </a:r>
            <a:r>
              <a:rPr lang="en-US" sz="2800" dirty="0"/>
              <a:t>(What are the causal effects?)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b="1" dirty="0"/>
              <a:t>Patient-Level Prediction </a:t>
            </a:r>
            <a:r>
              <a:rPr lang="en-US" sz="2800" dirty="0"/>
              <a:t>(What will happen to me?)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C7B28-E14F-4162-A6C7-ADF9CDAD4D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72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D0E2D-F49D-4BD4-BAE9-8E9794F6E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Possible </a:t>
            </a:r>
            <a:r>
              <a:rPr lang="en-US" b="1" dirty="0"/>
              <a:t>characterization </a:t>
            </a:r>
            <a:r>
              <a:rPr lang="en-US" dirty="0"/>
              <a:t>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860DF-1676-4854-96FB-879605D94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Accurate population rates / proportions 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“How many people in the population experienced X?”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Tx/>
              <a:buChar char="-"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1EDD1-746D-4670-9BCF-0487E0893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5A071-5BA4-4ABA-8F2D-BDD083AC0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4094678"/>
            <a:ext cx="5689600" cy="2763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AFDC1B-13B9-4AEF-A3FE-20073F43BD7A}"/>
              </a:ext>
            </a:extLst>
          </p:cNvPr>
          <p:cNvSpPr/>
          <p:nvPr/>
        </p:nvSpPr>
        <p:spPr>
          <a:xfrm>
            <a:off x="609600" y="2895600"/>
            <a:ext cx="5689600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400" dirty="0">
                <a:solidFill>
                  <a:srgbClr val="20425A"/>
                </a:solidFill>
              </a:rPr>
              <a:t>Example: Narcolepsy incidence rate (IR)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OHDSI cohort definition for Narcolepsy in CCAE:</a:t>
            </a:r>
          </a:p>
          <a:p>
            <a:pPr lvl="1">
              <a:spcBef>
                <a:spcPct val="20000"/>
              </a:spcBef>
            </a:pPr>
            <a:r>
              <a:rPr lang="en-US" sz="2400" dirty="0">
                <a:solidFill>
                  <a:srgbClr val="20425A"/>
                </a:solidFill>
              </a:rPr>
              <a:t>25.42 per 100,000 patient years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Silber et al: </a:t>
            </a:r>
          </a:p>
          <a:p>
            <a:pPr lvl="1">
              <a:spcBef>
                <a:spcPct val="20000"/>
              </a:spcBef>
            </a:pPr>
            <a:r>
              <a:rPr lang="en-US" sz="2400" dirty="0">
                <a:solidFill>
                  <a:srgbClr val="20425A"/>
                </a:solidFill>
              </a:rPr>
              <a:t>1.37 per 100,000 patient years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Silber et al, age + sex adjusted to CCAE:</a:t>
            </a:r>
          </a:p>
          <a:p>
            <a:pPr lvl="1">
              <a:spcBef>
                <a:spcPct val="20000"/>
              </a:spcBef>
            </a:pPr>
            <a:r>
              <a:rPr lang="en-US" sz="2400" dirty="0">
                <a:solidFill>
                  <a:srgbClr val="20425A"/>
                </a:solidFill>
              </a:rPr>
              <a:t>1.15 per 100,000 patient years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14AA0A6-4FCD-451E-88D5-ABFDF353718A}"/>
              </a:ext>
            </a:extLst>
          </p:cNvPr>
          <p:cNvSpPr/>
          <p:nvPr/>
        </p:nvSpPr>
        <p:spPr>
          <a:xfrm>
            <a:off x="6299200" y="5334000"/>
            <a:ext cx="3048000" cy="10668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Assuming for argument’s sake that sensitivity = 100%, our PPV would be 4.5%</a:t>
            </a:r>
          </a:p>
        </p:txBody>
      </p:sp>
    </p:spTree>
    <p:extLst>
      <p:ext uri="{BB962C8B-B14F-4D97-AF65-F5344CB8AC3E}">
        <p14:creationId xmlns:p14="http://schemas.microsoft.com/office/powerpoint/2010/main" val="79728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C2CED-255E-4099-9272-55211981D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Possible </a:t>
            </a:r>
            <a:r>
              <a:rPr lang="en-US" b="1" dirty="0"/>
              <a:t>characterization </a:t>
            </a:r>
            <a:r>
              <a:rPr lang="en-US" dirty="0"/>
              <a:t>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68621-EB84-4A96-B839-1D31DA0E3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Accurate population rates / proportions 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Typically, we don’t have a gold standard. How to establish operating characteristics?</a:t>
            </a:r>
          </a:p>
          <a:p>
            <a:pPr>
              <a:buFontTx/>
              <a:buChar char="-"/>
            </a:pPr>
            <a:r>
              <a:rPr lang="en-US" sz="2400" dirty="0" err="1"/>
              <a:t>PheValuator</a:t>
            </a:r>
            <a:endParaRPr lang="en-US" sz="2400" dirty="0"/>
          </a:p>
          <a:p>
            <a:pPr>
              <a:buFontTx/>
              <a:buChar char="-"/>
            </a:pPr>
            <a:r>
              <a:rPr lang="en-US" sz="2400" dirty="0"/>
              <a:t>Manual annotation of patient profiles (possibly guided by predictive models)</a:t>
            </a:r>
          </a:p>
          <a:p>
            <a:pPr>
              <a:buFontTx/>
              <a:buChar char="-"/>
            </a:pPr>
            <a:endParaRPr lang="en-US" sz="2400" dirty="0"/>
          </a:p>
          <a:p>
            <a:pPr>
              <a:buFontTx/>
              <a:buChar char="-"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C3CAA-2222-47C8-9503-570647DBC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A3576B-0192-4CA8-974F-5C219AA30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3472676"/>
            <a:ext cx="5906062" cy="338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89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EEC45-7BD1-4D2E-B5E9-802AC6C1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</a:t>
            </a:r>
            <a:r>
              <a:rPr lang="en-US" b="1" dirty="0"/>
              <a:t>characterization </a:t>
            </a:r>
            <a:r>
              <a:rPr lang="en-US" dirty="0"/>
              <a:t>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2FD15-6BF7-4287-88BD-B374684F2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52736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Accurate population rates / proportions 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To evaluate these approaches, we need a gold standard. What would make a good gold standard?</a:t>
            </a:r>
          </a:p>
          <a:p>
            <a:r>
              <a:rPr lang="en-US" sz="2400" dirty="0"/>
              <a:t>Highly accurate incidence / prevalence rates (e.g. census?)</a:t>
            </a:r>
          </a:p>
          <a:p>
            <a:r>
              <a:rPr lang="en-US" sz="2400" dirty="0"/>
              <a:t>Stratified by age, sex, and geography so we can (somewhat) adjust for differences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Plan:</a:t>
            </a:r>
          </a:p>
          <a:p>
            <a:r>
              <a:rPr lang="en-US" sz="2400" dirty="0"/>
              <a:t>Establish gold standard of incidence / prevalence rates</a:t>
            </a:r>
          </a:p>
          <a:p>
            <a:r>
              <a:rPr lang="en-US" sz="2400" dirty="0"/>
              <a:t>Run cohort definitions</a:t>
            </a:r>
          </a:p>
          <a:p>
            <a:r>
              <a:rPr lang="en-US" sz="2400" dirty="0"/>
              <a:t>Run approach to establish operating characteristics (e.g. </a:t>
            </a:r>
            <a:r>
              <a:rPr lang="en-US" sz="2400" dirty="0" err="1"/>
              <a:t>PheValuator</a:t>
            </a:r>
            <a:r>
              <a:rPr lang="en-US" sz="2400" dirty="0"/>
              <a:t>)</a:t>
            </a:r>
          </a:p>
          <a:p>
            <a:r>
              <a:rPr lang="en-US" sz="2400" dirty="0"/>
              <a:t>Compute incidence / prevalence rates, adjusting for operating characteristics</a:t>
            </a:r>
          </a:p>
          <a:p>
            <a:r>
              <a:rPr lang="en-US" sz="2400" dirty="0"/>
              <a:t>Compare to gold standard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716E7-A8A3-4F78-8D86-83BDDFE06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3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5F169-90E9-440A-95CF-302BAB926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</a:t>
            </a:r>
            <a:r>
              <a:rPr lang="en-US" b="1" dirty="0"/>
              <a:t>effect estimation </a:t>
            </a:r>
            <a:r>
              <a:rPr lang="en-US" dirty="0"/>
              <a:t>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D82BD-74C8-4097-B3BD-2339A2B58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Analyses across databases with small sample sizes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(Was supposed to be finished in 2020)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Combine estimates across databases when counts are low or zero, without sharing patient-level information (done)</a:t>
            </a:r>
          </a:p>
          <a:p>
            <a:r>
              <a:rPr lang="en-US" sz="2400" dirty="0"/>
              <a:t>Better metrics for computing covariate balance</a:t>
            </a:r>
          </a:p>
          <a:p>
            <a:r>
              <a:rPr lang="en-US" sz="2400" dirty="0"/>
              <a:t>Confounder adjustment in small-sample setting. Evaluate</a:t>
            </a:r>
          </a:p>
          <a:p>
            <a:pPr lvl="1"/>
            <a:r>
              <a:rPr lang="en-US" sz="2000" dirty="0"/>
              <a:t>Cardinality matching </a:t>
            </a:r>
          </a:p>
          <a:p>
            <a:pPr lvl="1"/>
            <a:r>
              <a:rPr lang="en-US" sz="2000" dirty="0"/>
              <a:t>Disease risk scores </a:t>
            </a:r>
          </a:p>
          <a:p>
            <a:pPr lvl="1"/>
            <a:r>
              <a:rPr lang="en-US" sz="2000" dirty="0"/>
              <a:t>Representation learning (creating a lower-dimensional representation) </a:t>
            </a:r>
          </a:p>
          <a:p>
            <a:pPr lvl="1"/>
            <a:r>
              <a:rPr lang="en-US" sz="2000" dirty="0"/>
              <a:t>Informed priors in our LASSO (informed by PS models in larger databases)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CA7C3-ADD7-4AFD-802F-EEE0D2CCA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6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661</Words>
  <Application>Microsoft Office PowerPoint</Application>
  <PresentationFormat>Widescreen</PresentationFormat>
  <Paragraphs>124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An OHDSI Methods Research Agenda for 2021?</vt:lpstr>
      <vt:lpstr>OHDSI Steering Committee</vt:lpstr>
      <vt:lpstr>Top-down</vt:lpstr>
      <vt:lpstr>Probable 2021 OHDSI goals</vt:lpstr>
      <vt:lpstr>Possible 2021 Methods Research Topics</vt:lpstr>
      <vt:lpstr>Possible characterization research topics</vt:lpstr>
      <vt:lpstr>Possible characterization research topics</vt:lpstr>
      <vt:lpstr>Possible characterization research topics</vt:lpstr>
      <vt:lpstr>Possible effect estimation research topics</vt:lpstr>
      <vt:lpstr>Possible effect estimation research topics</vt:lpstr>
      <vt:lpstr>Possible effect estimation research topics</vt:lpstr>
      <vt:lpstr>Possible prediction research topics</vt:lpstr>
      <vt:lpstr>Possible prediction research topics</vt:lpstr>
      <vt:lpstr>Possible prediction research topics</vt:lpstr>
      <vt:lpstr>Wrapping up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73</cp:revision>
  <dcterms:created xsi:type="dcterms:W3CDTF">2013-12-30T14:14:20Z</dcterms:created>
  <dcterms:modified xsi:type="dcterms:W3CDTF">2021-01-07T16:56:59Z</dcterms:modified>
</cp:coreProperties>
</file>