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655" r:id="rId4"/>
  </p:sldMasterIdLst>
  <p:notesMasterIdLst>
    <p:notesMasterId r:id="rId29"/>
  </p:notesMasterIdLst>
  <p:handoutMasterIdLst>
    <p:handoutMasterId r:id="rId30"/>
  </p:handoutMasterIdLst>
  <p:sldIdLst>
    <p:sldId id="398" r:id="rId5"/>
    <p:sldId id="430" r:id="rId6"/>
    <p:sldId id="399" r:id="rId7"/>
    <p:sldId id="423" r:id="rId8"/>
    <p:sldId id="409" r:id="rId9"/>
    <p:sldId id="411" r:id="rId10"/>
    <p:sldId id="403" r:id="rId11"/>
    <p:sldId id="402" r:id="rId12"/>
    <p:sldId id="404" r:id="rId13"/>
    <p:sldId id="416" r:id="rId14"/>
    <p:sldId id="414" r:id="rId15"/>
    <p:sldId id="417" r:id="rId16"/>
    <p:sldId id="420" r:id="rId17"/>
    <p:sldId id="419" r:id="rId18"/>
    <p:sldId id="421" r:id="rId19"/>
    <p:sldId id="426" r:id="rId20"/>
    <p:sldId id="424" r:id="rId21"/>
    <p:sldId id="405" r:id="rId22"/>
    <p:sldId id="422" r:id="rId23"/>
    <p:sldId id="427" r:id="rId24"/>
    <p:sldId id="406" r:id="rId25"/>
    <p:sldId id="413" r:id="rId26"/>
    <p:sldId id="429" r:id="rId27"/>
    <p:sldId id="428" r:id="rId28"/>
  </p:sldIdLst>
  <p:sldSz cx="9144000" cy="5715000" type="screen16x10"/>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xmlns="">
        <p14:section name="Stan's Section" id="{DD7C5F51-FCC2-874D-81DB-E67D2D033AEE}">
          <p14:sldIdLst>
            <p14:sldId id="398"/>
            <p14:sldId id="399"/>
            <p14:sldId id="423"/>
            <p14:sldId id="409"/>
            <p14:sldId id="411"/>
            <p14:sldId id="403"/>
            <p14:sldId id="402"/>
            <p14:sldId id="404"/>
            <p14:sldId id="416"/>
            <p14:sldId id="414"/>
            <p14:sldId id="417"/>
            <p14:sldId id="420"/>
            <p14:sldId id="419"/>
            <p14:sldId id="421"/>
            <p14:sldId id="426"/>
            <p14:sldId id="424"/>
            <p14:sldId id="405"/>
            <p14:sldId id="422"/>
            <p14:sldId id="427"/>
            <p14:sldId id="406"/>
            <p14:sldId id="413"/>
            <p14:sldId id="429"/>
            <p14:sldId id="428"/>
          </p14:sldIdLst>
        </p14:section>
      </p14:sectionLst>
    </p:ext>
    <p:ext uri="{EFAFB233-063F-42B5-8137-9DF3F51BA10A}">
      <p15:sldGuideLst xmlns:p15="http://schemas.microsoft.com/office/powerpoint/2012/main" xmlns="">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guide id="9" orient="horz" pos="1800">
          <p15:clr>
            <a:srgbClr val="A4A3A4"/>
          </p15:clr>
        </p15:guide>
        <p15:guide id="10" orient="horz" pos="778">
          <p15:clr>
            <a:srgbClr val="A4A3A4"/>
          </p15:clr>
        </p15:guide>
        <p15:guide id="11" orient="horz" pos="504">
          <p15:clr>
            <a:srgbClr val="A4A3A4"/>
          </p15:clr>
        </p15:guide>
        <p15:guide id="12" pos="347">
          <p15:clr>
            <a:srgbClr val="A4A3A4"/>
          </p15:clr>
        </p15:guide>
        <p15:guide id="13" pos="5588">
          <p15:clr>
            <a:srgbClr val="A4A3A4"/>
          </p15:clr>
        </p15:guide>
        <p15:guide id="14" pos="1612">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333B"/>
    <a:srgbClr val="727274"/>
    <a:srgbClr val="63B487"/>
    <a:srgbClr val="409171"/>
    <a:srgbClr val="35A37C"/>
    <a:srgbClr val="F77F00"/>
    <a:srgbClr val="114C43"/>
    <a:srgbClr val="0E2874"/>
    <a:srgbClr val="061668"/>
    <a:srgbClr val="011D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044" autoAdjust="0"/>
  </p:normalViewPr>
  <p:slideViewPr>
    <p:cSldViewPr snapToGrid="0">
      <p:cViewPr>
        <p:scale>
          <a:sx n="80" d="100"/>
          <a:sy n="80" d="100"/>
        </p:scale>
        <p:origin x="-117" y="-381"/>
      </p:cViewPr>
      <p:guideLst>
        <p:guide orient="horz" pos="1620"/>
        <p:guide orient="horz" pos="700"/>
        <p:guide orient="horz" pos="454"/>
        <p:guide orient="horz" pos="1800"/>
        <p:guide orient="horz" pos="778"/>
        <p:guide orient="horz" pos="504"/>
        <p:guide pos="2880"/>
        <p:guide pos="346"/>
        <p:guide pos="576"/>
        <p:guide pos="5587"/>
        <p:guide pos="1613"/>
        <p:guide pos="347"/>
        <p:guide pos="5588"/>
        <p:guide pos="1612"/>
      </p:guideLst>
    </p:cSldViewPr>
  </p:slideViewPr>
  <p:outlineViewPr>
    <p:cViewPr>
      <p:scale>
        <a:sx n="33" d="100"/>
        <a:sy n="33" d="100"/>
      </p:scale>
      <p:origin x="0" y="46491"/>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12/2/2018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xmlns=""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777875" y="720725"/>
            <a:ext cx="575945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CA093-4890-4B46-98EB-711D340FBB2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pPr marL="241653" lvl="1" indent="-241653" defTabSz="966612" eaLnBrk="1" fontAlgn="auto" hangingPunct="1">
              <a:spcBef>
                <a:spcPts val="0"/>
              </a:spcBef>
              <a:spcAft>
                <a:spcPts val="0"/>
              </a:spcAft>
              <a:buFont typeface="+mj-lt"/>
              <a:buAutoNum type="arabicPeriod"/>
            </a:pPr>
            <a:r>
              <a:rPr lang="en-US" dirty="0" smtClean="0"/>
              <a:t>A new pre-coordinated concept derived by collapsing ‘</a:t>
            </a:r>
            <a:r>
              <a:rPr lang="en-US" i="1" dirty="0" err="1" smtClean="0"/>
              <a:t>Adenocarcinoma</a:t>
            </a:r>
            <a:r>
              <a:rPr lang="en-US" i="1" dirty="0" smtClean="0"/>
              <a:t>, NOS’</a:t>
            </a:r>
            <a:r>
              <a:rPr lang="en-US" dirty="0" smtClean="0"/>
              <a:t> (8140/3) and ‘</a:t>
            </a:r>
            <a:r>
              <a:rPr lang="en-US" i="1" dirty="0" smtClean="0"/>
              <a:t>Sigmoid colon’</a:t>
            </a:r>
            <a:r>
              <a:rPr lang="en-US" dirty="0" smtClean="0"/>
              <a:t> (C18.7) will be ‘</a:t>
            </a:r>
            <a:r>
              <a:rPr lang="en-US" i="1" dirty="0" err="1" smtClean="0"/>
              <a:t>Adenocarcinoma</a:t>
            </a:r>
            <a:r>
              <a:rPr lang="en-US" i="1" dirty="0" smtClean="0"/>
              <a:t> of sigmoid colon’</a:t>
            </a:r>
            <a:r>
              <a:rPr lang="en-US" dirty="0" smtClean="0"/>
              <a:t> (8140/3- C18.7)</a:t>
            </a:r>
          </a:p>
          <a:p>
            <a:pPr marL="241653" lvl="1" indent="-241653" defTabSz="966612" eaLnBrk="1" fontAlgn="auto" hangingPunct="1">
              <a:spcBef>
                <a:spcPts val="0"/>
              </a:spcBef>
              <a:spcAft>
                <a:spcPts val="0"/>
              </a:spcAft>
              <a:buFont typeface="+mj-lt"/>
              <a:buAutoNum type="arabicPeriod"/>
              <a:defRPr/>
            </a:pPr>
            <a:r>
              <a:rPr lang="en-US" dirty="0" smtClean="0"/>
              <a:t>‘</a:t>
            </a:r>
            <a:r>
              <a:rPr lang="en-US" i="1" dirty="0" err="1" smtClean="0"/>
              <a:t>Adenocarcinoma</a:t>
            </a:r>
            <a:r>
              <a:rPr lang="en-US" i="1" dirty="0" smtClean="0"/>
              <a:t> of sigmoid colon’</a:t>
            </a:r>
            <a:r>
              <a:rPr lang="en-US" dirty="0" smtClean="0"/>
              <a:t> (301756000) in </a:t>
            </a:r>
            <a:r>
              <a:rPr lang="en-US" dirty="0" err="1" smtClean="0"/>
              <a:t>Concept_Relationship</a:t>
            </a:r>
            <a:r>
              <a:rPr lang="en-US" dirty="0" smtClean="0"/>
              <a:t> table</a:t>
            </a:r>
          </a:p>
          <a:p>
            <a:pPr marL="241653" lvl="1" indent="-241653" defTabSz="966612" eaLnBrk="1" fontAlgn="auto" hangingPunct="1">
              <a:spcBef>
                <a:spcPts val="0"/>
              </a:spcBef>
              <a:spcAft>
                <a:spcPts val="0"/>
              </a:spcAft>
              <a:buFont typeface="+mj-lt"/>
              <a:buAutoNum type="arabicPeriod"/>
            </a:pPr>
            <a:r>
              <a:rPr lang="en-US" dirty="0" smtClean="0"/>
              <a:t> (‘Has associated morphology’) and anatomic site/topography (‘Has finding site’) in the </a:t>
            </a:r>
            <a:r>
              <a:rPr lang="en-US" dirty="0" err="1" smtClean="0"/>
              <a:t>Concept_Relationship</a:t>
            </a:r>
            <a:r>
              <a:rPr lang="en-US" dirty="0" smtClean="0"/>
              <a:t> table thus supporting analysis along those axes.</a:t>
            </a:r>
          </a:p>
          <a:p>
            <a:pPr marL="241653" lvl="1" indent="-241653" defTabSz="966612" eaLnBrk="1" fontAlgn="auto" hangingPunct="1">
              <a:spcBef>
                <a:spcPts val="0"/>
              </a:spcBef>
              <a:spcAft>
                <a:spcPts val="0"/>
              </a:spcAft>
            </a:pPr>
            <a:r>
              <a:rPr lang="en-US" dirty="0" smtClean="0"/>
              <a:t>	4290838 represents a SNOMED concept of ‘Malignant </a:t>
            </a:r>
            <a:r>
              <a:rPr lang="en-US" dirty="0" err="1" smtClean="0"/>
              <a:t>adenomatous</a:t>
            </a:r>
            <a:r>
              <a:rPr lang="en-US" dirty="0" smtClean="0"/>
              <a:t> neoplasm – category’ and 4244588 represents a SNOMED concept of ‘Sigmoid colon structure’.</a:t>
            </a:r>
          </a:p>
          <a:p>
            <a:pPr marL="241653" lvl="1" indent="-241653" defTabSz="966612" eaLnBrk="1" fontAlgn="auto" hangingPunct="1">
              <a:spcBef>
                <a:spcPts val="0"/>
              </a:spcBef>
              <a:spcAft>
                <a:spcPts val="0"/>
              </a:spcAft>
              <a:buFont typeface="+mj-lt"/>
              <a:buAutoNum type="arabicPeriod"/>
            </a:pPr>
            <a:endParaRPr lang="en-US" dirty="0" smtClean="0"/>
          </a:p>
          <a:p>
            <a:pPr marL="241653" indent="-24165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BCCA093-4890-4B46-98EB-711D340FBB2C}"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20725"/>
            <a:ext cx="5759450" cy="3600450"/>
          </a:xfrm>
        </p:spPr>
      </p:sp>
      <p:sp>
        <p:nvSpPr>
          <p:cNvPr id="3" name="Notes Placeholder 2"/>
          <p:cNvSpPr>
            <a:spLocks noGrp="1"/>
          </p:cNvSpPr>
          <p:nvPr>
            <p:ph type="body" idx="1"/>
          </p:nvPr>
        </p:nvSpPr>
        <p:spPr/>
        <p:txBody>
          <a:bodyPr>
            <a:normAutofit/>
          </a:bodyPr>
          <a:lstStyle/>
          <a:p>
            <a:pPr marL="241653" lvl="1" indent="-241653" defTabSz="966612" eaLnBrk="1" fontAlgn="auto" hangingPunct="1">
              <a:spcBef>
                <a:spcPts val="0"/>
              </a:spcBef>
              <a:spcAft>
                <a:spcPts val="0"/>
              </a:spcAft>
              <a:buFont typeface="+mj-lt"/>
              <a:buAutoNum type="arabicPeriod"/>
            </a:pPr>
            <a:r>
              <a:rPr lang="en-US" dirty="0" smtClean="0"/>
              <a:t>A new pre-coordinated concept derived by collapsing ‘</a:t>
            </a:r>
            <a:r>
              <a:rPr lang="en-US" i="1" dirty="0" err="1" smtClean="0"/>
              <a:t>Adenocarcinoma</a:t>
            </a:r>
            <a:r>
              <a:rPr lang="en-US" i="1" dirty="0" smtClean="0"/>
              <a:t>, NOS’</a:t>
            </a:r>
            <a:r>
              <a:rPr lang="en-US" dirty="0" smtClean="0"/>
              <a:t> (8140/3) and ‘</a:t>
            </a:r>
            <a:r>
              <a:rPr lang="en-US" i="1" dirty="0" smtClean="0"/>
              <a:t>Sigmoid colon’</a:t>
            </a:r>
            <a:r>
              <a:rPr lang="en-US" dirty="0" smtClean="0"/>
              <a:t> (C18.7) will be ‘</a:t>
            </a:r>
            <a:r>
              <a:rPr lang="en-US" i="1" dirty="0" err="1" smtClean="0"/>
              <a:t>Adenocarcinoma</a:t>
            </a:r>
            <a:r>
              <a:rPr lang="en-US" i="1" dirty="0" smtClean="0"/>
              <a:t> of sigmoid colon’</a:t>
            </a:r>
            <a:r>
              <a:rPr lang="en-US" dirty="0" smtClean="0"/>
              <a:t> (8140/3- C18.7)</a:t>
            </a:r>
          </a:p>
          <a:p>
            <a:pPr marL="241653" lvl="1" indent="-241653" defTabSz="966612" eaLnBrk="1" fontAlgn="auto" hangingPunct="1">
              <a:spcBef>
                <a:spcPts val="0"/>
              </a:spcBef>
              <a:spcAft>
                <a:spcPts val="0"/>
              </a:spcAft>
              <a:buFont typeface="+mj-lt"/>
              <a:buAutoNum type="arabicPeriod"/>
              <a:defRPr/>
            </a:pPr>
            <a:r>
              <a:rPr lang="en-US" dirty="0" smtClean="0"/>
              <a:t>‘</a:t>
            </a:r>
            <a:r>
              <a:rPr lang="en-US" i="1" dirty="0" err="1" smtClean="0"/>
              <a:t>Adenocarcinoma</a:t>
            </a:r>
            <a:r>
              <a:rPr lang="en-US" i="1" dirty="0" smtClean="0"/>
              <a:t> of sigmoid colon’</a:t>
            </a:r>
            <a:r>
              <a:rPr lang="en-US" dirty="0" smtClean="0"/>
              <a:t> (301756000) in </a:t>
            </a:r>
            <a:r>
              <a:rPr lang="en-US" dirty="0" err="1" smtClean="0"/>
              <a:t>Concept_Relationship</a:t>
            </a:r>
            <a:r>
              <a:rPr lang="en-US" dirty="0" smtClean="0"/>
              <a:t> table</a:t>
            </a:r>
          </a:p>
          <a:p>
            <a:pPr marL="241653" lvl="1" indent="-241653" defTabSz="966612" eaLnBrk="1" fontAlgn="auto" hangingPunct="1">
              <a:spcBef>
                <a:spcPts val="0"/>
              </a:spcBef>
              <a:spcAft>
                <a:spcPts val="0"/>
              </a:spcAft>
              <a:buFont typeface="+mj-lt"/>
              <a:buAutoNum type="arabicPeriod"/>
            </a:pPr>
            <a:r>
              <a:rPr lang="en-US" dirty="0" smtClean="0"/>
              <a:t> (‘Has associated morphology’) and anatomic site/topography (‘Has finding site’) in the </a:t>
            </a:r>
            <a:r>
              <a:rPr lang="en-US" dirty="0" err="1" smtClean="0"/>
              <a:t>Concept_Relationship</a:t>
            </a:r>
            <a:r>
              <a:rPr lang="en-US" dirty="0" smtClean="0"/>
              <a:t> table thus supporting analysis along those axes.</a:t>
            </a:r>
          </a:p>
          <a:p>
            <a:pPr marL="241653" lvl="1" indent="-241653" defTabSz="966612" eaLnBrk="1" fontAlgn="auto" hangingPunct="1">
              <a:spcBef>
                <a:spcPts val="0"/>
              </a:spcBef>
              <a:spcAft>
                <a:spcPts val="0"/>
              </a:spcAft>
            </a:pPr>
            <a:r>
              <a:rPr lang="en-US" dirty="0" smtClean="0"/>
              <a:t>	4290838 represents a SNOMED concept of ‘Malignant </a:t>
            </a:r>
            <a:r>
              <a:rPr lang="en-US" dirty="0" err="1" smtClean="0"/>
              <a:t>adenomatous</a:t>
            </a:r>
            <a:r>
              <a:rPr lang="en-US" dirty="0" smtClean="0"/>
              <a:t> neoplasm – category’ and 4244588 represents a SNOMED concept of ‘Sigmoid colon structure’.</a:t>
            </a:r>
          </a:p>
          <a:p>
            <a:pPr marL="241653" lvl="1" indent="-241653" defTabSz="966612" eaLnBrk="1" fontAlgn="auto" hangingPunct="1">
              <a:spcBef>
                <a:spcPts val="0"/>
              </a:spcBef>
              <a:spcAft>
                <a:spcPts val="0"/>
              </a:spcAft>
              <a:buFont typeface="+mj-lt"/>
              <a:buAutoNum type="arabicPeriod"/>
            </a:pPr>
            <a:endParaRPr lang="en-US" dirty="0" smtClean="0"/>
          </a:p>
          <a:p>
            <a:pPr marL="241653" indent="-24165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BCCA093-4890-4B46-98EB-711D340FBB2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775355"/>
            <a:ext cx="6096000" cy="1463146"/>
          </a:xfr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3365500"/>
            <a:ext cx="6096000" cy="1460500"/>
          </a:xfrm>
        </p:spPr>
        <p:txBody>
          <a:bodyPr>
            <a:normAutofit/>
          </a:bodyPr>
          <a:lstStyle>
            <a:lvl1pPr marL="0" indent="0" algn="ctr">
              <a:buNone/>
              <a:defRPr sz="2800">
                <a:solidFill>
                  <a:srgbClr val="1531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7" name="Picture 3" descr="C:\Users\pryan4\Downloads\want-impact-public-health-help-shape-journey-ahead\OHDSI logo with text - vertical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62813"/>
            <a:ext cx="2682875" cy="269168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xmlns="" val="13253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2050"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1" y="-31800"/>
            <a:ext cx="1326583" cy="1047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5"/>
          <p:cNvSpPr>
            <a:spLocks noGrp="1"/>
          </p:cNvSpPr>
          <p:nvPr>
            <p:ph type="sldNum" sz="quarter" idx="4"/>
          </p:nvPr>
        </p:nvSpPr>
        <p:spPr>
          <a:xfrm>
            <a:off x="7010400" y="5410730"/>
            <a:ext cx="2133600" cy="304271"/>
          </a:xfrm>
          <a:prstGeom prst="rect">
            <a:avLst/>
          </a:prstGeom>
        </p:spPr>
        <p:txBody>
          <a:bodyPr vert="horz" lIns="91440" tIns="45720" rIns="91440" bIns="45720" rtlCol="0" anchor="ctr"/>
          <a:lstStyle>
            <a:lvl1pPr algn="r">
              <a:defRPr sz="1200">
                <a:solidFill>
                  <a:srgbClr val="20425A"/>
                </a:solidFill>
              </a:defRPr>
            </a:lvl1p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a:t>
            </a:fld>
            <a:endParaRPr lang="en-US">
              <a:latin typeface="Calibri"/>
              <a:ea typeface="+mn-ea"/>
            </a:endParaRPr>
          </a:p>
        </p:txBody>
      </p:sp>
    </p:spTree>
    <p:extLst>
      <p:ext uri="{BB962C8B-B14F-4D97-AF65-F5344CB8AC3E}">
        <p14:creationId xmlns:p14="http://schemas.microsoft.com/office/powerpoint/2010/main" xmlns="" val="1895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1"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1" y="-31800"/>
            <a:ext cx="1326583" cy="10478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lide Number Placeholder 5"/>
          <p:cNvSpPr>
            <a:spLocks noGrp="1"/>
          </p:cNvSpPr>
          <p:nvPr>
            <p:ph type="sldNum" sz="quarter" idx="4"/>
          </p:nvPr>
        </p:nvSpPr>
        <p:spPr>
          <a:xfrm>
            <a:off x="7010400" y="5410730"/>
            <a:ext cx="2133600" cy="304271"/>
          </a:xfrm>
          <a:prstGeom prst="rect">
            <a:avLst/>
          </a:prstGeom>
        </p:spPr>
        <p:txBody>
          <a:bodyPr vert="horz" lIns="91440" tIns="45720" rIns="91440" bIns="45720" rtlCol="0" anchor="ctr"/>
          <a:lstStyle>
            <a:lvl1pPr algn="r">
              <a:defRPr sz="1200">
                <a:solidFill>
                  <a:srgbClr val="20425A"/>
                </a:solidFill>
              </a:defRPr>
            </a:lvl1p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a:t>
            </a:fld>
            <a:endParaRPr lang="en-US">
              <a:latin typeface="Calibri"/>
              <a:ea typeface="+mn-ea"/>
            </a:endParaRPr>
          </a:p>
        </p:txBody>
      </p:sp>
    </p:spTree>
    <p:extLst>
      <p:ext uri="{BB962C8B-B14F-4D97-AF65-F5344CB8AC3E}">
        <p14:creationId xmlns:p14="http://schemas.microsoft.com/office/powerpoint/2010/main" xmlns="" val="2924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3"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1" y="-31800"/>
            <a:ext cx="1326583" cy="1047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Slide Number Placeholder 5"/>
          <p:cNvSpPr>
            <a:spLocks noGrp="1"/>
          </p:cNvSpPr>
          <p:nvPr>
            <p:ph type="sldNum" sz="quarter" idx="10"/>
          </p:nvPr>
        </p:nvSpPr>
        <p:spPr>
          <a:xfrm>
            <a:off x="7010400" y="5410730"/>
            <a:ext cx="2133600" cy="304271"/>
          </a:xfrm>
          <a:prstGeom prst="rect">
            <a:avLst/>
          </a:prstGeom>
        </p:spPr>
        <p:txBody>
          <a:bodyPr vert="horz" lIns="91440" tIns="45720" rIns="91440" bIns="45720" rtlCol="0" anchor="ctr"/>
          <a:lstStyle>
            <a:lvl1pPr algn="r">
              <a:defRPr sz="1200">
                <a:solidFill>
                  <a:srgbClr val="20425A"/>
                </a:solidFill>
              </a:defRPr>
            </a:lvl1p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a:t>
            </a:fld>
            <a:endParaRPr lang="en-US">
              <a:latin typeface="Calibri"/>
              <a:ea typeface="+mn-ea"/>
            </a:endParaRPr>
          </a:p>
        </p:txBody>
      </p:sp>
    </p:spTree>
    <p:extLst>
      <p:ext uri="{BB962C8B-B14F-4D97-AF65-F5344CB8AC3E}">
        <p14:creationId xmlns:p14="http://schemas.microsoft.com/office/powerpoint/2010/main" xmlns="" val="405349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9"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1" y="-31800"/>
            <a:ext cx="1326583" cy="10478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5"/>
          <p:cNvSpPr>
            <a:spLocks noGrp="1"/>
          </p:cNvSpPr>
          <p:nvPr>
            <p:ph type="sldNum" sz="quarter" idx="4"/>
          </p:nvPr>
        </p:nvSpPr>
        <p:spPr>
          <a:xfrm>
            <a:off x="7010400" y="5410730"/>
            <a:ext cx="2133600" cy="304271"/>
          </a:xfrm>
          <a:prstGeom prst="rect">
            <a:avLst/>
          </a:prstGeom>
        </p:spPr>
        <p:txBody>
          <a:bodyPr vert="horz" lIns="91440" tIns="45720" rIns="91440" bIns="45720" rtlCol="0" anchor="ctr"/>
          <a:lstStyle>
            <a:lvl1pPr algn="r">
              <a:defRPr sz="1200">
                <a:solidFill>
                  <a:srgbClr val="20425A"/>
                </a:solidFill>
              </a:defRPr>
            </a:lvl1p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a:t>
            </a:fld>
            <a:endParaRPr lang="en-US">
              <a:latin typeface="Calibri"/>
              <a:ea typeface="+mn-ea"/>
            </a:endParaRPr>
          </a:p>
        </p:txBody>
      </p:sp>
    </p:spTree>
    <p:extLst>
      <p:ext uri="{BB962C8B-B14F-4D97-AF65-F5344CB8AC3E}">
        <p14:creationId xmlns:p14="http://schemas.microsoft.com/office/powerpoint/2010/main" xmlns="" val="37966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5334000"/>
            <a:ext cx="9144000" cy="635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8"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1" y="-31800"/>
            <a:ext cx="1326583" cy="10478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Slide Number Placeholder 5"/>
          <p:cNvSpPr>
            <a:spLocks noGrp="1"/>
          </p:cNvSpPr>
          <p:nvPr>
            <p:ph type="sldNum" sz="quarter" idx="4"/>
          </p:nvPr>
        </p:nvSpPr>
        <p:spPr>
          <a:xfrm>
            <a:off x="7010400" y="5410730"/>
            <a:ext cx="2133600" cy="304271"/>
          </a:xfrm>
          <a:prstGeom prst="rect">
            <a:avLst/>
          </a:prstGeom>
        </p:spPr>
        <p:txBody>
          <a:bodyPr vert="horz" lIns="91440" tIns="45720" rIns="91440" bIns="45720" rtlCol="0" anchor="ctr"/>
          <a:lstStyle>
            <a:lvl1pPr algn="r">
              <a:defRPr sz="1200">
                <a:solidFill>
                  <a:srgbClr val="20425A"/>
                </a:solidFill>
              </a:defRPr>
            </a:lvl1p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a:t>
            </a:fld>
            <a:endParaRPr lang="en-US">
              <a:latin typeface="Calibri"/>
              <a:ea typeface="+mn-ea"/>
            </a:endParaRPr>
          </a:p>
        </p:txBody>
      </p:sp>
    </p:spTree>
    <p:extLst>
      <p:ext uri="{BB962C8B-B14F-4D97-AF65-F5344CB8AC3E}">
        <p14:creationId xmlns:p14="http://schemas.microsoft.com/office/powerpoint/2010/main" xmlns="" val="309114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27000"/>
            <a:ext cx="7543800" cy="698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16000"/>
            <a:ext cx="8229600" cy="40891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10276628"/>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Lst>
  <p:hf hdr="0" ftr="0" dt="0"/>
  <p:txStyles>
    <p:titleStyle>
      <a:lvl1pPr algn="ctr" defTabSz="914400" rtl="0" eaLnBrk="1" latinLnBrk="0" hangingPunct="1">
        <a:spcBef>
          <a:spcPct val="0"/>
        </a:spcBef>
        <a:buNone/>
        <a:defRPr sz="4000" kern="1200">
          <a:solidFill>
            <a:srgbClr val="20425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042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42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42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1" y="1651000"/>
            <a:ext cx="6096001" cy="2361406"/>
          </a:xfrm>
          <a:noFill/>
        </p:spPr>
        <p:txBody>
          <a:bodyPr rtlCol="0" anchor="t">
            <a:noAutofit/>
          </a:bodyPr>
          <a:lstStyle/>
          <a:p>
            <a:pPr fontAlgn="auto">
              <a:spcAft>
                <a:spcPts val="0"/>
              </a:spcAft>
              <a:defRPr/>
            </a:pPr>
            <a:r>
              <a:rPr lang="en-US" b="1" dirty="0" smtClean="0"/>
              <a:t>Extending OMOP CDM to Support Observational Cancer Research</a:t>
            </a:r>
            <a:endParaRPr lang="en-US" sz="3600" dirty="0">
              <a:ea typeface="+mj-ea"/>
            </a:endParaRPr>
          </a:p>
        </p:txBody>
      </p:sp>
      <p:sp>
        <p:nvSpPr>
          <p:cNvPr id="11266" name="Subtitle 2"/>
          <p:cNvSpPr>
            <a:spLocks noGrp="1"/>
          </p:cNvSpPr>
          <p:nvPr>
            <p:ph type="subTitle" idx="1"/>
          </p:nvPr>
        </p:nvSpPr>
        <p:spPr>
          <a:xfrm>
            <a:off x="914400" y="4191000"/>
            <a:ext cx="7683500" cy="859118"/>
          </a:xfrm>
        </p:spPr>
        <p:txBody>
          <a:bodyPr>
            <a:noAutofit/>
          </a:bodyPr>
          <a:lstStyle/>
          <a:p>
            <a:r>
              <a:rPr lang="en-US" sz="1800" dirty="0" smtClean="0">
                <a:latin typeface="Corbel" charset="0"/>
              </a:rPr>
              <a:t>Michael Gurley</a:t>
            </a:r>
          </a:p>
          <a:p>
            <a:r>
              <a:rPr lang="en-US" sz="1800" dirty="0" err="1" smtClean="0">
                <a:latin typeface="Corbel" charset="0"/>
              </a:rPr>
              <a:t>Rimma</a:t>
            </a:r>
            <a:r>
              <a:rPr lang="en-US" sz="1800" dirty="0" smtClean="0">
                <a:latin typeface="Corbel" charset="0"/>
              </a:rPr>
              <a:t> Belenkaya</a:t>
            </a:r>
          </a:p>
        </p:txBody>
      </p:sp>
      <p:pic>
        <p:nvPicPr>
          <p:cNvPr id="1026" name="Picture 2"/>
          <p:cNvPicPr>
            <a:picLocks noChangeAspect="1" noChangeArrowheads="1"/>
          </p:cNvPicPr>
          <p:nvPr/>
        </p:nvPicPr>
        <p:blipFill>
          <a:blip r:embed="rId2" cstate="print"/>
          <a:srcRect/>
          <a:stretch>
            <a:fillRect/>
          </a:stretch>
        </p:blipFill>
        <p:spPr bwMode="auto">
          <a:xfrm>
            <a:off x="0" y="127000"/>
            <a:ext cx="4124325" cy="140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Episodes</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Disease </a:t>
            </a:r>
            <a:r>
              <a:rPr lang="en-US" dirty="0" smtClean="0"/>
              <a:t>and</a:t>
            </a:r>
            <a:r>
              <a:rPr lang="en-US" b="1" dirty="0" smtClean="0"/>
              <a:t> treatment abstractions </a:t>
            </a:r>
            <a:r>
              <a:rPr lang="en-US" dirty="0" smtClean="0"/>
              <a:t>are modeled as episodes</a:t>
            </a:r>
          </a:p>
          <a:p>
            <a:r>
              <a:rPr lang="en-US" b="1" dirty="0" smtClean="0"/>
              <a:t>Disease</a:t>
            </a:r>
            <a:r>
              <a:rPr lang="en-US" dirty="0" smtClean="0"/>
              <a:t> </a:t>
            </a:r>
            <a:r>
              <a:rPr lang="en-US" b="1" dirty="0" smtClean="0"/>
              <a:t>abstractions include</a:t>
            </a:r>
            <a:r>
              <a:rPr lang="en-US" dirty="0" smtClean="0"/>
              <a:t>: first occurrence, remissions, relapses, and end of life event. </a:t>
            </a:r>
          </a:p>
          <a:p>
            <a:r>
              <a:rPr lang="en-US" b="1" dirty="0" smtClean="0"/>
              <a:t>Treatment abstractions include</a:t>
            </a:r>
            <a:r>
              <a:rPr lang="en-US" dirty="0" smtClean="0"/>
              <a:t>: treatment course, treatment regimen, and treatment cycle.</a:t>
            </a:r>
          </a:p>
          <a:p>
            <a:r>
              <a:rPr lang="en-US" dirty="0" smtClean="0"/>
              <a:t>These </a:t>
            </a:r>
            <a:r>
              <a:rPr lang="en-US" b="1" dirty="0" smtClean="0"/>
              <a:t>abstractions may be derived </a:t>
            </a:r>
            <a:r>
              <a:rPr lang="en-US" dirty="0" smtClean="0"/>
              <a:t>algorithmically pre- or post-ETL or extracted from the source data directly. </a:t>
            </a:r>
          </a:p>
          <a:p>
            <a:pPr lvl="1"/>
            <a:r>
              <a:rPr lang="en-US" dirty="0" smtClean="0"/>
              <a:t>In addition to the regular OMOP </a:t>
            </a:r>
            <a:r>
              <a:rPr lang="en-US" dirty="0" err="1" smtClean="0"/>
              <a:t>type_concept_ID</a:t>
            </a:r>
            <a:r>
              <a:rPr lang="en-US" dirty="0" smtClean="0"/>
              <a:t>, we propose to store </a:t>
            </a:r>
            <a:r>
              <a:rPr lang="en-US" b="1" dirty="0" smtClean="0"/>
              <a:t>references to the derivation algorithms </a:t>
            </a:r>
            <a:r>
              <a:rPr lang="en-US" dirty="0" smtClean="0"/>
              <a:t>in the vocabulary.</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10</a:t>
            </a:fld>
            <a:endParaRPr lang="en-US">
              <a:latin typeface="Calibri"/>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8F3DA-8005-4B36-8444-2A5B2D448823}"/>
              </a:ext>
            </a:extLst>
          </p:cNvPr>
          <p:cNvSpPr>
            <a:spLocks noGrp="1"/>
          </p:cNvSpPr>
          <p:nvPr>
            <p:ph type="title"/>
          </p:nvPr>
        </p:nvSpPr>
        <p:spPr>
          <a:xfrm>
            <a:off x="845632" y="185288"/>
            <a:ext cx="7578725" cy="476250"/>
          </a:xfrm>
        </p:spPr>
        <p:txBody>
          <a:bodyPr>
            <a:normAutofit fontScale="90000"/>
          </a:bodyPr>
          <a:lstStyle/>
          <a:p>
            <a:r>
              <a:rPr lang="en-US" b="1" dirty="0" smtClean="0">
                <a:solidFill>
                  <a:schemeClr val="tx2">
                    <a:lumMod val="50000"/>
                  </a:schemeClr>
                </a:solidFill>
              </a:rPr>
              <a:t>EPISODE and EPISODE_EVENT Tables</a:t>
            </a:r>
            <a:endParaRPr lang="en-US" dirty="0">
              <a:solidFill>
                <a:schemeClr val="tx2">
                  <a:lumMod val="50000"/>
                </a:schemeClr>
              </a:solidFill>
            </a:endParaRPr>
          </a:p>
        </p:txBody>
      </p:sp>
      <p:sp>
        <p:nvSpPr>
          <p:cNvPr id="3" name="Content Placeholder 2">
            <a:extLst>
              <a:ext uri="{FF2B5EF4-FFF2-40B4-BE49-F238E27FC236}">
                <a16:creationId xmlns="" xmlns:a16="http://schemas.microsoft.com/office/drawing/2014/main" id="{6F29F79F-3A79-413B-824E-E905DD578135}"/>
              </a:ext>
            </a:extLst>
          </p:cNvPr>
          <p:cNvSpPr>
            <a:spLocks noGrp="1"/>
          </p:cNvSpPr>
          <p:nvPr>
            <p:ph idx="1"/>
          </p:nvPr>
        </p:nvSpPr>
        <p:spPr>
          <a:xfrm>
            <a:off x="765631" y="1020694"/>
            <a:ext cx="7679871" cy="3855278"/>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700" dirty="0"/>
          </a:p>
          <a:p>
            <a:pPr marL="0" indent="0">
              <a:buNone/>
            </a:pPr>
            <a:endParaRPr lang="en-US" sz="3700" dirty="0"/>
          </a:p>
          <a:p>
            <a:endParaRPr lang="en-US" sz="3700" dirty="0"/>
          </a:p>
          <a:p>
            <a:endParaRPr lang="en-US" sz="3700" dirty="0"/>
          </a:p>
          <a:p>
            <a:r>
              <a:rPr lang="en-US" sz="3700" dirty="0" smtClean="0"/>
              <a:t> </a:t>
            </a:r>
            <a:endParaRPr lang="en-US" sz="3700" dirty="0"/>
          </a:p>
        </p:txBody>
      </p:sp>
      <p:pic>
        <p:nvPicPr>
          <p:cNvPr id="7169" name="Picture 1"/>
          <p:cNvPicPr>
            <a:picLocks noChangeAspect="1" noChangeArrowheads="1"/>
          </p:cNvPicPr>
          <p:nvPr/>
        </p:nvPicPr>
        <p:blipFill>
          <a:blip r:embed="rId2"/>
          <a:srcRect/>
          <a:stretch>
            <a:fillRect/>
          </a:stretch>
        </p:blipFill>
        <p:spPr bwMode="auto">
          <a:xfrm>
            <a:off x="1105117" y="750549"/>
            <a:ext cx="3761131" cy="4579616"/>
          </a:xfrm>
          <a:prstGeom prst="rect">
            <a:avLst/>
          </a:prstGeom>
          <a:noFill/>
          <a:ln w="9525">
            <a:solidFill>
              <a:schemeClr val="tx1"/>
            </a:solidFill>
            <a:miter lim="800000"/>
            <a:headEnd/>
            <a:tailEnd/>
          </a:ln>
          <a:effectLst/>
        </p:spPr>
      </p:pic>
      <p:sp>
        <p:nvSpPr>
          <p:cNvPr id="6" name="Slide Number Placeholder 5"/>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11</a:t>
            </a:fld>
            <a:endParaRPr lang="en-US">
              <a:latin typeface="Calibri"/>
              <a:ea typeface="+mn-ea"/>
            </a:endParaRPr>
          </a:p>
        </p:txBody>
      </p:sp>
      <p:pic>
        <p:nvPicPr>
          <p:cNvPr id="1026" name="Picture 2"/>
          <p:cNvPicPr>
            <a:picLocks noChangeAspect="1" noChangeArrowheads="1"/>
          </p:cNvPicPr>
          <p:nvPr/>
        </p:nvPicPr>
        <p:blipFill>
          <a:blip r:embed="rId3"/>
          <a:srcRect/>
          <a:stretch>
            <a:fillRect/>
          </a:stretch>
        </p:blipFill>
        <p:spPr bwMode="auto">
          <a:xfrm>
            <a:off x="5005416" y="757422"/>
            <a:ext cx="3910068" cy="1478769"/>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225887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8F3DA-8005-4B36-8444-2A5B2D448823}"/>
              </a:ext>
            </a:extLst>
          </p:cNvPr>
          <p:cNvSpPr>
            <a:spLocks noGrp="1"/>
          </p:cNvSpPr>
          <p:nvPr>
            <p:ph type="title"/>
          </p:nvPr>
        </p:nvSpPr>
        <p:spPr>
          <a:xfrm>
            <a:off x="866775" y="254000"/>
            <a:ext cx="7578725" cy="476250"/>
          </a:xfrm>
        </p:spPr>
        <p:txBody>
          <a:bodyPr>
            <a:normAutofit fontScale="90000"/>
          </a:bodyPr>
          <a:lstStyle/>
          <a:p>
            <a:r>
              <a:rPr lang="en-US" b="1" dirty="0" smtClean="0">
                <a:solidFill>
                  <a:schemeClr val="tx2">
                    <a:lumMod val="50000"/>
                  </a:schemeClr>
                </a:solidFill>
              </a:rPr>
              <a:t>Disease Episode Records</a:t>
            </a:r>
            <a:endParaRPr lang="en-US" dirty="0">
              <a:solidFill>
                <a:schemeClr val="tx2">
                  <a:lumMod val="50000"/>
                </a:schemeClr>
              </a:solidFill>
            </a:endParaRPr>
          </a:p>
        </p:txBody>
      </p:sp>
      <p:sp>
        <p:nvSpPr>
          <p:cNvPr id="3" name="Content Placeholder 2">
            <a:extLst>
              <a:ext uri="{FF2B5EF4-FFF2-40B4-BE49-F238E27FC236}">
                <a16:creationId xmlns="" xmlns:a16="http://schemas.microsoft.com/office/drawing/2014/main" id="{6F29F79F-3A79-413B-824E-E905DD578135}"/>
              </a:ext>
            </a:extLst>
          </p:cNvPr>
          <p:cNvSpPr>
            <a:spLocks noGrp="1"/>
          </p:cNvSpPr>
          <p:nvPr>
            <p:ph idx="1"/>
          </p:nvPr>
        </p:nvSpPr>
        <p:spPr>
          <a:xfrm>
            <a:off x="765631" y="1020694"/>
            <a:ext cx="7679871" cy="3855278"/>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700" dirty="0"/>
          </a:p>
          <a:p>
            <a:pPr marL="0" indent="0">
              <a:buNone/>
            </a:pPr>
            <a:endParaRPr lang="en-US" sz="3700" dirty="0"/>
          </a:p>
          <a:p>
            <a:endParaRPr lang="en-US" sz="3700" dirty="0"/>
          </a:p>
          <a:p>
            <a:endParaRPr lang="en-US" sz="3700" dirty="0"/>
          </a:p>
          <a:p>
            <a:r>
              <a:rPr lang="en-US" sz="3700" dirty="0" smtClean="0"/>
              <a:t> </a:t>
            </a:r>
            <a:endParaRPr lang="en-US" sz="3700" dirty="0"/>
          </a:p>
        </p:txBody>
      </p:sp>
      <p:cxnSp>
        <p:nvCxnSpPr>
          <p:cNvPr id="12" name="Curved Connector 11"/>
          <p:cNvCxnSpPr>
            <a:stCxn id="19466" idx="2"/>
            <a:endCxn id="18433" idx="0"/>
          </p:cNvCxnSpPr>
          <p:nvPr/>
        </p:nvCxnSpPr>
        <p:spPr>
          <a:xfrm rot="16200000" flipH="1">
            <a:off x="1956387" y="2605957"/>
            <a:ext cx="873823" cy="391663"/>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4408009" y="2576737"/>
            <a:ext cx="1318913" cy="711016"/>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14"/>
          <p:cNvCxnSpPr/>
          <p:nvPr/>
        </p:nvCxnSpPr>
        <p:spPr>
          <a:xfrm rot="10800000" flipV="1">
            <a:off x="4711957" y="3492498"/>
            <a:ext cx="987174" cy="99203"/>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14"/>
          <p:cNvCxnSpPr/>
          <p:nvPr/>
        </p:nvCxnSpPr>
        <p:spPr>
          <a:xfrm rot="16200000" flipV="1">
            <a:off x="4598459" y="3705201"/>
            <a:ext cx="964441" cy="737444"/>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9465" name="Picture 9"/>
          <p:cNvPicPr>
            <a:picLocks noChangeAspect="1" noChangeArrowheads="1"/>
          </p:cNvPicPr>
          <p:nvPr/>
        </p:nvPicPr>
        <p:blipFill>
          <a:blip r:embed="rId2" cstate="print"/>
          <a:srcRect/>
          <a:stretch>
            <a:fillRect/>
          </a:stretch>
        </p:blipFill>
        <p:spPr bwMode="auto">
          <a:xfrm>
            <a:off x="5418059" y="1897512"/>
            <a:ext cx="3468770" cy="3227469"/>
          </a:xfrm>
          <a:prstGeom prst="rect">
            <a:avLst/>
          </a:prstGeom>
          <a:noFill/>
          <a:ln w="9525">
            <a:noFill/>
            <a:miter lim="800000"/>
            <a:headEnd/>
            <a:tailEnd/>
          </a:ln>
        </p:spPr>
      </p:pic>
      <p:pic>
        <p:nvPicPr>
          <p:cNvPr id="19466" name="Picture 10"/>
          <p:cNvPicPr>
            <a:picLocks noChangeAspect="1" noChangeArrowheads="1"/>
          </p:cNvPicPr>
          <p:nvPr/>
        </p:nvPicPr>
        <p:blipFill>
          <a:blip r:embed="rId3" cstate="print"/>
          <a:srcRect/>
          <a:stretch>
            <a:fillRect/>
          </a:stretch>
        </p:blipFill>
        <p:spPr bwMode="auto">
          <a:xfrm>
            <a:off x="457200" y="1143001"/>
            <a:ext cx="3480534" cy="1221877"/>
          </a:xfrm>
          <a:prstGeom prst="rect">
            <a:avLst/>
          </a:prstGeom>
          <a:noFill/>
          <a:ln w="9525">
            <a:noFill/>
            <a:miter lim="800000"/>
            <a:headEnd/>
            <a:tailEnd/>
          </a:ln>
        </p:spPr>
      </p:pic>
      <p:sp>
        <p:nvSpPr>
          <p:cNvPr id="11" name="Slide Number Placeholder 10"/>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12</a:t>
            </a:fld>
            <a:endParaRPr lang="en-US">
              <a:latin typeface="Calibri"/>
              <a:ea typeface="+mn-ea"/>
            </a:endParaRPr>
          </a:p>
        </p:txBody>
      </p:sp>
      <p:pic>
        <p:nvPicPr>
          <p:cNvPr id="18433" name="Picture 1"/>
          <p:cNvPicPr>
            <a:picLocks noChangeAspect="1" noChangeArrowheads="1"/>
          </p:cNvPicPr>
          <p:nvPr/>
        </p:nvPicPr>
        <p:blipFill>
          <a:blip r:embed="rId4"/>
          <a:srcRect/>
          <a:stretch>
            <a:fillRect/>
          </a:stretch>
        </p:blipFill>
        <p:spPr bwMode="auto">
          <a:xfrm>
            <a:off x="452686" y="3238701"/>
            <a:ext cx="4272888" cy="736031"/>
          </a:xfrm>
          <a:prstGeom prst="rect">
            <a:avLst/>
          </a:prstGeom>
          <a:noFill/>
          <a:ln w="9525">
            <a:noFill/>
            <a:miter lim="800000"/>
            <a:headEnd/>
            <a:tailEnd/>
          </a:ln>
        </p:spPr>
      </p:pic>
    </p:spTree>
    <p:extLst>
      <p:ext uri="{BB962C8B-B14F-4D97-AF65-F5344CB8AC3E}">
        <p14:creationId xmlns:p14="http://schemas.microsoft.com/office/powerpoint/2010/main" xmlns="" val="225887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8F3DA-8005-4B36-8444-2A5B2D448823}"/>
              </a:ext>
            </a:extLst>
          </p:cNvPr>
          <p:cNvSpPr>
            <a:spLocks noGrp="1"/>
          </p:cNvSpPr>
          <p:nvPr>
            <p:ph type="title"/>
          </p:nvPr>
        </p:nvSpPr>
        <p:spPr>
          <a:xfrm>
            <a:off x="866775" y="254000"/>
            <a:ext cx="7578725" cy="476250"/>
          </a:xfrm>
        </p:spPr>
        <p:txBody>
          <a:bodyPr>
            <a:normAutofit fontScale="90000"/>
          </a:bodyPr>
          <a:lstStyle/>
          <a:p>
            <a:r>
              <a:rPr lang="en-US" b="1" dirty="0" smtClean="0">
                <a:solidFill>
                  <a:schemeClr val="tx2">
                    <a:lumMod val="50000"/>
                  </a:schemeClr>
                </a:solidFill>
              </a:rPr>
              <a:t>Treatment Episode Records</a:t>
            </a:r>
            <a:endParaRPr lang="en-US" dirty="0">
              <a:solidFill>
                <a:schemeClr val="tx2">
                  <a:lumMod val="50000"/>
                </a:schemeClr>
              </a:solidFill>
            </a:endParaRPr>
          </a:p>
        </p:txBody>
      </p:sp>
      <p:cxnSp>
        <p:nvCxnSpPr>
          <p:cNvPr id="12" name="Curved Connector 11"/>
          <p:cNvCxnSpPr>
            <a:stCxn id="32776" idx="1"/>
            <a:endCxn id="32775" idx="1"/>
          </p:cNvCxnSpPr>
          <p:nvPr/>
        </p:nvCxnSpPr>
        <p:spPr>
          <a:xfrm rot="10800000" flipH="1">
            <a:off x="549687" y="1516563"/>
            <a:ext cx="5286" cy="1564107"/>
          </a:xfrm>
          <a:prstGeom prst="curvedConnector3">
            <a:avLst>
              <a:gd name="adj1" fmla="val -432463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32777" idx="1"/>
            <a:endCxn id="32775" idx="1"/>
          </p:cNvCxnSpPr>
          <p:nvPr/>
        </p:nvCxnSpPr>
        <p:spPr>
          <a:xfrm rot="10800000">
            <a:off x="554974" y="1516562"/>
            <a:ext cx="7653" cy="3107014"/>
          </a:xfrm>
          <a:prstGeom prst="curvedConnector3">
            <a:avLst>
              <a:gd name="adj1" fmla="val 3087064"/>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32773" name="Picture 5"/>
          <p:cNvPicPr>
            <a:picLocks noChangeAspect="1" noChangeArrowheads="1"/>
          </p:cNvPicPr>
          <p:nvPr/>
        </p:nvPicPr>
        <p:blipFill>
          <a:blip r:embed="rId2"/>
          <a:srcRect/>
          <a:stretch>
            <a:fillRect/>
          </a:stretch>
        </p:blipFill>
        <p:spPr bwMode="auto">
          <a:xfrm>
            <a:off x="5761248" y="685122"/>
            <a:ext cx="3308268" cy="3865746"/>
          </a:xfrm>
          <a:prstGeom prst="rect">
            <a:avLst/>
          </a:prstGeom>
          <a:noFill/>
          <a:ln w="9525">
            <a:noFill/>
            <a:miter lim="800000"/>
            <a:headEnd/>
            <a:tailEnd/>
          </a:ln>
        </p:spPr>
      </p:pic>
      <p:cxnSp>
        <p:nvCxnSpPr>
          <p:cNvPr id="40" name="Curved Connector 39"/>
          <p:cNvCxnSpPr/>
          <p:nvPr/>
        </p:nvCxnSpPr>
        <p:spPr>
          <a:xfrm>
            <a:off x="3139607" y="3074988"/>
            <a:ext cx="221292" cy="27120"/>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a:off x="4616166" y="1930598"/>
            <a:ext cx="2081994" cy="261026"/>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6200000" flipV="1">
            <a:off x="5339776" y="3288983"/>
            <a:ext cx="634775" cy="261026"/>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2773" idx="1"/>
          </p:cNvCxnSpPr>
          <p:nvPr/>
        </p:nvCxnSpPr>
        <p:spPr>
          <a:xfrm rot="10800000" flipV="1">
            <a:off x="5526650" y="2617994"/>
            <a:ext cx="234598" cy="484113"/>
          </a:xfrm>
          <a:prstGeom prst="curvedConnector3">
            <a:avLst>
              <a:gd name="adj1" fmla="val 50000"/>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32775" name="Picture 7"/>
          <p:cNvPicPr>
            <a:picLocks noGrp="1" noChangeAspect="1" noChangeArrowheads="1"/>
          </p:cNvPicPr>
          <p:nvPr>
            <p:ph idx="1"/>
          </p:nvPr>
        </p:nvPicPr>
        <p:blipFill>
          <a:blip r:embed="rId3"/>
          <a:srcRect/>
          <a:stretch>
            <a:fillRect/>
          </a:stretch>
        </p:blipFill>
        <p:spPr bwMode="auto">
          <a:xfrm>
            <a:off x="554973" y="749767"/>
            <a:ext cx="2578873" cy="1533590"/>
          </a:xfrm>
          <a:prstGeom prst="rect">
            <a:avLst/>
          </a:prstGeom>
          <a:noFill/>
          <a:ln w="9525">
            <a:noFill/>
            <a:miter lim="800000"/>
            <a:headEnd/>
            <a:tailEnd/>
          </a:ln>
        </p:spPr>
      </p:pic>
      <p:pic>
        <p:nvPicPr>
          <p:cNvPr id="32776" name="Picture 8"/>
          <p:cNvPicPr>
            <a:picLocks noChangeAspect="1" noChangeArrowheads="1"/>
          </p:cNvPicPr>
          <p:nvPr/>
        </p:nvPicPr>
        <p:blipFill>
          <a:blip r:embed="rId4"/>
          <a:srcRect/>
          <a:stretch>
            <a:fillRect/>
          </a:stretch>
        </p:blipFill>
        <p:spPr bwMode="auto">
          <a:xfrm>
            <a:off x="549687" y="2329317"/>
            <a:ext cx="2591397" cy="1502703"/>
          </a:xfrm>
          <a:prstGeom prst="rect">
            <a:avLst/>
          </a:prstGeom>
          <a:noFill/>
          <a:ln w="9525">
            <a:noFill/>
            <a:miter lim="800000"/>
            <a:headEnd/>
            <a:tailEnd/>
          </a:ln>
        </p:spPr>
      </p:pic>
      <p:pic>
        <p:nvPicPr>
          <p:cNvPr id="32777" name="Picture 9"/>
          <p:cNvPicPr>
            <a:picLocks noChangeAspect="1" noChangeArrowheads="1"/>
          </p:cNvPicPr>
          <p:nvPr/>
        </p:nvPicPr>
        <p:blipFill>
          <a:blip r:embed="rId5"/>
          <a:srcRect/>
          <a:stretch>
            <a:fillRect/>
          </a:stretch>
        </p:blipFill>
        <p:spPr bwMode="auto">
          <a:xfrm>
            <a:off x="562626" y="3886053"/>
            <a:ext cx="2561124" cy="1475046"/>
          </a:xfrm>
          <a:prstGeom prst="rect">
            <a:avLst/>
          </a:prstGeom>
          <a:noFill/>
          <a:ln w="9525">
            <a:noFill/>
            <a:miter lim="800000"/>
            <a:headEnd/>
            <a:tailEnd/>
          </a:ln>
        </p:spPr>
      </p:pic>
      <p:sp>
        <p:nvSpPr>
          <p:cNvPr id="14" name="Slide Number Placeholder 1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13</a:t>
            </a:fld>
            <a:endParaRPr lang="en-US">
              <a:latin typeface="Calibri"/>
              <a:ea typeface="+mn-ea"/>
            </a:endParaRPr>
          </a:p>
        </p:txBody>
      </p:sp>
      <p:pic>
        <p:nvPicPr>
          <p:cNvPr id="17409" name="Picture 1"/>
          <p:cNvPicPr>
            <a:picLocks noChangeAspect="1" noChangeArrowheads="1"/>
          </p:cNvPicPr>
          <p:nvPr/>
        </p:nvPicPr>
        <p:blipFill>
          <a:blip r:embed="rId6"/>
          <a:srcRect/>
          <a:stretch>
            <a:fillRect/>
          </a:stretch>
        </p:blipFill>
        <p:spPr bwMode="auto">
          <a:xfrm>
            <a:off x="3372180" y="2841772"/>
            <a:ext cx="2161790" cy="532516"/>
          </a:xfrm>
          <a:prstGeom prst="rect">
            <a:avLst/>
          </a:prstGeom>
          <a:noFill/>
          <a:ln w="9525">
            <a:noFill/>
            <a:miter lim="800000"/>
            <a:headEnd/>
            <a:tailEnd/>
          </a:ln>
        </p:spPr>
      </p:pic>
    </p:spTree>
    <p:extLst>
      <p:ext uri="{BB962C8B-B14F-4D97-AF65-F5344CB8AC3E}">
        <p14:creationId xmlns:p14="http://schemas.microsoft.com/office/powerpoint/2010/main" xmlns="" val="225887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Vocabulary Extensions for Episodes</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62500" lnSpcReduction="20000"/>
          </a:bodyPr>
          <a:lstStyle/>
          <a:p>
            <a:pPr lvl="0"/>
            <a:r>
              <a:rPr lang="en-US" dirty="0" smtClean="0"/>
              <a:t>Add ‘Episode’ domain and concepts for </a:t>
            </a:r>
            <a:r>
              <a:rPr lang="en-US" dirty="0" err="1" smtClean="0"/>
              <a:t>episode_concept_ID</a:t>
            </a:r>
            <a:endParaRPr lang="en-US" dirty="0" smtClean="0"/>
          </a:p>
          <a:p>
            <a:pPr lvl="1"/>
            <a:r>
              <a:rPr lang="en-US" sz="2400" dirty="0" smtClean="0"/>
              <a:t>Examples of concepts: ‘First Disease Occurrence’, ‘Treatment Regimen’.</a:t>
            </a:r>
          </a:p>
          <a:p>
            <a:pPr lvl="0"/>
            <a:r>
              <a:rPr lang="en-US" dirty="0" smtClean="0"/>
              <a:t>Add episode type concepts in the 'Type Concept' domain:</a:t>
            </a:r>
          </a:p>
          <a:p>
            <a:pPr lvl="1"/>
            <a:r>
              <a:rPr lang="en-US" sz="2400" dirty="0" smtClean="0"/>
              <a:t>Examples of concepts: ‘Algorithmically-derived episode pre-ETL ‘. </a:t>
            </a:r>
          </a:p>
          <a:p>
            <a:r>
              <a:rPr lang="en-US" dirty="0" smtClean="0"/>
              <a:t>Add new ‘Procedure/Treatment’ domain and concepts for </a:t>
            </a:r>
            <a:r>
              <a:rPr lang="en-US" dirty="0" err="1" smtClean="0"/>
              <a:t>episode_object_concept_id</a:t>
            </a:r>
            <a:endParaRPr lang="en-US" dirty="0" smtClean="0"/>
          </a:p>
          <a:p>
            <a:pPr lvl="1"/>
            <a:r>
              <a:rPr lang="en-US" sz="2400" dirty="0" smtClean="0"/>
              <a:t>Base on NAACCR/SEER treatment variables</a:t>
            </a:r>
          </a:p>
          <a:p>
            <a:pPr lvl="1"/>
            <a:r>
              <a:rPr lang="en-US" sz="2400" dirty="0" smtClean="0"/>
              <a:t>Examples of concepts: ‘Chemotherapy‘, ‘External beam, photons’</a:t>
            </a:r>
          </a:p>
          <a:p>
            <a:r>
              <a:rPr lang="en-US" dirty="0" smtClean="0"/>
              <a:t>Add cancer specific treatment classification (Drugs, Surgical, </a:t>
            </a:r>
            <a:r>
              <a:rPr lang="en-US" dirty="0" err="1" smtClean="0"/>
              <a:t>Radiothearpy</a:t>
            </a:r>
            <a:r>
              <a:rPr lang="en-US" dirty="0" smtClean="0"/>
              <a:t>)</a:t>
            </a:r>
          </a:p>
          <a:p>
            <a:pPr lvl="1"/>
            <a:r>
              <a:rPr lang="en-US" sz="2400" dirty="0" smtClean="0"/>
              <a:t>Source: Observational Research in Oncology Toolbox (OROT) classification vocabulary</a:t>
            </a:r>
          </a:p>
          <a:p>
            <a:r>
              <a:rPr lang="en-US" dirty="0" smtClean="0"/>
              <a:t>Add treatment regimen specifications</a:t>
            </a:r>
          </a:p>
          <a:p>
            <a:pPr lvl="1"/>
            <a:r>
              <a:rPr lang="en-US" sz="2400" dirty="0" smtClean="0"/>
              <a:t>Source: HemOnc.org: A Collaborative Online Knowledge Platform for Oncology Professionals</a:t>
            </a:r>
          </a:p>
          <a:p>
            <a:pPr lvl="1"/>
            <a:endParaRPr lang="en-US" dirty="0" smtClean="0"/>
          </a:p>
          <a:p>
            <a:pPr lvl="0"/>
            <a:endParaRPr lang="en-US" dirty="0" smtClean="0"/>
          </a:p>
          <a:p>
            <a:endParaRPr lang="en-US" dirty="0" smtClean="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14</a:t>
            </a:fld>
            <a:endParaRPr lang="en-US">
              <a:latin typeface="Calibri"/>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Advantages of Using Episodes</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Supports levels of abstraction that are </a:t>
            </a:r>
            <a:r>
              <a:rPr lang="en-US" b="1" dirty="0" smtClean="0"/>
              <a:t>clinically </a:t>
            </a:r>
            <a:r>
              <a:rPr lang="en-US" dirty="0" smtClean="0"/>
              <a:t>and</a:t>
            </a:r>
            <a:r>
              <a:rPr lang="en-US" b="1" dirty="0" smtClean="0"/>
              <a:t> analytically relevant</a:t>
            </a:r>
          </a:p>
          <a:p>
            <a:r>
              <a:rPr lang="en-US" dirty="0" smtClean="0"/>
              <a:t>Supports </a:t>
            </a:r>
            <a:r>
              <a:rPr lang="en-US" b="1" dirty="0" smtClean="0"/>
              <a:t>explicit connection between a disease/treatment abstraction </a:t>
            </a:r>
            <a:r>
              <a:rPr lang="en-US" dirty="0" smtClean="0"/>
              <a:t>and</a:t>
            </a:r>
            <a:r>
              <a:rPr lang="en-US" b="1" dirty="0" smtClean="0"/>
              <a:t> lower level events </a:t>
            </a:r>
            <a:r>
              <a:rPr lang="en-US" dirty="0" smtClean="0"/>
              <a:t>(conditions, procedures, drugs) that are linked to this abstraction</a:t>
            </a:r>
          </a:p>
          <a:p>
            <a:r>
              <a:rPr lang="en-US" b="1" dirty="0" smtClean="0"/>
              <a:t>Persists provenance of episode derivation </a:t>
            </a:r>
            <a:r>
              <a:rPr lang="en-US" dirty="0" smtClean="0"/>
              <a:t>(e.g. directly from source data, algorithmically)</a:t>
            </a:r>
          </a:p>
          <a:p>
            <a:r>
              <a:rPr lang="en-US" dirty="0" smtClean="0"/>
              <a:t>Is </a:t>
            </a:r>
            <a:r>
              <a:rPr lang="en-US" b="1" dirty="0" smtClean="0"/>
              <a:t>generalisable</a:t>
            </a:r>
            <a:r>
              <a:rPr lang="en-US" dirty="0" smtClean="0"/>
              <a:t> to:</a:t>
            </a:r>
          </a:p>
          <a:p>
            <a:pPr lvl="1"/>
            <a:r>
              <a:rPr lang="en-US" dirty="0" smtClean="0"/>
              <a:t>abstraction of </a:t>
            </a:r>
            <a:r>
              <a:rPr lang="en-US" b="1" dirty="0" smtClean="0"/>
              <a:t>other chronic diseases</a:t>
            </a:r>
          </a:p>
          <a:p>
            <a:pPr lvl="1"/>
            <a:r>
              <a:rPr lang="en-US" dirty="0" smtClean="0"/>
              <a:t>Representation of </a:t>
            </a:r>
            <a:r>
              <a:rPr lang="en-US" b="1" dirty="0" smtClean="0"/>
              <a:t>episode of care </a:t>
            </a:r>
            <a:r>
              <a:rPr lang="en-US" dirty="0" smtClean="0"/>
              <a:t>(</a:t>
            </a:r>
            <a:r>
              <a:rPr lang="en-US" dirty="0" err="1" smtClean="0"/>
              <a:t>Gowtham</a:t>
            </a:r>
            <a:r>
              <a:rPr lang="en-US" dirty="0" smtClean="0"/>
              <a:t>, to be continued)</a:t>
            </a:r>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15</a:t>
            </a:fld>
            <a:endParaRPr lang="en-US">
              <a:latin typeface="Calibri"/>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Modifiers</a:t>
            </a:r>
            <a:endParaRPr lang="en-US" b="1" dirty="0"/>
          </a:p>
        </p:txBody>
      </p:sp>
      <p:sp>
        <p:nvSpPr>
          <p:cNvPr id="3" name="Content Placeholder 2"/>
          <p:cNvSpPr>
            <a:spLocks noGrp="1"/>
          </p:cNvSpPr>
          <p:nvPr>
            <p:ph idx="1"/>
          </p:nvPr>
        </p:nvSpPr>
        <p:spPr/>
        <p:txBody>
          <a:bodyPr>
            <a:normAutofit fontScale="62500" lnSpcReduction="20000"/>
          </a:bodyPr>
          <a:lstStyle/>
          <a:p>
            <a:pPr lvl="0"/>
            <a:r>
              <a:rPr lang="en-US" dirty="0" smtClean="0"/>
              <a:t>Modifier are </a:t>
            </a:r>
            <a:r>
              <a:rPr lang="en-US" b="1" dirty="0" smtClean="0"/>
              <a:t>similar to measurements </a:t>
            </a:r>
            <a:r>
              <a:rPr lang="en-US" dirty="0" smtClean="0"/>
              <a:t>in that they require a standardized test or some other activity to generate a quantitative or qualitative result.</a:t>
            </a:r>
          </a:p>
          <a:p>
            <a:pPr lvl="0"/>
            <a:r>
              <a:rPr lang="en-US" dirty="0" smtClean="0"/>
              <a:t>Modifiers </a:t>
            </a:r>
            <a:r>
              <a:rPr lang="en-US" b="1" dirty="0" smtClean="0"/>
              <a:t>are not independent measurements</a:t>
            </a:r>
            <a:r>
              <a:rPr lang="en-US" dirty="0" smtClean="0"/>
              <a:t>: they add specificity to cancer diagnosis, treatment, or episode. </a:t>
            </a:r>
          </a:p>
          <a:p>
            <a:pPr lvl="1"/>
            <a:r>
              <a:rPr lang="en-US" dirty="0" smtClean="0"/>
              <a:t>For example, LOINC 44648-4 '</a:t>
            </a:r>
            <a:r>
              <a:rPr lang="en-US" dirty="0" err="1" smtClean="0"/>
              <a:t>Histologic</a:t>
            </a:r>
            <a:r>
              <a:rPr lang="en-US" dirty="0" smtClean="0"/>
              <a:t> grade' may modify cancer diagnosis of “Tubular carcinoma” recorded in CONDITION_OCCURRENCE. </a:t>
            </a:r>
          </a:p>
          <a:p>
            <a:pPr lvl="1"/>
            <a:r>
              <a:rPr lang="en-US" dirty="0" smtClean="0"/>
              <a:t>Therefore, although </a:t>
            </a:r>
            <a:r>
              <a:rPr lang="en-US" dirty="0" err="1" smtClean="0"/>
              <a:t>modifier_of_event_id</a:t>
            </a:r>
            <a:r>
              <a:rPr lang="en-US" dirty="0" smtClean="0"/>
              <a:t> and </a:t>
            </a:r>
            <a:r>
              <a:rPr lang="en-US" dirty="0" err="1" smtClean="0"/>
              <a:t>modifier_of_table_concept_id</a:t>
            </a:r>
            <a:r>
              <a:rPr lang="en-US" dirty="0" smtClean="0"/>
              <a:t> are not required fields, they must be populated for modifiers.</a:t>
            </a:r>
          </a:p>
          <a:p>
            <a:pPr lvl="0"/>
            <a:r>
              <a:rPr lang="en-US" b="1" dirty="0" smtClean="0"/>
              <a:t>Repeated modifier records </a:t>
            </a:r>
            <a:r>
              <a:rPr lang="en-US" dirty="0" smtClean="0"/>
              <a:t>(lymph node invasion) may be associated with one or multiple condition occurrence records. </a:t>
            </a:r>
          </a:p>
          <a:p>
            <a:pPr lvl="0"/>
            <a:r>
              <a:rPr lang="en-US" dirty="0" smtClean="0"/>
              <a:t>Modifiers for the same condition record </a:t>
            </a:r>
            <a:r>
              <a:rPr lang="en-US" b="1" dirty="0" smtClean="0"/>
              <a:t>may be recorded on different dates</a:t>
            </a:r>
            <a:r>
              <a:rPr lang="en-US" dirty="0" smtClean="0"/>
              <a:t>. </a:t>
            </a:r>
          </a:p>
          <a:p>
            <a:pPr lvl="0"/>
            <a:r>
              <a:rPr lang="en-US" b="1" dirty="0" smtClean="0"/>
              <a:t>One set of “verified” modifiers </a:t>
            </a:r>
            <a:r>
              <a:rPr lang="en-US" dirty="0" smtClean="0"/>
              <a:t>must be associated with a disease or treatment episode.</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16</a:t>
            </a:fld>
            <a:endParaRPr lang="en-US">
              <a:latin typeface="Calibri"/>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308355" y="1073196"/>
            <a:ext cx="6530113" cy="2760643"/>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b="1" dirty="0" smtClean="0"/>
              <a:t>Modifiers: </a:t>
            </a:r>
            <a:br>
              <a:rPr lang="en-US" b="1" dirty="0" smtClean="0"/>
            </a:br>
            <a:r>
              <a:rPr lang="en-US" b="1" dirty="0" smtClean="0"/>
              <a:t>Extension of MEASUREMENT Table</a:t>
            </a:r>
            <a:endParaRPr lang="en-US" b="1" dirty="0"/>
          </a:p>
        </p:txBody>
      </p:sp>
      <p:sp>
        <p:nvSpPr>
          <p:cNvPr id="3" name="Content Placeholder 2"/>
          <p:cNvSpPr>
            <a:spLocks noGrp="1"/>
          </p:cNvSpPr>
          <p:nvPr>
            <p:ph idx="1"/>
          </p:nvPr>
        </p:nvSpPr>
        <p:spPr/>
        <p:txBody>
          <a:bodyPr>
            <a:normAutofit fontScale="47500" lnSpcReduction="20000"/>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Pros:</a:t>
            </a:r>
          </a:p>
          <a:p>
            <a:pPr lvl="1"/>
            <a:r>
              <a:rPr lang="en-US" dirty="0" smtClean="0"/>
              <a:t>Not a new redundant structure.</a:t>
            </a:r>
          </a:p>
          <a:p>
            <a:pPr lvl="1"/>
            <a:r>
              <a:rPr lang="en-US" dirty="0" smtClean="0"/>
              <a:t>Some modifiers can be recorded independent of a diagnosis.</a:t>
            </a:r>
          </a:p>
          <a:p>
            <a:r>
              <a:rPr lang="en-US" dirty="0" smtClean="0"/>
              <a:t>Cons:</a:t>
            </a:r>
          </a:p>
          <a:p>
            <a:pPr lvl="1"/>
            <a:r>
              <a:rPr lang="en-US" dirty="0" err="1" smtClean="0"/>
              <a:t>Nullable</a:t>
            </a:r>
            <a:r>
              <a:rPr lang="en-US" dirty="0" smtClean="0"/>
              <a:t> foreign key.</a:t>
            </a:r>
            <a:br>
              <a:rPr lang="en-US" dirty="0" smtClean="0"/>
            </a:b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17</a:t>
            </a:fld>
            <a:endParaRPr lang="en-US">
              <a:latin typeface="Calibri"/>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153153"/>
                </a:solidFill>
              </a:rPr>
              <a:t>Diagnosis Modifier Records</a:t>
            </a:r>
            <a:endParaRPr lang="en-US" dirty="0">
              <a:solidFill>
                <a:srgbClr val="153153"/>
              </a:solidFill>
            </a:endParaRPr>
          </a:p>
        </p:txBody>
      </p:sp>
      <p:cxnSp>
        <p:nvCxnSpPr>
          <p:cNvPr id="8" name="Curved Connector 14"/>
          <p:cNvCxnSpPr>
            <a:stCxn id="7" idx="3"/>
          </p:cNvCxnSpPr>
          <p:nvPr/>
        </p:nvCxnSpPr>
        <p:spPr>
          <a:xfrm flipH="1">
            <a:off x="4978987" y="1837392"/>
            <a:ext cx="811449" cy="1223501"/>
          </a:xfrm>
          <a:prstGeom prst="curvedConnector4">
            <a:avLst>
              <a:gd name="adj1" fmla="val -28172"/>
              <a:gd name="adj2" fmla="val 80075"/>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4"/>
          <p:cNvCxnSpPr/>
          <p:nvPr/>
        </p:nvCxnSpPr>
        <p:spPr>
          <a:xfrm>
            <a:off x="5774579" y="1832106"/>
            <a:ext cx="457964" cy="1210609"/>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7" name="Picture 1"/>
          <p:cNvPicPr>
            <a:picLocks noChangeAspect="1" noChangeArrowheads="1"/>
          </p:cNvPicPr>
          <p:nvPr/>
        </p:nvPicPr>
        <p:blipFill>
          <a:blip r:embed="rId2" cstate="print"/>
          <a:srcRect/>
          <a:stretch>
            <a:fillRect/>
          </a:stretch>
        </p:blipFill>
        <p:spPr bwMode="auto">
          <a:xfrm>
            <a:off x="971550" y="1101446"/>
            <a:ext cx="4818886" cy="1471891"/>
          </a:xfrm>
          <a:prstGeom prst="rect">
            <a:avLst/>
          </a:prstGeom>
          <a:noFill/>
          <a:ln w="9525">
            <a:noFill/>
            <a:miter lim="800000"/>
            <a:headEnd/>
            <a:tailEnd/>
          </a:ln>
        </p:spPr>
      </p:pic>
      <p:pic>
        <p:nvPicPr>
          <p:cNvPr id="13314" name="Picture 2"/>
          <p:cNvPicPr>
            <a:picLocks noChangeAspect="1" noChangeArrowheads="1"/>
          </p:cNvPicPr>
          <p:nvPr/>
        </p:nvPicPr>
        <p:blipFill>
          <a:blip r:embed="rId3"/>
          <a:srcRect/>
          <a:stretch>
            <a:fillRect/>
          </a:stretch>
        </p:blipFill>
        <p:spPr bwMode="auto">
          <a:xfrm>
            <a:off x="1846345" y="3060893"/>
            <a:ext cx="6223000" cy="2003425"/>
          </a:xfrm>
          <a:prstGeom prst="rect">
            <a:avLst/>
          </a:prstGeom>
          <a:noFill/>
          <a:ln w="9525">
            <a:noFill/>
            <a:miter lim="800000"/>
            <a:headEnd/>
            <a:tailEnd/>
          </a:ln>
        </p:spPr>
      </p:pic>
      <p:sp>
        <p:nvSpPr>
          <p:cNvPr id="9" name="Slide Number Placeholder 8"/>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18</a:t>
            </a:fld>
            <a:endParaRPr lang="en-US">
              <a:latin typeface="Calibri"/>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Treatment Modifier Records</a:t>
            </a:r>
            <a:endParaRPr lang="en-US" dirty="0">
              <a:solidFill>
                <a:schemeClr val="accent1">
                  <a:lumMod val="50000"/>
                </a:schemeClr>
              </a:solidFill>
            </a:endParaRPr>
          </a:p>
        </p:txBody>
      </p:sp>
      <p:cxnSp>
        <p:nvCxnSpPr>
          <p:cNvPr id="8" name="Curved Connector 14"/>
          <p:cNvCxnSpPr>
            <a:stCxn id="37891" idx="3"/>
          </p:cNvCxnSpPr>
          <p:nvPr/>
        </p:nvCxnSpPr>
        <p:spPr>
          <a:xfrm>
            <a:off x="4315926" y="2001241"/>
            <a:ext cx="937910" cy="1002575"/>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4"/>
          <p:cNvCxnSpPr>
            <a:stCxn id="37891" idx="3"/>
          </p:cNvCxnSpPr>
          <p:nvPr/>
        </p:nvCxnSpPr>
        <p:spPr>
          <a:xfrm>
            <a:off x="4315926" y="2001241"/>
            <a:ext cx="726488" cy="1016808"/>
          </a:xfrm>
          <a:prstGeom prst="curvedConnector2">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37891" name="Picture 3"/>
          <p:cNvPicPr>
            <a:picLocks noChangeAspect="1" noChangeArrowheads="1"/>
          </p:cNvPicPr>
          <p:nvPr/>
        </p:nvPicPr>
        <p:blipFill>
          <a:blip r:embed="rId2"/>
          <a:srcRect/>
          <a:stretch>
            <a:fillRect/>
          </a:stretch>
        </p:blipFill>
        <p:spPr bwMode="auto">
          <a:xfrm>
            <a:off x="1096476" y="1077316"/>
            <a:ext cx="3219450" cy="1847850"/>
          </a:xfrm>
          <a:prstGeom prst="rect">
            <a:avLst/>
          </a:prstGeom>
          <a:noFill/>
          <a:ln w="9525">
            <a:noFill/>
            <a:miter lim="800000"/>
            <a:headEnd/>
            <a:tailEnd/>
          </a:ln>
        </p:spPr>
      </p:pic>
      <p:pic>
        <p:nvPicPr>
          <p:cNvPr id="37893" name="Picture 5"/>
          <p:cNvPicPr>
            <a:picLocks noChangeAspect="1" noChangeArrowheads="1"/>
          </p:cNvPicPr>
          <p:nvPr/>
        </p:nvPicPr>
        <p:blipFill>
          <a:blip r:embed="rId3"/>
          <a:srcRect/>
          <a:stretch>
            <a:fillRect/>
          </a:stretch>
        </p:blipFill>
        <p:spPr bwMode="auto">
          <a:xfrm>
            <a:off x="1970152" y="3003817"/>
            <a:ext cx="6007100" cy="1990725"/>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19</a:t>
            </a:fld>
            <a:endParaRPr lang="en-US">
              <a:latin typeface="Calibri"/>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a:t>
            </a:r>
            <a:endParaRPr lang="en-US" dirty="0"/>
          </a:p>
        </p:txBody>
      </p:sp>
      <p:sp>
        <p:nvSpPr>
          <p:cNvPr id="3" name="Content Placeholder 2"/>
          <p:cNvSpPr>
            <a:spLocks noGrp="1"/>
          </p:cNvSpPr>
          <p:nvPr>
            <p:ph idx="1"/>
          </p:nvPr>
        </p:nvSpPr>
        <p:spPr/>
        <p:txBody>
          <a:bodyPr/>
          <a:lstStyle/>
          <a:p>
            <a:pPr>
              <a:buNone/>
            </a:pPr>
            <a:r>
              <a:rPr lang="en-US" dirty="0" smtClean="0"/>
              <a:t>This document contains two parts:</a:t>
            </a:r>
          </a:p>
          <a:p>
            <a:r>
              <a:rPr lang="en-US" dirty="0" smtClean="0"/>
              <a:t>Part I: Presentation……………………..3</a:t>
            </a:r>
          </a:p>
          <a:p>
            <a:r>
              <a:rPr lang="en-US" dirty="0" smtClean="0"/>
              <a:t>Part II: Detailed Proposal……………25</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a:t>
            </a:fld>
            <a:endParaRPr lang="en-US">
              <a:latin typeface="Calibri"/>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Vocabulary Extensions for Modifiers</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Add NAACCR and Nebraska Lexicon vocabularies and mappings between the two</a:t>
            </a:r>
          </a:p>
          <a:p>
            <a:pPr lvl="1"/>
            <a:r>
              <a:rPr lang="en-US" dirty="0" smtClean="0"/>
              <a:t>Nebraska Lexicon Project terminology is modeled within SNOMED Observable entity hierarchy. Terminology sets have been completed by clinical and genomic biomarkers for breast and colorectal cancers.</a:t>
            </a:r>
            <a:endParaRPr lang="en-US" sz="2400" dirty="0" smtClean="0"/>
          </a:p>
          <a:p>
            <a:pPr lvl="1"/>
            <a:r>
              <a:rPr lang="en-US" dirty="0" smtClean="0"/>
              <a:t>For those cancer types not yet covered in Nebraska Lexicon, use North American Association of Central Cancer Registries (NAACCR) data dictionary concepts. </a:t>
            </a:r>
            <a:endParaRPr lang="en-US" sz="2400" dirty="0" smtClean="0"/>
          </a:p>
          <a:p>
            <a:pPr lvl="1"/>
            <a:r>
              <a:rPr lang="en-US" dirty="0" smtClean="0"/>
              <a:t>Mappings should be created between NAACCR and Nebraska Lexicon concepts to support ETL for standardized concepts.</a:t>
            </a:r>
            <a:endParaRPr lang="en-US" sz="2400" dirty="0" smtClean="0"/>
          </a:p>
          <a:p>
            <a:endParaRPr lang="en-US" dirty="0" smtClean="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20</a:t>
            </a:fld>
            <a:endParaRPr lang="en-US">
              <a:latin typeface="Calibri"/>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Advantages of Using Modifiers</a:t>
            </a:r>
            <a:endParaRPr lang="en-US" sz="3600" dirty="0" smtClean="0"/>
          </a:p>
        </p:txBody>
      </p:sp>
      <p:sp>
        <p:nvSpPr>
          <p:cNvPr id="3" name="Content Placeholder 2"/>
          <p:cNvSpPr>
            <a:spLocks noGrp="1"/>
          </p:cNvSpPr>
          <p:nvPr>
            <p:ph idx="1"/>
          </p:nvPr>
        </p:nvSpPr>
        <p:spPr/>
        <p:txBody>
          <a:bodyPr>
            <a:normAutofit/>
          </a:bodyPr>
          <a:lstStyle/>
          <a:p>
            <a:r>
              <a:rPr lang="en-US" sz="2800" dirty="0" smtClean="0"/>
              <a:t>Reflect </a:t>
            </a:r>
            <a:r>
              <a:rPr lang="en-US" sz="2800" b="1" dirty="0" smtClean="0"/>
              <a:t>granularity of source data </a:t>
            </a:r>
            <a:r>
              <a:rPr lang="en-US" sz="2800" dirty="0" smtClean="0"/>
              <a:t>in Cancer Registry and Pathology Synoptic Reports</a:t>
            </a:r>
          </a:p>
          <a:p>
            <a:r>
              <a:rPr lang="en-US" sz="2800" dirty="0" smtClean="0"/>
              <a:t>Attribute-Value structure supports </a:t>
            </a:r>
            <a:r>
              <a:rPr lang="en-US" sz="2800" b="1" dirty="0" smtClean="0"/>
              <a:t>representation of any number and type of features</a:t>
            </a:r>
          </a:p>
          <a:p>
            <a:r>
              <a:rPr lang="en-US" sz="2800" dirty="0" smtClean="0"/>
              <a:t>Support </a:t>
            </a:r>
            <a:r>
              <a:rPr lang="en-US" sz="2800" b="1" dirty="0" smtClean="0"/>
              <a:t>explicit connection to histology/topography</a:t>
            </a:r>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21</a:t>
            </a:fld>
            <a:endParaRPr lang="en-US">
              <a:latin typeface="Calibri"/>
              <a:ea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a:t>
            </a:r>
            <a:endParaRPr lang="en-US" b="1" dirty="0"/>
          </a:p>
        </p:txBody>
      </p:sp>
      <p:sp>
        <p:nvSpPr>
          <p:cNvPr id="3" name="Content Placeholder 2"/>
          <p:cNvSpPr>
            <a:spLocks noGrp="1"/>
          </p:cNvSpPr>
          <p:nvPr>
            <p:ph idx="1"/>
          </p:nvPr>
        </p:nvSpPr>
        <p:spPr/>
        <p:txBody>
          <a:bodyPr>
            <a:normAutofit/>
          </a:bodyPr>
          <a:lstStyle/>
          <a:p>
            <a:pPr lvl="0"/>
            <a:r>
              <a:rPr lang="en-US" dirty="0" smtClean="0"/>
              <a:t>Support research and analytic use cases</a:t>
            </a:r>
          </a:p>
          <a:p>
            <a:pPr lvl="0"/>
            <a:r>
              <a:rPr lang="en-US" dirty="0" smtClean="0"/>
              <a:t>Maximize the use of existing OMOP CDM constructs and conventions</a:t>
            </a:r>
          </a:p>
          <a:p>
            <a:pPr lvl="0"/>
            <a:r>
              <a:rPr lang="en-US" dirty="0" smtClean="0"/>
              <a:t>Reuse and extension of existing standards</a:t>
            </a:r>
          </a:p>
          <a:p>
            <a:pPr lvl="1"/>
            <a:r>
              <a:rPr lang="en-US" dirty="0" smtClean="0"/>
              <a:t>ICD-O, SEER, NAACCR, CAP, Nebraska Lexicon</a:t>
            </a:r>
          </a:p>
          <a:p>
            <a:pPr lvl="0"/>
            <a:r>
              <a:rPr lang="en-US" dirty="0" smtClean="0"/>
              <a:t>Align cancer use case with other conditions</a:t>
            </a:r>
          </a:p>
          <a:p>
            <a:r>
              <a:rPr lang="en-US" dirty="0" smtClean="0"/>
              <a:t>Support efficient queries</a:t>
            </a:r>
          </a:p>
          <a:p>
            <a:pPr lvl="0"/>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22</a:t>
            </a:fld>
            <a:endParaRPr lang="en-US">
              <a:latin typeface="Calibri"/>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Next Steps</a:t>
            </a:r>
            <a:endParaRPr lang="en-US" b="1" dirty="0"/>
          </a:p>
        </p:txBody>
      </p:sp>
      <p:sp>
        <p:nvSpPr>
          <p:cNvPr id="3" name="Content Placeholder 2"/>
          <p:cNvSpPr>
            <a:spLocks noGrp="1"/>
          </p:cNvSpPr>
          <p:nvPr>
            <p:ph idx="1"/>
          </p:nvPr>
        </p:nvSpPr>
        <p:spPr/>
        <p:txBody>
          <a:bodyPr/>
          <a:lstStyle/>
          <a:p>
            <a:endParaRPr lang="en-US" dirty="0" smtClean="0"/>
          </a:p>
          <a:p>
            <a:r>
              <a:rPr lang="en-US" dirty="0" smtClean="0"/>
              <a:t>Ratify CDM extensions.</a:t>
            </a:r>
          </a:p>
          <a:p>
            <a:r>
              <a:rPr lang="en-US" dirty="0" smtClean="0"/>
              <a:t>Implement required terminologies in vocabulary tables.</a:t>
            </a:r>
          </a:p>
          <a:p>
            <a:r>
              <a:rPr lang="en-US" dirty="0" smtClean="0"/>
              <a:t>Develop and publish ETL instructions </a:t>
            </a:r>
            <a:r>
              <a:rPr lang="en-US" smtClean="0"/>
              <a:t>on Github repo.</a:t>
            </a:r>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23</a:t>
            </a:fld>
            <a:endParaRPr lang="en-US">
              <a:latin typeface="Calibri"/>
              <a:ea typeface="+mn-ea"/>
            </a:endParaRPr>
          </a:p>
        </p:txBody>
      </p:sp>
    </p:spTree>
    <p:extLst>
      <p:ext uri="{BB962C8B-B14F-4D97-AF65-F5344CB8AC3E}">
        <p14:creationId xmlns:p14="http://schemas.microsoft.com/office/powerpoint/2010/main" xmlns="" val="146713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Future Work</a:t>
            </a:r>
            <a:endParaRPr lang="en-US" b="1"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Genomic </a:t>
            </a:r>
            <a:r>
              <a:rPr lang="en-US" dirty="0"/>
              <a:t>Data</a:t>
            </a:r>
          </a:p>
          <a:p>
            <a:pPr lvl="1"/>
            <a:r>
              <a:rPr lang="en-US" dirty="0"/>
              <a:t>Create structures and vocabularies to house genomic results next to clinical data</a:t>
            </a:r>
            <a:r>
              <a:rPr lang="en-US" dirty="0" smtClean="0"/>
              <a:t>.</a:t>
            </a:r>
          </a:p>
          <a:p>
            <a:r>
              <a:rPr lang="en-US" dirty="0" smtClean="0"/>
              <a:t>Recurrence/Progression </a:t>
            </a:r>
            <a:r>
              <a:rPr lang="en-US" dirty="0"/>
              <a:t>Detection</a:t>
            </a:r>
          </a:p>
          <a:p>
            <a:pPr lvl="1"/>
            <a:r>
              <a:rPr lang="en-US" dirty="0"/>
              <a:t>Support the open-sourcing and free exchange of algorithms to derive recurrence/progression from low-level clinical events.</a:t>
            </a:r>
          </a:p>
          <a:p>
            <a:r>
              <a:rPr lang="en-US" dirty="0" smtClean="0"/>
              <a:t>Imaging </a:t>
            </a:r>
            <a:r>
              <a:rPr lang="en-US" dirty="0"/>
              <a:t>Data</a:t>
            </a:r>
          </a:p>
          <a:p>
            <a:pPr lvl="1"/>
            <a:r>
              <a:rPr lang="en-US" dirty="0"/>
              <a:t>Create structures and vocabularies to house imaging data.  Support the open-sourcing and free exchange of algorithms to detect features from the combination of raw imaging data and imaging meta-data.</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24</a:t>
            </a:fld>
            <a:endParaRPr lang="en-US">
              <a:latin typeface="Calibri"/>
              <a:ea typeface="+mn-ea"/>
            </a:endParaRPr>
          </a:p>
        </p:txBody>
      </p:sp>
    </p:spTree>
    <p:extLst>
      <p:ext uri="{BB962C8B-B14F-4D97-AF65-F5344CB8AC3E}">
        <p14:creationId xmlns:p14="http://schemas.microsoft.com/office/powerpoint/2010/main" xmlns="" val="138224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Challenges</a:t>
            </a:r>
            <a:endParaRPr lang="en-US" b="1" dirty="0">
              <a:solidFill>
                <a:schemeClr val="accent1">
                  <a:lumMod val="50000"/>
                </a:schemeClr>
              </a:solidFill>
            </a:endParaRPr>
          </a:p>
        </p:txBody>
      </p:sp>
      <p:sp>
        <p:nvSpPr>
          <p:cNvPr id="3" name="Content Placeholder 2"/>
          <p:cNvSpPr>
            <a:spLocks noGrp="1"/>
          </p:cNvSpPr>
          <p:nvPr>
            <p:ph idx="1"/>
          </p:nvPr>
        </p:nvSpPr>
        <p:spPr/>
        <p:txBody>
          <a:bodyPr>
            <a:normAutofit fontScale="47500" lnSpcReduction="20000"/>
          </a:bodyPr>
          <a:lstStyle/>
          <a:p>
            <a:r>
              <a:rPr lang="en-US" b="1" dirty="0" smtClean="0"/>
              <a:t>Reconciliation of cancer data from heterogeneous sources</a:t>
            </a:r>
          </a:p>
          <a:p>
            <a:pPr lvl="1"/>
            <a:r>
              <a:rPr lang="en-US" dirty="0" smtClean="0"/>
              <a:t>Quality: Completeness and Accuracy</a:t>
            </a:r>
          </a:p>
          <a:p>
            <a:pPr lvl="2"/>
            <a:r>
              <a:rPr lang="en-US" dirty="0" smtClean="0"/>
              <a:t>Cancer Registries: complete for 1</a:t>
            </a:r>
            <a:r>
              <a:rPr lang="en-US" baseline="30000" dirty="0" smtClean="0"/>
              <a:t>st</a:t>
            </a:r>
            <a:r>
              <a:rPr lang="en-US" dirty="0" smtClean="0"/>
              <a:t> occurrence (except for SEER states); high quality (golden standard)</a:t>
            </a:r>
          </a:p>
          <a:p>
            <a:pPr lvl="2"/>
            <a:r>
              <a:rPr lang="en-US" dirty="0" smtClean="0"/>
              <a:t>Electronic Medical Records: complete; variable quality</a:t>
            </a:r>
          </a:p>
          <a:p>
            <a:pPr lvl="2"/>
            <a:r>
              <a:rPr lang="en-US" dirty="0" smtClean="0"/>
              <a:t>Clinical Trials: complete; high quality</a:t>
            </a:r>
          </a:p>
          <a:p>
            <a:pPr lvl="1"/>
            <a:r>
              <a:rPr lang="en-US" dirty="0" smtClean="0"/>
              <a:t>Encoding: Variations and Granularity</a:t>
            </a:r>
          </a:p>
          <a:p>
            <a:pPr lvl="2"/>
            <a:r>
              <a:rPr lang="en-US" dirty="0" smtClean="0"/>
              <a:t>Cancer Registries: ICD-O; internal NAACCR vocabulary</a:t>
            </a:r>
          </a:p>
          <a:p>
            <a:pPr lvl="2"/>
            <a:r>
              <a:rPr lang="en-US" dirty="0" smtClean="0"/>
              <a:t>Electronic Medical Records, ICD-9/10; free text</a:t>
            </a:r>
          </a:p>
          <a:p>
            <a:pPr lvl="2"/>
            <a:r>
              <a:rPr lang="en-US" dirty="0" smtClean="0"/>
              <a:t>Clinical Trials: CDISC; custom coding</a:t>
            </a:r>
          </a:p>
          <a:p>
            <a:pPr lvl="2"/>
            <a:endParaRPr lang="en-US" dirty="0" smtClean="0"/>
          </a:p>
          <a:p>
            <a:r>
              <a:rPr lang="en-US" b="1" dirty="0" smtClean="0"/>
              <a:t>Gaps in semantic standards</a:t>
            </a:r>
          </a:p>
          <a:p>
            <a:pPr lvl="1"/>
            <a:r>
              <a:rPr lang="en-US" dirty="0" smtClean="0"/>
              <a:t>NAACCR is not mapped to any terminology</a:t>
            </a:r>
          </a:p>
          <a:p>
            <a:pPr lvl="1"/>
            <a:r>
              <a:rPr lang="en-US" dirty="0" smtClean="0"/>
              <a:t>CAPs, synoptic pathology reports do not have complete terminology coverage</a:t>
            </a:r>
          </a:p>
          <a:p>
            <a:pPr lvl="1"/>
            <a:r>
              <a:rPr lang="en-US" dirty="0" smtClean="0"/>
              <a:t>Existing drug classifications are not specific to oncology</a:t>
            </a:r>
          </a:p>
          <a:p>
            <a:pPr lvl="1"/>
            <a:r>
              <a:rPr lang="en-US" dirty="0" smtClean="0"/>
              <a:t>Drug regimen semantic representation is not complete</a:t>
            </a:r>
          </a:p>
          <a:p>
            <a:pPr lvl="1"/>
            <a:endParaRPr lang="en-US" dirty="0" smtClean="0"/>
          </a:p>
          <a:p>
            <a:r>
              <a:rPr lang="en-US" b="1" dirty="0" smtClean="0"/>
              <a:t>Absence of abstraction layer representing clinician’s/researcher’s view</a:t>
            </a:r>
          </a:p>
          <a:p>
            <a:pPr lvl="1"/>
            <a:r>
              <a:rPr lang="en-US" dirty="0" smtClean="0"/>
              <a:t>Disease and treatment episodes, outcomes</a:t>
            </a:r>
          </a:p>
          <a:p>
            <a:pPr lvl="1"/>
            <a:r>
              <a:rPr lang="en-US" dirty="0" smtClean="0"/>
              <a:t>Connection between higher level abstractions and lower level events</a:t>
            </a:r>
          </a:p>
          <a:p>
            <a:pPr lvl="1"/>
            <a:r>
              <a:rPr lang="en-US" dirty="0" smtClean="0"/>
              <a:t>Prediction of: response to treatment, overall and disease free survival, time to relapse, end of life event</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3</a:t>
            </a:fld>
            <a:endParaRPr lang="en-US">
              <a:latin typeface="Calibri"/>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Overall Approach</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47500" lnSpcReduction="20000"/>
          </a:bodyPr>
          <a:lstStyle/>
          <a:p>
            <a:pPr lvl="0"/>
            <a:r>
              <a:rPr lang="en-US" b="1" dirty="0" smtClean="0"/>
              <a:t>Cancer diagnosis</a:t>
            </a:r>
            <a:r>
              <a:rPr lang="en-US" dirty="0" smtClean="0"/>
              <a:t> </a:t>
            </a:r>
            <a:endParaRPr lang="en-US" sz="2400" dirty="0" smtClean="0"/>
          </a:p>
          <a:p>
            <a:pPr lvl="1"/>
            <a:r>
              <a:rPr lang="en-US" dirty="0" smtClean="0"/>
              <a:t>Represent cancer diagnosis as a combination of </a:t>
            </a:r>
            <a:r>
              <a:rPr lang="en-US" b="1" dirty="0" smtClean="0"/>
              <a:t>histology</a:t>
            </a:r>
            <a:r>
              <a:rPr lang="en-US" dirty="0" smtClean="0"/>
              <a:t> (morphology) + </a:t>
            </a:r>
            <a:r>
              <a:rPr lang="en-US" b="1" dirty="0" smtClean="0"/>
              <a:t>topography</a:t>
            </a:r>
            <a:r>
              <a:rPr lang="en-US" dirty="0" smtClean="0"/>
              <a:t> (anatomy)</a:t>
            </a:r>
            <a:endParaRPr lang="en-US" sz="2400" dirty="0" smtClean="0"/>
          </a:p>
          <a:p>
            <a:pPr lvl="0"/>
            <a:r>
              <a:rPr lang="en-US" b="1" dirty="0" smtClean="0"/>
              <a:t>Modifiers</a:t>
            </a:r>
            <a:endParaRPr lang="en-US" sz="2400" dirty="0" smtClean="0"/>
          </a:p>
          <a:p>
            <a:pPr lvl="1"/>
            <a:r>
              <a:rPr lang="en-US" dirty="0" smtClean="0"/>
              <a:t>Diagnostic and treatment features that vary between different cancer diagnoses and treatments are represented as modifiers and explicitly linked to the respective diagnosis or treatment</a:t>
            </a:r>
            <a:endParaRPr lang="en-US" sz="2400" dirty="0" smtClean="0"/>
          </a:p>
          <a:p>
            <a:pPr lvl="1"/>
            <a:r>
              <a:rPr lang="en-US" dirty="0" smtClean="0"/>
              <a:t>Examples of diagnosis modifiers are stage, grade, laterality, foci, tumor biomarkers. These diagnostic features are assessed when a patient is first diagnosed and also (possibly) for each cancer recurrence. Repeated measurements of the same modifier (lymph node invasion) may be recorded. Different modifiers may be recorded on different dates</a:t>
            </a:r>
            <a:endParaRPr lang="en-US" sz="2400" dirty="0" smtClean="0"/>
          </a:p>
          <a:p>
            <a:pPr lvl="1"/>
            <a:r>
              <a:rPr lang="en-US" dirty="0" smtClean="0"/>
              <a:t>Examples of treatment modifiers are surgery laterality, radiotherapy dosage and frequency.</a:t>
            </a:r>
            <a:endParaRPr lang="en-US" sz="2400" dirty="0" smtClean="0"/>
          </a:p>
          <a:p>
            <a:pPr lvl="0"/>
            <a:r>
              <a:rPr lang="en-US" b="1" dirty="0" smtClean="0"/>
              <a:t>Disease and treatment episodes</a:t>
            </a:r>
            <a:endParaRPr lang="en-US" sz="2400" dirty="0" smtClean="0"/>
          </a:p>
          <a:p>
            <a:pPr lvl="1"/>
            <a:r>
              <a:rPr lang="en-US" dirty="0" smtClean="0"/>
              <a:t>Disease and treatment abstractions are modeled as </a:t>
            </a:r>
            <a:r>
              <a:rPr lang="en-US" b="1" dirty="0" smtClean="0"/>
              <a:t>episodes</a:t>
            </a:r>
            <a:r>
              <a:rPr lang="en-US" dirty="0" smtClean="0"/>
              <a:t>, a new CDM construct that can be used to represent other abstractions such as episode of care.</a:t>
            </a:r>
            <a:endParaRPr lang="en-US" sz="2400" dirty="0" smtClean="0"/>
          </a:p>
          <a:p>
            <a:pPr lvl="1"/>
            <a:r>
              <a:rPr lang="en-US" dirty="0" smtClean="0"/>
              <a:t>These episodes may be derived algorithmically pre- or post-ETL or extracted from the source data directly. In addition to the regular OMOP </a:t>
            </a:r>
            <a:r>
              <a:rPr lang="en-US" dirty="0" err="1" smtClean="0"/>
              <a:t>type_concept_ID</a:t>
            </a:r>
            <a:r>
              <a:rPr lang="en-US" dirty="0" smtClean="0"/>
              <a:t>, we propose to store references to the derivation algorithms in the vocabulary.</a:t>
            </a:r>
            <a:endParaRPr lang="en-US" sz="2400" dirty="0" smtClean="0"/>
          </a:p>
          <a:p>
            <a:pPr lvl="1"/>
            <a:r>
              <a:rPr lang="en-US" dirty="0" smtClean="0"/>
              <a:t>Disease episodes include first occurrence, remissions, relapses, and end of life event. </a:t>
            </a:r>
            <a:endParaRPr lang="en-US" sz="2400" dirty="0" smtClean="0"/>
          </a:p>
          <a:p>
            <a:pPr lvl="1"/>
            <a:r>
              <a:rPr lang="en-US" dirty="0" smtClean="0"/>
              <a:t>Treatment episodes include treatment course, treatment regimen, and treatment cycle.</a:t>
            </a:r>
            <a:endParaRPr lang="en-US" sz="2400" dirty="0" smtClean="0"/>
          </a:p>
          <a:p>
            <a:pPr lvl="1"/>
            <a:r>
              <a:rPr lang="en-US" dirty="0" smtClean="0"/>
              <a:t>One set of “verified” modifiers is associated with each disease/treatment episode.</a:t>
            </a:r>
            <a:endParaRPr lang="en-US" sz="2400" dirty="0" smtClean="0"/>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4</a:t>
            </a:fld>
            <a:endParaRPr lang="en-US">
              <a:latin typeface="Calibri"/>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HDSI Onco Combined Schema.jpg"/>
          <p:cNvPicPr>
            <a:picLocks noChangeAspect="1"/>
          </p:cNvPicPr>
          <p:nvPr/>
        </p:nvPicPr>
        <p:blipFill>
          <a:blip r:embed="rId2"/>
          <a:stretch>
            <a:fillRect/>
          </a:stretch>
        </p:blipFill>
        <p:spPr>
          <a:xfrm>
            <a:off x="2139489" y="1096434"/>
            <a:ext cx="4375612" cy="3373967"/>
          </a:xfrm>
          <a:prstGeom prst="rect">
            <a:avLst/>
          </a:prstGeom>
        </p:spPr>
      </p:pic>
      <p:sp>
        <p:nvSpPr>
          <p:cNvPr id="2" name="Title 1"/>
          <p:cNvSpPr>
            <a:spLocks noGrp="1"/>
          </p:cNvSpPr>
          <p:nvPr>
            <p:ph type="title"/>
          </p:nvPr>
        </p:nvSpPr>
        <p:spPr>
          <a:xfrm>
            <a:off x="914081" y="248048"/>
            <a:ext cx="7956795" cy="531012"/>
          </a:xfrm>
        </p:spPr>
        <p:txBody>
          <a:bodyPr>
            <a:normAutofit fontScale="90000"/>
          </a:bodyPr>
          <a:lstStyle/>
          <a:p>
            <a:r>
              <a:rPr lang="en-US" b="1" dirty="0" smtClean="0"/>
              <a:t>Cancer Representation in OMOP CDM</a:t>
            </a:r>
            <a:endParaRPr lang="en-US" b="1" dirty="0"/>
          </a:p>
        </p:txBody>
      </p:sp>
      <p:sp>
        <p:nvSpPr>
          <p:cNvPr id="50" name="Rounded Rectangle 49"/>
          <p:cNvSpPr/>
          <p:nvPr/>
        </p:nvSpPr>
        <p:spPr>
          <a:xfrm>
            <a:off x="3399035" y="1330697"/>
            <a:ext cx="1738745" cy="9915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Modifier </a:t>
            </a:r>
            <a:r>
              <a:rPr lang="en-US" sz="1200" dirty="0" smtClean="0">
                <a:solidFill>
                  <a:srgbClr val="1F497D"/>
                </a:solidFill>
              </a:rPr>
              <a:t>representing</a:t>
            </a:r>
            <a:r>
              <a:rPr lang="en-US" sz="1200" b="1" dirty="0" smtClean="0">
                <a:solidFill>
                  <a:srgbClr val="1F497D"/>
                </a:solidFill>
              </a:rPr>
              <a:t> diagnostic </a:t>
            </a:r>
            <a:r>
              <a:rPr lang="en-US" sz="1200" dirty="0" smtClean="0">
                <a:solidFill>
                  <a:srgbClr val="1F497D"/>
                </a:solidFill>
              </a:rPr>
              <a:t>and </a:t>
            </a:r>
            <a:r>
              <a:rPr lang="en-US" sz="1200" b="1" dirty="0" smtClean="0">
                <a:solidFill>
                  <a:srgbClr val="1F497D"/>
                </a:solidFill>
              </a:rPr>
              <a:t>treatment features</a:t>
            </a:r>
          </a:p>
        </p:txBody>
      </p:sp>
      <p:sp>
        <p:nvSpPr>
          <p:cNvPr id="51" name="Rounded Rectangle 50"/>
          <p:cNvSpPr/>
          <p:nvPr/>
        </p:nvSpPr>
        <p:spPr>
          <a:xfrm>
            <a:off x="3340596" y="3040853"/>
            <a:ext cx="1905990" cy="1057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Connection</a:t>
            </a:r>
            <a:r>
              <a:rPr lang="en-US" sz="1200" b="1" dirty="0" smtClean="0">
                <a:solidFill>
                  <a:srgbClr val="1F497D"/>
                </a:solidFill>
              </a:rPr>
              <a:t> </a:t>
            </a:r>
            <a:r>
              <a:rPr lang="en-US" sz="1200" dirty="0" smtClean="0">
                <a:solidFill>
                  <a:srgbClr val="1F497D"/>
                </a:solidFill>
              </a:rPr>
              <a:t>between</a:t>
            </a:r>
            <a:r>
              <a:rPr lang="en-US" sz="1200" b="1" dirty="0" smtClean="0">
                <a:solidFill>
                  <a:srgbClr val="1F497D"/>
                </a:solidFill>
              </a:rPr>
              <a:t> </a:t>
            </a:r>
          </a:p>
          <a:p>
            <a:pPr algn="ctr" fontAlgn="auto">
              <a:spcBef>
                <a:spcPts val="0"/>
              </a:spcBef>
              <a:spcAft>
                <a:spcPts val="0"/>
              </a:spcAft>
            </a:pPr>
            <a:r>
              <a:rPr lang="en-US" sz="1400" b="1" dirty="0" smtClean="0">
                <a:solidFill>
                  <a:srgbClr val="1F497D"/>
                </a:solidFill>
              </a:rPr>
              <a:t>Episode </a:t>
            </a:r>
            <a:r>
              <a:rPr lang="en-US" sz="1200" dirty="0" smtClean="0">
                <a:solidFill>
                  <a:srgbClr val="1F497D"/>
                </a:solidFill>
              </a:rPr>
              <a:t>and </a:t>
            </a:r>
          </a:p>
          <a:p>
            <a:pPr algn="ctr" fontAlgn="auto">
              <a:spcBef>
                <a:spcPts val="0"/>
              </a:spcBef>
              <a:spcAft>
                <a:spcPts val="0"/>
              </a:spcAft>
            </a:pPr>
            <a:r>
              <a:rPr lang="en-US" sz="1200" b="1" dirty="0" smtClean="0">
                <a:solidFill>
                  <a:srgbClr val="1F497D"/>
                </a:solidFill>
              </a:rPr>
              <a:t>Underlying events </a:t>
            </a:r>
          </a:p>
        </p:txBody>
      </p:sp>
      <p:sp>
        <p:nvSpPr>
          <p:cNvPr id="47" name="Rounded Rectangle 46"/>
          <p:cNvSpPr/>
          <p:nvPr/>
        </p:nvSpPr>
        <p:spPr>
          <a:xfrm>
            <a:off x="882104" y="1211282"/>
            <a:ext cx="2045164" cy="100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Diagnosis,</a:t>
            </a:r>
          </a:p>
          <a:p>
            <a:pPr algn="ctr" fontAlgn="auto">
              <a:spcBef>
                <a:spcPts val="0"/>
              </a:spcBef>
              <a:spcAft>
                <a:spcPts val="0"/>
              </a:spcAft>
            </a:pPr>
            <a:r>
              <a:rPr lang="en-US" sz="1200" b="1" dirty="0" smtClean="0">
                <a:solidFill>
                  <a:srgbClr val="1F497D"/>
                </a:solidFill>
              </a:rPr>
              <a:t>pre-coordinated concept </a:t>
            </a:r>
            <a:r>
              <a:rPr lang="en-US" sz="1200" dirty="0" smtClean="0">
                <a:solidFill>
                  <a:srgbClr val="1F497D"/>
                </a:solidFill>
              </a:rPr>
              <a:t>representing </a:t>
            </a:r>
            <a:r>
              <a:rPr lang="en-US" sz="1200" b="1" dirty="0" smtClean="0">
                <a:solidFill>
                  <a:srgbClr val="1F497D"/>
                </a:solidFill>
              </a:rPr>
              <a:t>histology </a:t>
            </a:r>
            <a:r>
              <a:rPr lang="en-US" sz="1200" dirty="0" smtClean="0">
                <a:solidFill>
                  <a:srgbClr val="1F497D"/>
                </a:solidFill>
              </a:rPr>
              <a:t>and</a:t>
            </a:r>
            <a:r>
              <a:rPr lang="en-US" sz="1200" b="1" dirty="0" smtClean="0">
                <a:solidFill>
                  <a:srgbClr val="1F497D"/>
                </a:solidFill>
              </a:rPr>
              <a:t> topography</a:t>
            </a:r>
          </a:p>
        </p:txBody>
      </p:sp>
      <p:sp>
        <p:nvSpPr>
          <p:cNvPr id="49" name="Rounded Rectangle 48"/>
          <p:cNvSpPr/>
          <p:nvPr/>
        </p:nvSpPr>
        <p:spPr>
          <a:xfrm>
            <a:off x="1117600" y="2819400"/>
            <a:ext cx="1537782"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Disease </a:t>
            </a:r>
            <a:r>
              <a:rPr lang="en-US" sz="1400" dirty="0" smtClean="0">
                <a:solidFill>
                  <a:srgbClr val="1F497D"/>
                </a:solidFill>
              </a:rPr>
              <a:t>and </a:t>
            </a:r>
            <a:r>
              <a:rPr lang="en-US" sz="1400" b="1" dirty="0" smtClean="0">
                <a:solidFill>
                  <a:srgbClr val="1F497D"/>
                </a:solidFill>
              </a:rPr>
              <a:t>Treatment</a:t>
            </a:r>
          </a:p>
          <a:p>
            <a:pPr algn="ctr" fontAlgn="auto">
              <a:spcBef>
                <a:spcPts val="0"/>
              </a:spcBef>
              <a:spcAft>
                <a:spcPts val="0"/>
              </a:spcAft>
            </a:pPr>
            <a:r>
              <a:rPr lang="en-US" sz="1400" b="1" dirty="0" smtClean="0">
                <a:solidFill>
                  <a:srgbClr val="1F497D"/>
                </a:solidFill>
              </a:rPr>
              <a:t>Episodes</a:t>
            </a:r>
          </a:p>
        </p:txBody>
      </p:sp>
      <p:sp>
        <p:nvSpPr>
          <p:cNvPr id="9" name="Rounded Rectangle 8"/>
          <p:cNvSpPr/>
          <p:nvPr/>
        </p:nvSpPr>
        <p:spPr>
          <a:xfrm>
            <a:off x="6458189" y="2331709"/>
            <a:ext cx="1905990" cy="10572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Underlying events </a:t>
            </a:r>
          </a:p>
        </p:txBody>
      </p:sp>
      <p:sp>
        <p:nvSpPr>
          <p:cNvPr id="10" name="Slide Number Placeholder 9"/>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5</a:t>
            </a:fld>
            <a:endParaRPr lang="en-US">
              <a:latin typeface="Calibri"/>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Cancer Representation in OMOP CDM</a:t>
            </a:r>
            <a:endParaRPr lang="en-US" b="1" dirty="0"/>
          </a:p>
        </p:txBody>
      </p:sp>
      <p:sp>
        <p:nvSpPr>
          <p:cNvPr id="3" name="Content Placeholder 2"/>
          <p:cNvSpPr>
            <a:spLocks noGrp="1"/>
          </p:cNvSpPr>
          <p:nvPr>
            <p:ph idx="1"/>
          </p:nvPr>
        </p:nvSpPr>
        <p:spPr/>
        <p:txBody>
          <a:bodyPr>
            <a:normAutofit fontScale="62500" lnSpcReduction="20000"/>
          </a:bodyPr>
          <a:lstStyle/>
          <a:p>
            <a:pPr lvl="0"/>
            <a:r>
              <a:rPr lang="en-US" b="1" dirty="0" smtClean="0"/>
              <a:t>Cancer diagnoses </a:t>
            </a:r>
            <a:r>
              <a:rPr lang="en-US" dirty="0" smtClean="0"/>
              <a:t>are stored in CONDITION_OCCURRENCE as pre-coordinated concepts combining histology and topography. </a:t>
            </a:r>
          </a:p>
          <a:p>
            <a:pPr lvl="0"/>
            <a:r>
              <a:rPr lang="en-US" b="1" dirty="0" smtClean="0"/>
              <a:t>Cancer treatment events </a:t>
            </a:r>
            <a:r>
              <a:rPr lang="en-US" dirty="0" smtClean="0"/>
              <a:t>are stored in the PROCEDURE_OCCURRENCE and DRUG_EXPOSURE tables.</a:t>
            </a:r>
          </a:p>
          <a:p>
            <a:pPr lvl="0"/>
            <a:r>
              <a:rPr lang="en-US" b="1" dirty="0" smtClean="0"/>
              <a:t>Disease </a:t>
            </a:r>
            <a:r>
              <a:rPr lang="en-US" dirty="0" smtClean="0"/>
              <a:t>and </a:t>
            </a:r>
            <a:r>
              <a:rPr lang="en-US" b="1" dirty="0" smtClean="0"/>
              <a:t>treatment episodes </a:t>
            </a:r>
            <a:r>
              <a:rPr lang="en-US" dirty="0" smtClean="0"/>
              <a:t>(e.g. first cancer occurrence, treatment regimen hormonal therapy) are represented in the new EPISODE table.</a:t>
            </a:r>
          </a:p>
          <a:p>
            <a:pPr lvl="0"/>
            <a:r>
              <a:rPr lang="en-US" b="1" dirty="0" smtClean="0"/>
              <a:t>Links between the disease </a:t>
            </a:r>
            <a:r>
              <a:rPr lang="en-US" dirty="0" smtClean="0"/>
              <a:t>and</a:t>
            </a:r>
            <a:r>
              <a:rPr lang="en-US" b="1" dirty="0" smtClean="0"/>
              <a:t> treatment episodes and the underlying events </a:t>
            </a:r>
            <a:r>
              <a:rPr lang="en-US" dirty="0" smtClean="0"/>
              <a:t>(conditions, procedures, drugs) are stored in the new EPISODE_EVENT table.</a:t>
            </a:r>
          </a:p>
          <a:p>
            <a:pPr lvl="0"/>
            <a:r>
              <a:rPr lang="en-US" b="1" dirty="0" smtClean="0"/>
              <a:t>Additional diagnostic </a:t>
            </a:r>
            <a:r>
              <a:rPr lang="en-US" dirty="0" smtClean="0"/>
              <a:t>and </a:t>
            </a:r>
            <a:r>
              <a:rPr lang="en-US" b="1" dirty="0" smtClean="0"/>
              <a:t>treatment features </a:t>
            </a:r>
            <a:r>
              <a:rPr lang="en-US" dirty="0" smtClean="0"/>
              <a:t>are stored in the MEASUREMENT table as modifiers of the respective condition, treatment, or episode. MEASUREMENT table is extended to include a reference to the condition, treatment, or episode record.</a:t>
            </a:r>
          </a:p>
          <a:p>
            <a:endParaRPr lang="en-US"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6</a:t>
            </a:fld>
            <a:endParaRPr lang="en-US">
              <a:latin typeface="Calibri"/>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000"/>
            <a:ext cx="9067800" cy="698500"/>
          </a:xfrm>
        </p:spPr>
        <p:txBody>
          <a:bodyPr>
            <a:normAutofit fontScale="90000"/>
          </a:bodyPr>
          <a:lstStyle/>
          <a:p>
            <a:r>
              <a:rPr lang="en-US" b="1" dirty="0" smtClean="0">
                <a:solidFill>
                  <a:srgbClr val="153153"/>
                </a:solidFill>
              </a:rPr>
              <a:t>Cancer Diagnosis Record</a:t>
            </a:r>
            <a:endParaRPr lang="en-US" b="1" dirty="0">
              <a:solidFill>
                <a:srgbClr val="153153"/>
              </a:solidFill>
            </a:endParaRPr>
          </a:p>
        </p:txBody>
      </p:sp>
      <p:sp>
        <p:nvSpPr>
          <p:cNvPr id="3" name="Content Placeholder 2"/>
          <p:cNvSpPr>
            <a:spLocks noGrp="1"/>
          </p:cNvSpPr>
          <p:nvPr>
            <p:ph idx="1"/>
          </p:nvPr>
        </p:nvSpPr>
        <p:spPr>
          <a:xfrm>
            <a:off x="457200" y="1016000"/>
            <a:ext cx="8305800" cy="4127500"/>
          </a:xfrm>
        </p:spPr>
        <p:txBody>
          <a:bodyPr>
            <a:normAutofit fontScale="85000" lnSpcReduction="20000"/>
          </a:bodyPr>
          <a:lstStyle/>
          <a:p>
            <a:pPr marL="514350" lvl="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2686050" lvl="5"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lvl="0" indent="-514350">
              <a:buFont typeface="+mj-lt"/>
              <a:buAutoNum type="arabicPeriod"/>
            </a:pPr>
            <a:endParaRPr lang="en-US" dirty="0" smtClean="0"/>
          </a:p>
          <a:p>
            <a:pPr marL="914400" lvl="1" indent="-514350">
              <a:buNone/>
            </a:pPr>
            <a:r>
              <a:rPr lang="en-US" dirty="0" smtClean="0"/>
              <a:t>	</a:t>
            </a:r>
          </a:p>
          <a:p>
            <a:pPr lvl="0"/>
            <a:endParaRPr lang="en-US" dirty="0" smtClean="0"/>
          </a:p>
          <a:p>
            <a:pPr lvl="0"/>
            <a:endParaRPr lang="en-US" dirty="0" smtClean="0"/>
          </a:p>
          <a:p>
            <a:pPr lvl="0"/>
            <a:endParaRPr lang="en-US" dirty="0"/>
          </a:p>
        </p:txBody>
      </p:sp>
      <p:pic>
        <p:nvPicPr>
          <p:cNvPr id="4097" name="Picture 1"/>
          <p:cNvPicPr>
            <a:picLocks noChangeAspect="1" noChangeArrowheads="1"/>
          </p:cNvPicPr>
          <p:nvPr/>
        </p:nvPicPr>
        <p:blipFill>
          <a:blip r:embed="rId3" cstate="print"/>
          <a:srcRect/>
          <a:stretch>
            <a:fillRect/>
          </a:stretch>
        </p:blipFill>
        <p:spPr bwMode="auto">
          <a:xfrm>
            <a:off x="989128" y="1231533"/>
            <a:ext cx="6825370" cy="2084756"/>
          </a:xfrm>
          <a:prstGeom prst="rect">
            <a:avLst/>
          </a:prstGeom>
          <a:noFill/>
          <a:ln w="9525">
            <a:noFill/>
            <a:miter lim="800000"/>
            <a:headEnd/>
            <a:tailEnd/>
          </a:ln>
        </p:spPr>
      </p:pic>
      <p:sp>
        <p:nvSpPr>
          <p:cNvPr id="5" name="Rounded Rectangle 4"/>
          <p:cNvSpPr/>
          <p:nvPr/>
        </p:nvSpPr>
        <p:spPr>
          <a:xfrm>
            <a:off x="7753104" y="2892098"/>
            <a:ext cx="1076571" cy="332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ICD-O,</a:t>
            </a:r>
          </a:p>
          <a:p>
            <a:pPr algn="ctr" fontAlgn="auto">
              <a:spcBef>
                <a:spcPts val="0"/>
              </a:spcBef>
              <a:spcAft>
                <a:spcPts val="0"/>
              </a:spcAft>
            </a:pPr>
            <a:r>
              <a:rPr lang="en-US" sz="1400" b="1" dirty="0" smtClean="0">
                <a:solidFill>
                  <a:srgbClr val="1F497D"/>
                </a:solidFill>
              </a:rPr>
              <a:t>collapsed</a:t>
            </a:r>
            <a:endParaRPr lang="en-US" sz="1200" b="1" dirty="0" smtClean="0">
              <a:solidFill>
                <a:srgbClr val="1F497D"/>
              </a:solidFill>
            </a:endParaRPr>
          </a:p>
        </p:txBody>
      </p:sp>
      <p:sp>
        <p:nvSpPr>
          <p:cNvPr id="6" name="Rounded Rectangle 5"/>
          <p:cNvSpPr/>
          <p:nvPr/>
        </p:nvSpPr>
        <p:spPr>
          <a:xfrm>
            <a:off x="7715005" y="1901497"/>
            <a:ext cx="1076571" cy="332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b="1" dirty="0" smtClean="0">
                <a:solidFill>
                  <a:srgbClr val="1F497D"/>
                </a:solidFill>
              </a:rPr>
              <a:t>SNOMED</a:t>
            </a:r>
            <a:endParaRPr lang="en-US" sz="1200" b="1" dirty="0" smtClean="0">
              <a:solidFill>
                <a:srgbClr val="1F497D"/>
              </a:solidFill>
            </a:endParaRPr>
          </a:p>
        </p:txBody>
      </p:sp>
      <p:sp>
        <p:nvSpPr>
          <p:cNvPr id="7" name="Slide Number Placeholder 6"/>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7</a:t>
            </a:fld>
            <a:endParaRPr lang="en-US">
              <a:latin typeface="Calibri"/>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p:cNvPicPr>
            <a:picLocks noChangeAspect="1" noChangeArrowheads="1"/>
          </p:cNvPicPr>
          <p:nvPr/>
        </p:nvPicPr>
        <p:blipFill>
          <a:blip r:embed="rId3" cstate="print"/>
          <a:srcRect/>
          <a:stretch>
            <a:fillRect/>
          </a:stretch>
        </p:blipFill>
        <p:spPr bwMode="auto">
          <a:xfrm>
            <a:off x="5715000" y="1839586"/>
            <a:ext cx="3124200" cy="745726"/>
          </a:xfrm>
          <a:prstGeom prst="rect">
            <a:avLst/>
          </a:prstGeom>
          <a:noFill/>
          <a:ln w="9525">
            <a:noFill/>
            <a:miter lim="800000"/>
            <a:headEnd/>
            <a:tailEnd/>
          </a:ln>
        </p:spPr>
      </p:pic>
      <p:pic>
        <p:nvPicPr>
          <p:cNvPr id="20490" name="Picture 10"/>
          <p:cNvPicPr>
            <a:picLocks noChangeAspect="1" noChangeArrowheads="1"/>
          </p:cNvPicPr>
          <p:nvPr/>
        </p:nvPicPr>
        <p:blipFill>
          <a:blip r:embed="rId4" cstate="print"/>
          <a:srcRect/>
          <a:stretch>
            <a:fillRect/>
          </a:stretch>
        </p:blipFill>
        <p:spPr bwMode="auto">
          <a:xfrm>
            <a:off x="304801" y="1841502"/>
            <a:ext cx="3105149" cy="741179"/>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a:stretch>
            <a:fillRect/>
          </a:stretch>
        </p:blipFill>
        <p:spPr bwMode="auto">
          <a:xfrm>
            <a:off x="228600" y="3556001"/>
            <a:ext cx="3124199" cy="759077"/>
          </a:xfrm>
          <a:prstGeom prst="rect">
            <a:avLst/>
          </a:prstGeom>
          <a:noFill/>
          <a:ln w="9525">
            <a:noFill/>
            <a:miter lim="800000"/>
            <a:headEnd/>
            <a:tailEnd/>
          </a:ln>
        </p:spPr>
      </p:pic>
      <p:pic>
        <p:nvPicPr>
          <p:cNvPr id="17" name="Picture 9"/>
          <p:cNvPicPr>
            <a:picLocks noChangeAspect="1" noChangeArrowheads="1"/>
          </p:cNvPicPr>
          <p:nvPr/>
        </p:nvPicPr>
        <p:blipFill>
          <a:blip r:embed="rId6" cstate="print"/>
          <a:srcRect/>
          <a:stretch>
            <a:fillRect/>
          </a:stretch>
        </p:blipFill>
        <p:spPr bwMode="auto">
          <a:xfrm>
            <a:off x="5791200" y="3556001"/>
            <a:ext cx="3124200" cy="759077"/>
          </a:xfrm>
          <a:prstGeom prst="rect">
            <a:avLst/>
          </a:prstGeom>
          <a:noFill/>
          <a:ln w="9525">
            <a:noFill/>
            <a:miter lim="800000"/>
            <a:headEnd/>
            <a:tailEnd/>
          </a:ln>
        </p:spPr>
      </p:pic>
      <p:sp>
        <p:nvSpPr>
          <p:cNvPr id="2" name="Title 1"/>
          <p:cNvSpPr>
            <a:spLocks noGrp="1"/>
          </p:cNvSpPr>
          <p:nvPr>
            <p:ph type="title"/>
          </p:nvPr>
        </p:nvSpPr>
        <p:spPr>
          <a:xfrm>
            <a:off x="304800" y="127000"/>
            <a:ext cx="9067800" cy="698500"/>
          </a:xfrm>
        </p:spPr>
        <p:txBody>
          <a:bodyPr>
            <a:normAutofit fontScale="90000"/>
          </a:bodyPr>
          <a:lstStyle/>
          <a:p>
            <a:r>
              <a:rPr lang="en-US" b="1" dirty="0" smtClean="0"/>
              <a:t>Cancer Diagnosis in OMOP Vocabulary</a:t>
            </a:r>
            <a:endParaRPr lang="en-US" b="1" dirty="0"/>
          </a:p>
        </p:txBody>
      </p:sp>
      <p:sp>
        <p:nvSpPr>
          <p:cNvPr id="3" name="Content Placeholder 2"/>
          <p:cNvSpPr>
            <a:spLocks noGrp="1"/>
          </p:cNvSpPr>
          <p:nvPr>
            <p:ph idx="1"/>
          </p:nvPr>
        </p:nvSpPr>
        <p:spPr>
          <a:xfrm>
            <a:off x="457200" y="1016000"/>
            <a:ext cx="8305800" cy="4127500"/>
          </a:xfrm>
        </p:spPr>
        <p:txBody>
          <a:bodyPr>
            <a:normAutofit fontScale="25000" lnSpcReduction="20000"/>
          </a:bodyPr>
          <a:lstStyle/>
          <a:p>
            <a:pPr marL="514350" lvl="0" indent="-514350">
              <a:buFont typeface="+mj-lt"/>
              <a:buAutoNum type="arabicPeriod"/>
            </a:pPr>
            <a:r>
              <a:rPr lang="en-US" b="1" dirty="0" smtClean="0"/>
              <a:t>New pre-coordinated concept representing combination of two ICD-O axes, histology and topography</a:t>
            </a:r>
          </a:p>
          <a:p>
            <a:pPr marL="514350" lvl="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r>
              <a:rPr lang="en-US" b="1" dirty="0" smtClean="0"/>
              <a:t>Existing pre-coordinated SNOMED concept linked to the same histology and topography axes</a:t>
            </a:r>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dirty="0" smtClean="0"/>
          </a:p>
          <a:p>
            <a:pPr marL="514350" indent="-514350">
              <a:buFont typeface="+mj-lt"/>
              <a:buAutoNum type="arabicPeriod" startAt="2"/>
            </a:pPr>
            <a:endParaRPr lang="en-US" b="1" dirty="0" smtClean="0"/>
          </a:p>
          <a:p>
            <a:pPr marL="514350" indent="-514350">
              <a:buFont typeface="+mj-lt"/>
              <a:buAutoNum type="arabicPeriod" startAt="2"/>
            </a:pPr>
            <a:r>
              <a:rPr lang="en-US" b="1" dirty="0" smtClean="0"/>
              <a:t>Mapping between the new pre-coordinated source concept and a standard SNOMED concept</a:t>
            </a:r>
          </a:p>
          <a:p>
            <a:pPr marL="514350" lvl="0" indent="-514350">
              <a:buFont typeface="+mj-lt"/>
              <a:buAutoNum type="arabicPeriod" startAt="2"/>
            </a:pPr>
            <a:endParaRPr lang="en-US" dirty="0" smtClean="0"/>
          </a:p>
          <a:p>
            <a:pPr marL="514350" lvl="0" indent="-514350">
              <a:buFont typeface="+mj-lt"/>
              <a:buAutoNum type="arabicPeriod" startAt="2"/>
            </a:pPr>
            <a:endParaRPr lang="en-US" dirty="0" smtClean="0"/>
          </a:p>
          <a:p>
            <a:pPr marL="914400" lvl="1" indent="-514350">
              <a:buNone/>
            </a:pPr>
            <a:r>
              <a:rPr lang="en-US" dirty="0" smtClean="0"/>
              <a:t>	</a:t>
            </a:r>
          </a:p>
          <a:p>
            <a:pPr lvl="0"/>
            <a:endParaRPr lang="en-US" dirty="0" smtClean="0"/>
          </a:p>
          <a:p>
            <a:pPr lvl="0"/>
            <a:endParaRPr lang="en-US" dirty="0" smtClean="0"/>
          </a:p>
          <a:p>
            <a:pPr lvl="0"/>
            <a:endParaRPr lang="en-US" dirty="0"/>
          </a:p>
        </p:txBody>
      </p:sp>
      <p:pic>
        <p:nvPicPr>
          <p:cNvPr id="20484" name="Picture 4"/>
          <p:cNvPicPr>
            <a:picLocks noChangeAspect="1" noChangeArrowheads="1"/>
          </p:cNvPicPr>
          <p:nvPr/>
        </p:nvPicPr>
        <p:blipFill>
          <a:blip r:embed="rId7" cstate="print"/>
          <a:srcRect/>
          <a:stretch>
            <a:fillRect/>
          </a:stretch>
        </p:blipFill>
        <p:spPr bwMode="auto">
          <a:xfrm>
            <a:off x="2590803" y="2921000"/>
            <a:ext cx="3906571" cy="1079500"/>
          </a:xfrm>
          <a:prstGeom prst="rect">
            <a:avLst/>
          </a:prstGeom>
          <a:noFill/>
          <a:ln w="9525">
            <a:noFill/>
            <a:miter lim="800000"/>
            <a:headEnd/>
            <a:tailEnd/>
          </a:ln>
        </p:spPr>
      </p:pic>
      <p:pic>
        <p:nvPicPr>
          <p:cNvPr id="20485" name="Picture 5"/>
          <p:cNvPicPr>
            <a:picLocks noChangeAspect="1" noChangeArrowheads="1"/>
          </p:cNvPicPr>
          <p:nvPr/>
        </p:nvPicPr>
        <p:blipFill>
          <a:blip r:embed="rId8" cstate="print"/>
          <a:srcRect/>
          <a:stretch>
            <a:fillRect/>
          </a:stretch>
        </p:blipFill>
        <p:spPr bwMode="auto">
          <a:xfrm>
            <a:off x="2667003" y="4635500"/>
            <a:ext cx="3794287" cy="751736"/>
          </a:xfrm>
          <a:prstGeom prst="rect">
            <a:avLst/>
          </a:prstGeom>
          <a:noFill/>
          <a:ln w="9525">
            <a:noFill/>
            <a:miter lim="800000"/>
            <a:headEnd/>
            <a:tailEnd/>
          </a:ln>
        </p:spPr>
      </p:pic>
      <p:pic>
        <p:nvPicPr>
          <p:cNvPr id="20482" name="Picture 2"/>
          <p:cNvPicPr>
            <a:picLocks noChangeAspect="1" noChangeArrowheads="1"/>
          </p:cNvPicPr>
          <p:nvPr/>
        </p:nvPicPr>
        <p:blipFill>
          <a:blip r:embed="rId9" cstate="print"/>
          <a:srcRect/>
          <a:stretch>
            <a:fillRect/>
          </a:stretch>
        </p:blipFill>
        <p:spPr bwMode="auto">
          <a:xfrm>
            <a:off x="2667000" y="1206500"/>
            <a:ext cx="3810000" cy="1052816"/>
          </a:xfrm>
          <a:prstGeom prst="rect">
            <a:avLst/>
          </a:prstGeom>
          <a:noFill/>
          <a:ln w="9525">
            <a:noFill/>
            <a:miter lim="800000"/>
            <a:headEnd/>
            <a:tailEnd/>
          </a:ln>
        </p:spPr>
      </p:pic>
      <p:sp>
        <p:nvSpPr>
          <p:cNvPr id="11" name="Curved Right Arrow 10"/>
          <p:cNvSpPr/>
          <p:nvPr/>
        </p:nvSpPr>
        <p:spPr>
          <a:xfrm rot="2397876">
            <a:off x="2031466" y="1164222"/>
            <a:ext cx="409755" cy="7941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9348578">
            <a:off x="6697556" y="1196933"/>
            <a:ext cx="458352" cy="7943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a:off x="6500445" y="4951734"/>
            <a:ext cx="266681" cy="4882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2397876">
            <a:off x="1974316" y="2869197"/>
            <a:ext cx="409755" cy="7941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rot="19348578">
            <a:off x="6683267" y="2873332"/>
            <a:ext cx="458352" cy="7943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Slide Number Placeholder 20"/>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8</a:t>
            </a:fld>
            <a:endParaRPr lang="en-US">
              <a:latin typeface="Calibri"/>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chemeClr val="accent1">
                    <a:lumMod val="50000"/>
                  </a:schemeClr>
                </a:solidFill>
              </a:rPr>
              <a:t>Advantages of Using Histology-Topography </a:t>
            </a:r>
            <a:r>
              <a:rPr lang="en-US" b="1" dirty="0" smtClean="0"/>
              <a:t>Pre-coordinated Concepts</a:t>
            </a:r>
          </a:p>
        </p:txBody>
      </p:sp>
      <p:sp>
        <p:nvSpPr>
          <p:cNvPr id="3" name="Content Placeholder 2"/>
          <p:cNvSpPr>
            <a:spLocks noGrp="1"/>
          </p:cNvSpPr>
          <p:nvPr>
            <p:ph idx="1"/>
          </p:nvPr>
        </p:nvSpPr>
        <p:spPr/>
        <p:txBody>
          <a:bodyPr>
            <a:normAutofit fontScale="92500" lnSpcReduction="10000"/>
          </a:bodyPr>
          <a:lstStyle/>
          <a:p>
            <a:endParaRPr lang="en-US" sz="3000" b="1" dirty="0" smtClean="0"/>
          </a:p>
          <a:p>
            <a:r>
              <a:rPr lang="en-US" sz="3000" b="1" dirty="0" smtClean="0"/>
              <a:t>Reflect source granularity </a:t>
            </a:r>
            <a:r>
              <a:rPr lang="en-US" sz="3000" dirty="0" smtClean="0"/>
              <a:t>in Cancer Registries and Pathology reports</a:t>
            </a:r>
          </a:p>
          <a:p>
            <a:r>
              <a:rPr lang="en-US" sz="3000" b="1" dirty="0" smtClean="0"/>
              <a:t>Consistent with OMOP CDM </a:t>
            </a:r>
          </a:p>
          <a:p>
            <a:pPr lvl="1"/>
            <a:r>
              <a:rPr lang="en-US" sz="2600" dirty="0" smtClean="0"/>
              <a:t>representation of diagnosis as one concept</a:t>
            </a:r>
          </a:p>
          <a:p>
            <a:pPr lvl="1"/>
            <a:r>
              <a:rPr lang="en-US" sz="2600" dirty="0" smtClean="0"/>
              <a:t>usage and extension of SNOMED</a:t>
            </a:r>
          </a:p>
          <a:p>
            <a:r>
              <a:rPr lang="en-US" sz="3000" b="1" dirty="0" smtClean="0"/>
              <a:t>Support consistent queries </a:t>
            </a:r>
            <a:r>
              <a:rPr lang="en-US" sz="3000" dirty="0" smtClean="0"/>
              <a:t>along histology and topography axes at different levels of hierarchy regardless of source representation</a:t>
            </a:r>
          </a:p>
          <a:p>
            <a:pPr lvl="0"/>
            <a:endParaRPr lang="en-US" dirty="0" smtClean="0"/>
          </a:p>
        </p:txBody>
      </p:sp>
      <p:sp>
        <p:nvSpPr>
          <p:cNvPr id="4" name="Slide Number Placeholder 3"/>
          <p:cNvSpPr>
            <a:spLocks noGrp="1"/>
          </p:cNvSpPr>
          <p:nvPr>
            <p:ph type="sldNum" sz="quarter" idx="4"/>
          </p:nvPr>
        </p:nvSpPr>
        <p:spPr/>
        <p:txBody>
          <a:bodyPr/>
          <a:lstStyle/>
          <a:p>
            <a:pPr fontAlgn="auto">
              <a:spcBef>
                <a:spcPts val="0"/>
              </a:spcBef>
              <a:spcAft>
                <a:spcPts val="0"/>
              </a:spcAft>
            </a:pPr>
            <a:fld id="{444583ED-F364-40B3-B25B-483B5033DFA3}" type="slidenum">
              <a:rPr lang="en-US" smtClean="0">
                <a:latin typeface="Calibri"/>
                <a:ea typeface="+mn-ea"/>
              </a:rPr>
              <a:pPr fontAlgn="auto">
                <a:spcBef>
                  <a:spcPts val="0"/>
                </a:spcBef>
                <a:spcAft>
                  <a:spcPts val="0"/>
                </a:spcAft>
              </a:pPr>
              <a:t>9</a:t>
            </a:fld>
            <a:endParaRPr lang="en-US">
              <a:latin typeface="Calibri"/>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2.xml><?xml version="1.0" encoding="utf-8"?>
<ds:datastoreItem xmlns:ds="http://schemas.openxmlformats.org/officeDocument/2006/customXml" ds:itemID="{B6292BCB-21BD-4E6D-8B29-5908CEB9F9EE}">
  <ds:schemaRefs>
    <ds:schemaRef ds:uri="http://purl.org/dc/elements/1.1/"/>
    <ds:schemaRef ds:uri="http://schemas.microsoft.com/office/infopath/2007/PartnerControls"/>
    <ds:schemaRef ds:uri="http://schemas.microsoft.com/office/2006/documentManagement/types"/>
    <ds:schemaRef ds:uri="eede3e04-ef7f-43f3-975e-805c0c5f1e83"/>
    <ds:schemaRef ds:uri="http://schemas.microsoft.com/office/2006/metadata/properties"/>
    <ds:schemaRef ds:uri="http://purl.org/dc/terms/"/>
    <ds:schemaRef ds:uri="http://purl.org/dc/dcmitype/"/>
    <ds:schemaRef ds:uri="http://schemas.openxmlformats.org/package/2006/metadata/core-properties"/>
    <ds:schemaRef ds:uri="a9883a9a-8dc4-4a0a-a402-25be3a23f551"/>
    <ds:schemaRef ds:uri="http://www.w3.org/XML/1998/namespace"/>
  </ds:schemaRefs>
</ds:datastoreItem>
</file>

<file path=customXml/itemProps3.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3233</TotalTime>
  <Words>1533</Words>
  <Application>Microsoft Office PowerPoint</Application>
  <PresentationFormat>On-screen Show (16:10)</PresentationFormat>
  <Paragraphs>287</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2_Office Theme</vt:lpstr>
      <vt:lpstr>Extending OMOP CDM to Support Observational Cancer Research</vt:lpstr>
      <vt:lpstr>Content</vt:lpstr>
      <vt:lpstr>Challenges</vt:lpstr>
      <vt:lpstr>Overall Approach</vt:lpstr>
      <vt:lpstr>Cancer Representation in OMOP CDM</vt:lpstr>
      <vt:lpstr>Cancer Representation in OMOP CDM</vt:lpstr>
      <vt:lpstr>Cancer Diagnosis Record</vt:lpstr>
      <vt:lpstr>Cancer Diagnosis in OMOP Vocabulary</vt:lpstr>
      <vt:lpstr>Advantages of Using Histology-Topography Pre-coordinated Concepts</vt:lpstr>
      <vt:lpstr>Episodes</vt:lpstr>
      <vt:lpstr>EPISODE and EPISODE_EVENT Tables</vt:lpstr>
      <vt:lpstr>Disease Episode Records</vt:lpstr>
      <vt:lpstr>Treatment Episode Records</vt:lpstr>
      <vt:lpstr>Vocabulary Extensions for Episodes</vt:lpstr>
      <vt:lpstr>Advantages of Using Episodes</vt:lpstr>
      <vt:lpstr>Modifiers</vt:lpstr>
      <vt:lpstr>Modifiers:  Extension of MEASUREMENT Table</vt:lpstr>
      <vt:lpstr>Diagnosis Modifier Records</vt:lpstr>
      <vt:lpstr>Treatment Modifier Records</vt:lpstr>
      <vt:lpstr>Vocabulary Extensions for Modifiers</vt:lpstr>
      <vt:lpstr>Advantages of Using Modifiers</vt:lpstr>
      <vt:lpstr>Summary</vt:lpstr>
      <vt:lpstr>Next Steps</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belenkar</cp:lastModifiedBy>
  <cp:revision>276</cp:revision>
  <dcterms:modified xsi:type="dcterms:W3CDTF">2018-12-03T03:14:53Z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y fmtid="{D5CDD505-2E9C-101B-9397-08002B2CF9AE}" pid="3" name="MSIP_Label_ba1a4512-8026-4a73-bfb7-8d52c1779a3a_Enabled">
    <vt:lpwstr>True</vt:lpwstr>
  </property>
  <property fmtid="{D5CDD505-2E9C-101B-9397-08002B2CF9AE}" pid="4" name="MSIP_Label_ba1a4512-8026-4a73-bfb7-8d52c1779a3a_SiteId">
    <vt:lpwstr>a79016de-bdd0-4e47-91f4-79416ab912ad</vt:lpwstr>
  </property>
  <property fmtid="{D5CDD505-2E9C-101B-9397-08002B2CF9AE}" pid="5" name="MSIP_Label_ba1a4512-8026-4a73-bfb7-8d52c1779a3a_Owner">
    <vt:lpwstr>Stan.Huff@imail.org</vt:lpwstr>
  </property>
  <property fmtid="{D5CDD505-2E9C-101B-9397-08002B2CF9AE}" pid="6" name="MSIP_Label_ba1a4512-8026-4a73-bfb7-8d52c1779a3a_SetDate">
    <vt:lpwstr>2018-10-22T18:27:51.2748098Z</vt:lpwstr>
  </property>
  <property fmtid="{D5CDD505-2E9C-101B-9397-08002B2CF9AE}" pid="7" name="MSIP_Label_ba1a4512-8026-4a73-bfb7-8d52c1779a3a_Name">
    <vt:lpwstr>Sensitive Information</vt:lpwstr>
  </property>
  <property fmtid="{D5CDD505-2E9C-101B-9397-08002B2CF9AE}" pid="8" name="MSIP_Label_ba1a4512-8026-4a73-bfb7-8d52c1779a3a_Application">
    <vt:lpwstr>Microsoft Azure Information Protection</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ies>
</file>