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4" r:id="rId3"/>
    <p:sldId id="265" r:id="rId4"/>
    <p:sldId id="263" r:id="rId5"/>
    <p:sldId id="267" r:id="rId6"/>
    <p:sldId id="257" r:id="rId7"/>
    <p:sldId id="258" r:id="rId8"/>
    <p:sldId id="259" r:id="rId9"/>
    <p:sldId id="260" r:id="rId10"/>
    <p:sldId id="261" r:id="rId11"/>
    <p:sldId id="262" r:id="rId12"/>
    <p:sldId id="266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4BACC6"/>
    <a:srgbClr val="F79646"/>
    <a:srgbClr val="C050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49600" y="2130426"/>
            <a:ext cx="8128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600" y="4038600"/>
            <a:ext cx="8128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6" name="Picture 3" descr="C:\Users\pryan4\Downloads\want-impact-public-health-help-shape-journey-ahead\OHDSI logo with text - vertical - colored.png">
            <a:extLst>
              <a:ext uri="{FF2B5EF4-FFF2-40B4-BE49-F238E27FC236}">
                <a16:creationId xmlns:a16="http://schemas.microsoft.com/office/drawing/2014/main" id="{E7554C83-E62F-48C0-8308-2B4788DD0E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447800"/>
            <a:ext cx="3451860" cy="415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82E51E90-0C4E-473C-AC0E-58AA21A6B7FD}"/>
              </a:ext>
            </a:extLst>
          </p:cNvPr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61738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83A7BE7-0F5B-4BD2-86A0-C33F8C1F50C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8E27D786-324D-4E22-B525-044E22AFE8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382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83A7BE7-0F5B-4BD2-86A0-C33F8C1F50C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6704EB07-5162-4E35-A2EB-81F553E396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CF7E808-9302-4B4C-9AD7-0211CD846277}"/>
              </a:ext>
            </a:extLst>
          </p:cNvPr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0750649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0382" y="152400"/>
            <a:ext cx="10332018" cy="8382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83A7BE7-0F5B-4BD2-86A0-C33F8C1F50C1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1A5E6E12-2FC3-42E8-8BB6-3627951F8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13FBDDB2-0751-4639-B11D-C8B98E7ACF92}"/>
              </a:ext>
            </a:extLst>
          </p:cNvPr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4143623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492876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83A7BE7-0F5B-4BD2-86A0-C33F8C1F50C1}" type="slidenum">
              <a:rPr lang="en-US" smtClean="0"/>
              <a:t>‹#›</a:t>
            </a:fld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B2F1865-3EF1-48A0-9F37-5FB0798E68D5}"/>
              </a:ext>
            </a:extLst>
          </p:cNvPr>
          <p:cNvSpPr/>
          <p:nvPr/>
        </p:nvSpPr>
        <p:spPr>
          <a:xfrm>
            <a:off x="0" y="6454776"/>
            <a:ext cx="12192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2" descr="C:\Users\pryan4\Downloads\want-impact-public-health-help-shape-journey-ahead\OHDSI logo only - colored.png">
            <a:extLst>
              <a:ext uri="{FF2B5EF4-FFF2-40B4-BE49-F238E27FC236}">
                <a16:creationId xmlns:a16="http://schemas.microsoft.com/office/drawing/2014/main" id="{09A03D4B-1AF1-4F2F-A794-7D4F3F3D1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2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152400"/>
            <a:ext cx="100584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19201"/>
            <a:ext cx="109728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5161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CCD67-8532-4686-84DA-88AD84EE55F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DRS using external cohorts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9DD154-97E2-40B1-9E75-E5B4C19149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Martijn Schuemie </a:t>
            </a:r>
          </a:p>
          <a:p>
            <a:r>
              <a:rPr lang="en-US" dirty="0"/>
              <a:t>&amp;</a:t>
            </a:r>
          </a:p>
          <a:p>
            <a:r>
              <a:rPr lang="en-US" dirty="0"/>
              <a:t>Yuchen (Mimi</a:t>
            </a:r>
            <a:r>
              <a:rPr lang="en-US"/>
              <a:t>) Guo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687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4C420-2B33-419A-B90E-54C2DA3D2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one negative control</a:t>
            </a:r>
          </a:p>
        </p:txBody>
      </p:sp>
      <p:pic>
        <p:nvPicPr>
          <p:cNvPr id="9" name="Content Placeholder 8" descr="A close up of a map&#10;&#10;Description automatically generated">
            <a:extLst>
              <a:ext uri="{FF2B5EF4-FFF2-40B4-BE49-F238E27FC236}">
                <a16:creationId xmlns:a16="http://schemas.microsoft.com/office/drawing/2014/main" id="{F8E91DB9-71AC-458D-910A-860A68649E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352" y="1345672"/>
            <a:ext cx="9676623" cy="4838311"/>
          </a:xfrm>
        </p:spPr>
      </p:pic>
    </p:spTree>
    <p:extLst>
      <p:ext uri="{BB962C8B-B14F-4D97-AF65-F5344CB8AC3E}">
        <p14:creationId xmlns:p14="http://schemas.microsoft.com/office/powerpoint/2010/main" val="16833182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60F2C-17EF-40C7-99A1-3E4F4A70A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LASSO vs ridge regression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DA397DC-AB8B-4822-9597-AD899E21077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2573" y="1859050"/>
            <a:ext cx="5486411" cy="4114808"/>
          </a:xfr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DB6E3F99-5B0C-4CBB-84CD-D73D4FDC8A5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73" y="1859050"/>
            <a:ext cx="5486411" cy="411480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3B7E83C-336C-4D79-8792-C91F13F67564}"/>
              </a:ext>
            </a:extLst>
          </p:cNvPr>
          <p:cNvSpPr txBox="1"/>
          <p:nvPr/>
        </p:nvSpPr>
        <p:spPr>
          <a:xfrm>
            <a:off x="2628560" y="1394857"/>
            <a:ext cx="7793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LASSO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1B1A42C-A45C-4076-A333-89F9889812E3}"/>
              </a:ext>
            </a:extLst>
          </p:cNvPr>
          <p:cNvSpPr txBox="1"/>
          <p:nvPr/>
        </p:nvSpPr>
        <p:spPr>
          <a:xfrm>
            <a:off x="8150767" y="1394857"/>
            <a:ext cx="17300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Ridge regression</a:t>
            </a:r>
          </a:p>
        </p:txBody>
      </p:sp>
    </p:spTree>
    <p:extLst>
      <p:ext uri="{BB962C8B-B14F-4D97-AF65-F5344CB8AC3E}">
        <p14:creationId xmlns:p14="http://schemas.microsoft.com/office/powerpoint/2010/main" val="22153446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CCC3-A6C8-4257-9D68-0D4302EAF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04220-DC98-415D-A8E4-A298EF72F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now, DRS perform worse than PS</a:t>
            </a:r>
          </a:p>
          <a:p>
            <a:r>
              <a:rPr lang="en-US" dirty="0"/>
              <a:t>May work better than PS when sample size is very low (but still not good)</a:t>
            </a:r>
          </a:p>
          <a:p>
            <a:r>
              <a:rPr lang="en-US" dirty="0"/>
              <a:t>Simulations agrees DRS not as good as PS, </a:t>
            </a:r>
            <a:r>
              <a:rPr lang="en-US"/>
              <a:t>but why?</a:t>
            </a:r>
            <a:endParaRPr lang="en-US" dirty="0"/>
          </a:p>
          <a:p>
            <a:r>
              <a:rPr lang="en-US" dirty="0"/>
              <a:t>One reason we don’t see this in reality is poor portability of the disease risk model</a:t>
            </a:r>
          </a:p>
          <a:p>
            <a:r>
              <a:rPr lang="en-US" dirty="0"/>
              <a:t>We will explore ways to improve portability, and see if this improves DRS performance</a:t>
            </a:r>
          </a:p>
        </p:txBody>
      </p:sp>
    </p:spTree>
    <p:extLst>
      <p:ext uri="{BB962C8B-B14F-4D97-AF65-F5344CB8AC3E}">
        <p14:creationId xmlns:p14="http://schemas.microsoft.com/office/powerpoint/2010/main" val="4269319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41429-EC99-4ED1-8A6E-C24CAD10A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 Risk Scores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B2212D-263F-463F-A118-7486D06F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Alternative to propensity scores</a:t>
            </a:r>
          </a:p>
          <a:p>
            <a:r>
              <a:rPr lang="en-US" dirty="0"/>
              <a:t>Recommended for emerging therapies, when propensity models cannot be fit or are expected to change rapidly over time due to changing prescriber behavior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7472376-DD86-452C-B347-7AEE9A23EB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7381" y="3682960"/>
            <a:ext cx="5967545" cy="317504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779233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5045F-84E2-494C-8C55-714A52BF56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Disease Risk Scores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FCCF2-53EA-4A44-AAEA-56B895AB9C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New-user cohort design comparing a </a:t>
            </a:r>
            <a:r>
              <a:rPr lang="en-US" b="1" dirty="0"/>
              <a:t>target</a:t>
            </a:r>
            <a:r>
              <a:rPr lang="en-US" dirty="0"/>
              <a:t> treatment to a </a:t>
            </a:r>
            <a:r>
              <a:rPr lang="en-US" b="1" dirty="0"/>
              <a:t>comparator</a:t>
            </a:r>
            <a:r>
              <a:rPr lang="en-US" dirty="0"/>
              <a:t> treatment for an </a:t>
            </a:r>
            <a:r>
              <a:rPr lang="en-US" b="1" dirty="0"/>
              <a:t>outcome</a:t>
            </a:r>
            <a:r>
              <a:rPr lang="en-US" dirty="0"/>
              <a:t> of interest </a:t>
            </a:r>
          </a:p>
          <a:p>
            <a:r>
              <a:rPr lang="en-US" dirty="0"/>
              <a:t>Create a model that, using baseline covariates, predicts the outcome (the ‘</a:t>
            </a:r>
            <a:r>
              <a:rPr lang="en-US" b="1" dirty="0"/>
              <a:t>disease risk model</a:t>
            </a:r>
            <a:r>
              <a:rPr lang="en-US" dirty="0"/>
              <a:t>’)</a:t>
            </a:r>
          </a:p>
          <a:p>
            <a:pPr lvl="1"/>
            <a:r>
              <a:rPr lang="en-US" dirty="0"/>
              <a:t>Fit inside comparator cohort</a:t>
            </a:r>
          </a:p>
          <a:p>
            <a:pPr lvl="1"/>
            <a:r>
              <a:rPr lang="en-US" dirty="0"/>
              <a:t>Fit across target and comparator cohort (careful with the exposure!)</a:t>
            </a:r>
          </a:p>
          <a:p>
            <a:pPr lvl="1"/>
            <a:r>
              <a:rPr lang="en-US" dirty="0"/>
              <a:t>Fit in an external population</a:t>
            </a:r>
          </a:p>
          <a:p>
            <a:r>
              <a:rPr lang="en-US" dirty="0"/>
              <a:t>Use model to generate </a:t>
            </a:r>
            <a:r>
              <a:rPr lang="en-US" b="1" dirty="0"/>
              <a:t>disease risk score </a:t>
            </a:r>
            <a:r>
              <a:rPr lang="en-US" dirty="0"/>
              <a:t>(DRS) for those in the target and comparator cohort</a:t>
            </a:r>
          </a:p>
          <a:p>
            <a:r>
              <a:rPr lang="en-US" dirty="0"/>
              <a:t>Match / stratify analysis by DRS</a:t>
            </a:r>
          </a:p>
        </p:txBody>
      </p:sp>
    </p:spTree>
    <p:extLst>
      <p:ext uri="{BB962C8B-B14F-4D97-AF65-F5344CB8AC3E}">
        <p14:creationId xmlns:p14="http://schemas.microsoft.com/office/powerpoint/2010/main" val="1497963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9495E-D4D6-489B-9345-02B68F33F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Use Case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7D06BECA-B7EC-4D20-B08A-F7375B6A4614}"/>
              </a:ext>
            </a:extLst>
          </p:cNvPr>
          <p:cNvSpPr/>
          <p:nvPr/>
        </p:nvSpPr>
        <p:spPr>
          <a:xfrm>
            <a:off x="1250382" y="1687397"/>
            <a:ext cx="3289955" cy="3318235"/>
          </a:xfrm>
          <a:prstGeom prst="roundRect">
            <a:avLst/>
          </a:prstGeom>
          <a:solidFill>
            <a:srgbClr val="DDDDD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DCB920D3-49E8-4430-9957-833E52A492A2}"/>
              </a:ext>
            </a:extLst>
          </p:cNvPr>
          <p:cNvSpPr/>
          <p:nvPr/>
        </p:nvSpPr>
        <p:spPr>
          <a:xfrm>
            <a:off x="1496263" y="2496672"/>
            <a:ext cx="1893217" cy="827988"/>
          </a:xfrm>
          <a:prstGeom prst="roundRect">
            <a:avLst/>
          </a:prstGeom>
          <a:solidFill>
            <a:srgbClr val="F79646">
              <a:alpha val="49020"/>
            </a:srgb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Treatment A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2E0E78B-81B6-4CE1-9745-CD88E31B58D0}"/>
              </a:ext>
            </a:extLst>
          </p:cNvPr>
          <p:cNvSpPr/>
          <p:nvPr/>
        </p:nvSpPr>
        <p:spPr>
          <a:xfrm>
            <a:off x="1496263" y="3732537"/>
            <a:ext cx="1893217" cy="827988"/>
          </a:xfrm>
          <a:prstGeom prst="roundRect">
            <a:avLst/>
          </a:prstGeom>
          <a:solidFill>
            <a:srgbClr val="4BACC6">
              <a:alpha val="50196"/>
            </a:srgbClr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Treatment B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3EF207-4758-494D-9889-F0E20694E5FA}"/>
              </a:ext>
            </a:extLst>
          </p:cNvPr>
          <p:cNvSpPr txBox="1"/>
          <p:nvPr/>
        </p:nvSpPr>
        <p:spPr>
          <a:xfrm>
            <a:off x="1789280" y="1682234"/>
            <a:ext cx="3651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COVID-19 Hospitalizations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BDBBA814-B609-4C69-9927-6A3DFA521426}"/>
              </a:ext>
            </a:extLst>
          </p:cNvPr>
          <p:cNvSpPr/>
          <p:nvPr/>
        </p:nvSpPr>
        <p:spPr>
          <a:xfrm>
            <a:off x="3073139" y="2743200"/>
            <a:ext cx="1395166" cy="1474648"/>
          </a:xfrm>
          <a:prstGeom prst="roundRect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Outcome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CE1CAF69-C8A9-4023-8000-CDA35D5B22DE}"/>
              </a:ext>
            </a:extLst>
          </p:cNvPr>
          <p:cNvSpPr/>
          <p:nvPr/>
        </p:nvSpPr>
        <p:spPr>
          <a:xfrm>
            <a:off x="1018095" y="5252160"/>
            <a:ext cx="4147794" cy="112179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Not enough people to fit a reliable propensity model!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1E74E76F-0549-4EF7-866C-BFD7C77C1C79}"/>
              </a:ext>
            </a:extLst>
          </p:cNvPr>
          <p:cNvSpPr/>
          <p:nvPr/>
        </p:nvSpPr>
        <p:spPr>
          <a:xfrm>
            <a:off x="6291062" y="1665542"/>
            <a:ext cx="3289955" cy="3318235"/>
          </a:xfrm>
          <a:prstGeom prst="roundRect">
            <a:avLst/>
          </a:prstGeom>
          <a:solidFill>
            <a:srgbClr val="DDDDDD"/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EE4A428-C8E5-46DD-96B0-03C72D23D89F}"/>
              </a:ext>
            </a:extLst>
          </p:cNvPr>
          <p:cNvSpPr txBox="1"/>
          <p:nvPr/>
        </p:nvSpPr>
        <p:spPr>
          <a:xfrm>
            <a:off x="6607948" y="1682234"/>
            <a:ext cx="36513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Influenza Hospitalizations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4D2A1C71-21F4-4DA1-BBCA-F8526BB16296}"/>
              </a:ext>
            </a:extLst>
          </p:cNvPr>
          <p:cNvSpPr/>
          <p:nvPr/>
        </p:nvSpPr>
        <p:spPr>
          <a:xfrm>
            <a:off x="8052062" y="2671883"/>
            <a:ext cx="1395166" cy="1474648"/>
          </a:xfrm>
          <a:prstGeom prst="roundRect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Outcome</a:t>
            </a:r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90874E7C-182C-4744-8E55-C3195491CA4C}"/>
              </a:ext>
            </a:extLst>
          </p:cNvPr>
          <p:cNvSpPr/>
          <p:nvPr/>
        </p:nvSpPr>
        <p:spPr>
          <a:xfrm>
            <a:off x="5978165" y="5207071"/>
            <a:ext cx="4147794" cy="112179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Fit disease risk model in external population, apply to COVID-19 exposure cohorts</a:t>
            </a:r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B3213FB5-3124-4D9C-AB86-1D5A36D1E03B}"/>
              </a:ext>
            </a:extLst>
          </p:cNvPr>
          <p:cNvSpPr/>
          <p:nvPr/>
        </p:nvSpPr>
        <p:spPr>
          <a:xfrm rot="10800000">
            <a:off x="4769719" y="2496672"/>
            <a:ext cx="1096109" cy="162141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F92AB3-889E-420F-963A-53ECFCBB3C7C}"/>
              </a:ext>
            </a:extLst>
          </p:cNvPr>
          <p:cNvSpPr txBox="1"/>
          <p:nvPr/>
        </p:nvSpPr>
        <p:spPr>
          <a:xfrm>
            <a:off x="4769718" y="4146105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Disease Risk</a:t>
            </a:r>
          </a:p>
          <a:p>
            <a:pPr algn="ctr"/>
            <a:r>
              <a:rPr lang="en-US" dirty="0"/>
              <a:t>Model</a:t>
            </a:r>
          </a:p>
        </p:txBody>
      </p:sp>
    </p:spTree>
    <p:extLst>
      <p:ext uri="{BB962C8B-B14F-4D97-AF65-F5344CB8AC3E}">
        <p14:creationId xmlns:p14="http://schemas.microsoft.com/office/powerpoint/2010/main" val="2273274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/>
      <p:bldP spid="12" grpId="0" animBg="1"/>
      <p:bldP spid="13" grpId="0" animBg="1"/>
      <p:bldP spid="14" grpId="0" animBg="1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F3D82-0187-4F11-AD2E-A45888CA3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59C114-AFD5-404C-A5D8-7C2B79058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733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B80B58-A299-45F8-80B1-A43E2E1C5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Real-World Evaluation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6D62AC-33F7-469A-8E8F-D982D9793E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Exposure: Diclofenac new users with prior diagnosis of arthralgia</a:t>
            </a:r>
          </a:p>
          <a:p>
            <a:r>
              <a:rPr lang="en-US" dirty="0"/>
              <a:t>Comparator: Celecoxib new users with prior diagnosis of arthralgia</a:t>
            </a:r>
          </a:p>
          <a:p>
            <a:r>
              <a:rPr lang="en-US" dirty="0"/>
              <a:t>Outcome of interest: GI Bleed</a:t>
            </a:r>
          </a:p>
          <a:p>
            <a:r>
              <a:rPr lang="en-US" dirty="0"/>
              <a:t>Negative controls</a:t>
            </a:r>
          </a:p>
          <a:p>
            <a:endParaRPr lang="en-US" dirty="0"/>
          </a:p>
          <a:p>
            <a:r>
              <a:rPr lang="en-US" dirty="0"/>
              <a:t>Cohort for training DRS: People with diagnosis of arthralgia</a:t>
            </a:r>
          </a:p>
        </p:txBody>
      </p:sp>
    </p:spTree>
    <p:extLst>
      <p:ext uri="{BB962C8B-B14F-4D97-AF65-F5344CB8AC3E}">
        <p14:creationId xmlns:p14="http://schemas.microsoft.com/office/powerpoint/2010/main" val="24033412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FD3DD0-8689-4676-ADC1-0C4CDBCCE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55"/>
            <a:ext cx="10515600" cy="1325563"/>
          </a:xfrm>
        </p:spPr>
        <p:txBody>
          <a:bodyPr/>
          <a:lstStyle/>
          <a:p>
            <a:r>
              <a:rPr lang="en-US" dirty="0"/>
              <a:t>Bias plots</a:t>
            </a:r>
          </a:p>
        </p:txBody>
      </p:sp>
      <p:pic>
        <p:nvPicPr>
          <p:cNvPr id="5" name="Content Placeholder 4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B614FCC0-C796-4EB0-A687-DE0D3C6EC6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78" y="977558"/>
            <a:ext cx="3920295" cy="2940221"/>
          </a:xfrm>
        </p:spPr>
      </p:pic>
      <p:pic>
        <p:nvPicPr>
          <p:cNvPr id="7" name="Picture 6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C4F96453-180E-4360-8375-1EAB08A44A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5520" y="977557"/>
            <a:ext cx="3920295" cy="2940221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FBEA4536-84C3-4ED6-A485-0509A4B7697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1705" y="977557"/>
            <a:ext cx="3920295" cy="2940221"/>
          </a:xfrm>
          <a:prstGeom prst="rect">
            <a:avLst/>
          </a:prstGeom>
        </p:spPr>
      </p:pic>
      <p:pic>
        <p:nvPicPr>
          <p:cNvPr id="11" name="Picture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42C219EF-4569-4F1A-951C-E00F702C1D6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3760" y="3917779"/>
            <a:ext cx="3920295" cy="2940221"/>
          </a:xfrm>
          <a:prstGeom prst="rect">
            <a:avLst/>
          </a:prstGeom>
        </p:spPr>
      </p:pic>
      <p:pic>
        <p:nvPicPr>
          <p:cNvPr id="13" name="Picture 12" descr="A close up of text on a white background&#10;&#10;Description automatically generated">
            <a:extLst>
              <a:ext uri="{FF2B5EF4-FFF2-40B4-BE49-F238E27FC236}">
                <a16:creationId xmlns:a16="http://schemas.microsoft.com/office/drawing/2014/main" id="{B2744AE3-B6EA-4290-90E6-1AF3B8F2305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2500" y="3914924"/>
            <a:ext cx="3920295" cy="2940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5672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1BA1A-F9DE-4FA7-857A-F7BB276AD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Exploring why</a:t>
            </a:r>
          </a:p>
        </p:txBody>
      </p:sp>
      <p:pic>
        <p:nvPicPr>
          <p:cNvPr id="5" name="Content Placeholder 4" descr="A picture containing photo, showing, bird, different&#10;&#10;Description automatically generated">
            <a:extLst>
              <a:ext uri="{FF2B5EF4-FFF2-40B4-BE49-F238E27FC236}">
                <a16:creationId xmlns:a16="http://schemas.microsoft.com/office/drawing/2014/main" id="{6728E68E-6DA9-4B80-9291-0798FD6B65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682" y="1498269"/>
            <a:ext cx="5710233" cy="4081804"/>
          </a:xfrm>
        </p:spPr>
      </p:pic>
      <p:pic>
        <p:nvPicPr>
          <p:cNvPr id="7" name="Picture 6" descr="A picture containing photo, large&#10;&#10;Description automatically generated">
            <a:extLst>
              <a:ext uri="{FF2B5EF4-FFF2-40B4-BE49-F238E27FC236}">
                <a16:creationId xmlns:a16="http://schemas.microsoft.com/office/drawing/2014/main" id="{D0C7BB96-3206-435F-BC6B-0B479001BD2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5682" y="1523177"/>
            <a:ext cx="5675388" cy="4056896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E5080501-E4D8-484C-BB14-20EC09CBFC5B}"/>
              </a:ext>
            </a:extLst>
          </p:cNvPr>
          <p:cNvSpPr txBox="1"/>
          <p:nvPr/>
        </p:nvSpPr>
        <p:spPr>
          <a:xfrm>
            <a:off x="6509113" y="5580073"/>
            <a:ext cx="5382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Delta = abs(log(HR</a:t>
            </a:r>
            <a:r>
              <a:rPr lang="en-US" baseline="-25000" dirty="0"/>
              <a:t>PS matching</a:t>
            </a:r>
            <a:r>
              <a:rPr lang="en-US" dirty="0"/>
              <a:t>) – log(HR</a:t>
            </a:r>
            <a:r>
              <a:rPr lang="en-US" baseline="-25000" dirty="0"/>
              <a:t>DRS </a:t>
            </a:r>
            <a:r>
              <a:rPr lang="en-US" baseline="-25000"/>
              <a:t>stratification</a:t>
            </a:r>
            <a:r>
              <a:rPr lang="en-US"/>
              <a:t>))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4DAA207-97AB-4E2E-B215-7733B613A142}"/>
              </a:ext>
            </a:extLst>
          </p:cNvPr>
          <p:cNvSpPr txBox="1"/>
          <p:nvPr/>
        </p:nvSpPr>
        <p:spPr>
          <a:xfrm>
            <a:off x="414136" y="5580072"/>
            <a:ext cx="53820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zScore</a:t>
            </a:r>
            <a:r>
              <a:rPr lang="en-US" dirty="0"/>
              <a:t> = log(HR) / SE(log(HR))</a:t>
            </a:r>
          </a:p>
        </p:txBody>
      </p:sp>
    </p:spTree>
    <p:extLst>
      <p:ext uri="{BB962C8B-B14F-4D97-AF65-F5344CB8AC3E}">
        <p14:creationId xmlns:p14="http://schemas.microsoft.com/office/powerpoint/2010/main" val="622398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5F66B-E430-4747-8607-CC0EF9DC0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by AUC</a:t>
            </a:r>
          </a:p>
        </p:txBody>
      </p:sp>
      <p:pic>
        <p:nvPicPr>
          <p:cNvPr id="5" name="Content Placeholder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100BA47-EFEE-4623-9349-8BADD483A9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48" y="1964658"/>
            <a:ext cx="4046627" cy="3034970"/>
          </a:xfrm>
        </p:spPr>
      </p:pic>
      <p:pic>
        <p:nvPicPr>
          <p:cNvPr id="7" name="Picture 6" descr="A screenshot of a cell phone&#10;&#10;Description automatically generated">
            <a:extLst>
              <a:ext uri="{FF2B5EF4-FFF2-40B4-BE49-F238E27FC236}">
                <a16:creationId xmlns:a16="http://schemas.microsoft.com/office/drawing/2014/main" id="{406998CD-B7C3-4546-BB45-2D31733AFB6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6645" y="1974932"/>
            <a:ext cx="4046627" cy="3034970"/>
          </a:xfrm>
          <a:prstGeom prst="rect">
            <a:avLst/>
          </a:prstGeom>
        </p:spPr>
      </p:pic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C4E814C0-CC2F-4563-8939-1864AD267AA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7042" y="1985206"/>
            <a:ext cx="4046627" cy="3034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1915743"/>
      </p:ext>
    </p:extLst>
  </p:cSld>
  <p:clrMapOvr>
    <a:masterClrMapping/>
  </p:clrMapOvr>
</p:sld>
</file>

<file path=ppt/theme/theme1.xml><?xml version="1.0" encoding="utf-8"?>
<a:theme xmlns:a="http://schemas.openxmlformats.org/drawingml/2006/main" name="OHDSI template widescre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OHDSI template widescreen</Template>
  <TotalTime>1485</TotalTime>
  <Words>322</Words>
  <Application>Microsoft Office PowerPoint</Application>
  <PresentationFormat>Widescreen</PresentationFormat>
  <Paragraphs>49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OHDSI template widescreen</vt:lpstr>
      <vt:lpstr>DRS using external cohorts</vt:lpstr>
      <vt:lpstr>Disease Risk Scores</vt:lpstr>
      <vt:lpstr>Disease Risk Scores</vt:lpstr>
      <vt:lpstr>COVID-19 Use Case</vt:lpstr>
      <vt:lpstr>Simulations</vt:lpstr>
      <vt:lpstr>Real-World Evaluation Setup</vt:lpstr>
      <vt:lpstr>Bias plots</vt:lpstr>
      <vt:lpstr>Exploring why</vt:lpstr>
      <vt:lpstr>Filtering by AUC</vt:lpstr>
      <vt:lpstr>Exploring one negative control</vt:lpstr>
      <vt:lpstr>LASSO vs ridge regression</vt:lpstr>
      <vt:lpstr>Conclusions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evaluation of DRS using external cohort</dc:title>
  <dc:creator>Schuemie, Martijn [JRDNL]</dc:creator>
  <cp:lastModifiedBy>Schuemie, Martijn [JRDNL]</cp:lastModifiedBy>
  <cp:revision>33</cp:revision>
  <dcterms:created xsi:type="dcterms:W3CDTF">2020-05-01T12:45:58Z</dcterms:created>
  <dcterms:modified xsi:type="dcterms:W3CDTF">2020-05-07T03:43:53Z</dcterms:modified>
</cp:coreProperties>
</file>