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3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4BACC6"/>
    <a:srgbClr val="F79646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61738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83A7BE7-0F5B-4BD2-86A0-C33F8C1F50C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38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83A7BE7-0F5B-4BD2-86A0-C33F8C1F50C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75064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83A7BE7-0F5B-4BD2-86A0-C33F8C1F50C1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14362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83A7BE7-0F5B-4BD2-86A0-C33F8C1F50C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28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161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CD67-8532-4686-84DA-88AD84EE55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DRS using external cohorts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9DD154-97E2-40B1-9E75-E5B4C19149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 </a:t>
            </a:r>
          </a:p>
          <a:p>
            <a:r>
              <a:rPr lang="en-US" dirty="0"/>
              <a:t>&amp;</a:t>
            </a:r>
          </a:p>
          <a:p>
            <a:r>
              <a:rPr lang="en-US" dirty="0"/>
              <a:t>Yuchen (Mimi</a:t>
            </a:r>
            <a:r>
              <a:rPr lang="en-US"/>
              <a:t>) Guo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687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C420-2B33-419A-B90E-54C2DA3D2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one negative control</a:t>
            </a:r>
          </a:p>
        </p:txBody>
      </p:sp>
      <p:pic>
        <p:nvPicPr>
          <p:cNvPr id="9" name="Content Placeholder 8" descr="A close up of a map&#10;&#10;Description automatically generated">
            <a:extLst>
              <a:ext uri="{FF2B5EF4-FFF2-40B4-BE49-F238E27FC236}">
                <a16:creationId xmlns:a16="http://schemas.microsoft.com/office/drawing/2014/main" id="{F8E91DB9-71AC-458D-910A-860A68649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52" y="1345672"/>
            <a:ext cx="9676623" cy="4838311"/>
          </a:xfrm>
        </p:spPr>
      </p:pic>
    </p:spTree>
    <p:extLst>
      <p:ext uri="{BB962C8B-B14F-4D97-AF65-F5344CB8AC3E}">
        <p14:creationId xmlns:p14="http://schemas.microsoft.com/office/powerpoint/2010/main" val="168331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60F2C-17EF-40C7-99A1-3E4F4A70A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LASSO vs ridge regression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A397DC-AB8B-4822-9597-AD899E210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573" y="1859050"/>
            <a:ext cx="5486411" cy="4114808"/>
          </a:xfr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B6E3F99-5B0C-4CBB-84CD-D73D4FDC8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3" y="1859050"/>
            <a:ext cx="5486411" cy="4114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B7E83C-336C-4D79-8792-C91F13F67564}"/>
              </a:ext>
            </a:extLst>
          </p:cNvPr>
          <p:cNvSpPr txBox="1"/>
          <p:nvPr/>
        </p:nvSpPr>
        <p:spPr>
          <a:xfrm>
            <a:off x="2628560" y="1394857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LASSO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B1A42C-A45C-4076-A333-89F9889812E3}"/>
              </a:ext>
            </a:extLst>
          </p:cNvPr>
          <p:cNvSpPr txBox="1"/>
          <p:nvPr/>
        </p:nvSpPr>
        <p:spPr>
          <a:xfrm>
            <a:off x="8150767" y="1394857"/>
            <a:ext cx="1730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Ridge regression</a:t>
            </a:r>
          </a:p>
        </p:txBody>
      </p:sp>
    </p:spTree>
    <p:extLst>
      <p:ext uri="{BB962C8B-B14F-4D97-AF65-F5344CB8AC3E}">
        <p14:creationId xmlns:p14="http://schemas.microsoft.com/office/powerpoint/2010/main" val="2215344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FCCC3-A6C8-4257-9D68-0D4302EAF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04220-DC98-415D-A8E4-A298EF72F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now, DRS perform worse than PS</a:t>
            </a:r>
          </a:p>
          <a:p>
            <a:r>
              <a:rPr lang="en-US" dirty="0"/>
              <a:t>May work better than PS when sample size is very low (but still not good)</a:t>
            </a:r>
          </a:p>
          <a:p>
            <a:r>
              <a:rPr lang="en-US" dirty="0"/>
              <a:t>Simulations agrees DRS not as good as PS, </a:t>
            </a:r>
            <a:r>
              <a:rPr lang="en-US"/>
              <a:t>but why?</a:t>
            </a:r>
            <a:endParaRPr lang="en-US" dirty="0"/>
          </a:p>
          <a:p>
            <a:r>
              <a:rPr lang="en-US" dirty="0"/>
              <a:t>One reason we don’t see this in reality is poor portability of the disease risk model</a:t>
            </a:r>
          </a:p>
          <a:p>
            <a:r>
              <a:rPr lang="en-US" dirty="0"/>
              <a:t>We will explore ways to improve portability, and see if this improves DRS performance</a:t>
            </a:r>
          </a:p>
        </p:txBody>
      </p:sp>
    </p:spTree>
    <p:extLst>
      <p:ext uri="{BB962C8B-B14F-4D97-AF65-F5344CB8AC3E}">
        <p14:creationId xmlns:p14="http://schemas.microsoft.com/office/powerpoint/2010/main" val="426931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41429-EC99-4ED1-8A6E-C24CAD10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Disease Risk Scores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2212D-263F-463F-A118-7486D06F2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Alternative to propensity scores</a:t>
            </a:r>
          </a:p>
          <a:p>
            <a:r>
              <a:rPr lang="en-US" dirty="0"/>
              <a:t>Recommended for emerging therapies, when propensity models cannot be fit or are expected to change rapidly over time due to changing prescriber behavior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472376-DD86-452C-B347-7AEE9A23E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381" y="3682960"/>
            <a:ext cx="5967545" cy="3175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9233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5045F-84E2-494C-8C55-714A52BF5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Disease Risk Scores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FCCF2-53EA-4A44-AAEA-56B895AB9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New-user cohort design comparing a </a:t>
            </a:r>
            <a:r>
              <a:rPr lang="en-US" b="1" dirty="0"/>
              <a:t>target</a:t>
            </a:r>
            <a:r>
              <a:rPr lang="en-US" dirty="0"/>
              <a:t> treatment to a </a:t>
            </a:r>
            <a:r>
              <a:rPr lang="en-US" b="1" dirty="0"/>
              <a:t>comparator</a:t>
            </a:r>
            <a:r>
              <a:rPr lang="en-US" dirty="0"/>
              <a:t> treatment for an </a:t>
            </a:r>
            <a:r>
              <a:rPr lang="en-US" b="1" dirty="0"/>
              <a:t>outcome</a:t>
            </a:r>
            <a:r>
              <a:rPr lang="en-US" dirty="0"/>
              <a:t> of interest </a:t>
            </a:r>
          </a:p>
          <a:p>
            <a:r>
              <a:rPr lang="en-US" dirty="0"/>
              <a:t>Create a model that, using baseline covariates, predicts the outcome (the ‘</a:t>
            </a:r>
            <a:r>
              <a:rPr lang="en-US" b="1" dirty="0"/>
              <a:t>disease risk model</a:t>
            </a:r>
            <a:r>
              <a:rPr lang="en-US" dirty="0"/>
              <a:t>’)</a:t>
            </a:r>
          </a:p>
          <a:p>
            <a:pPr lvl="1"/>
            <a:r>
              <a:rPr lang="en-US" dirty="0"/>
              <a:t>Fit inside comparator cohort</a:t>
            </a:r>
          </a:p>
          <a:p>
            <a:pPr lvl="1"/>
            <a:r>
              <a:rPr lang="en-US" dirty="0"/>
              <a:t>Fit across target and comparator cohort (careful with the exposure!)</a:t>
            </a:r>
          </a:p>
          <a:p>
            <a:pPr lvl="1"/>
            <a:r>
              <a:rPr lang="en-US" dirty="0"/>
              <a:t>Fit in an external population</a:t>
            </a:r>
          </a:p>
          <a:p>
            <a:r>
              <a:rPr lang="en-US" dirty="0"/>
              <a:t>Use model to generate </a:t>
            </a:r>
            <a:r>
              <a:rPr lang="en-US" b="1" dirty="0"/>
              <a:t>disease risk score </a:t>
            </a:r>
            <a:r>
              <a:rPr lang="en-US" dirty="0"/>
              <a:t>(DRS) for those in the target and comparator cohort</a:t>
            </a:r>
          </a:p>
          <a:p>
            <a:r>
              <a:rPr lang="en-US" dirty="0"/>
              <a:t>Match / stratify analysis by DRS</a:t>
            </a:r>
          </a:p>
        </p:txBody>
      </p:sp>
    </p:spTree>
    <p:extLst>
      <p:ext uri="{BB962C8B-B14F-4D97-AF65-F5344CB8AC3E}">
        <p14:creationId xmlns:p14="http://schemas.microsoft.com/office/powerpoint/2010/main" val="149796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495E-D4D6-489B-9345-02B68F33F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Use Case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06BECA-B7EC-4D20-B08A-F7375B6A4614}"/>
              </a:ext>
            </a:extLst>
          </p:cNvPr>
          <p:cNvSpPr/>
          <p:nvPr/>
        </p:nvSpPr>
        <p:spPr>
          <a:xfrm>
            <a:off x="1250382" y="1687397"/>
            <a:ext cx="3289955" cy="3318235"/>
          </a:xfrm>
          <a:prstGeom prst="roundRect">
            <a:avLst/>
          </a:prstGeom>
          <a:solidFill>
            <a:srgbClr val="DDDDDD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B920D3-49E8-4430-9957-833E52A492A2}"/>
              </a:ext>
            </a:extLst>
          </p:cNvPr>
          <p:cNvSpPr/>
          <p:nvPr/>
        </p:nvSpPr>
        <p:spPr>
          <a:xfrm>
            <a:off x="1496263" y="2496672"/>
            <a:ext cx="1893217" cy="827988"/>
          </a:xfrm>
          <a:prstGeom prst="roundRect">
            <a:avLst/>
          </a:prstGeom>
          <a:solidFill>
            <a:srgbClr val="F79646">
              <a:alpha val="4902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Treatment 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2E0E78B-81B6-4CE1-9745-CD88E31B58D0}"/>
              </a:ext>
            </a:extLst>
          </p:cNvPr>
          <p:cNvSpPr/>
          <p:nvPr/>
        </p:nvSpPr>
        <p:spPr>
          <a:xfrm>
            <a:off x="1496263" y="3732537"/>
            <a:ext cx="1893217" cy="827988"/>
          </a:xfrm>
          <a:prstGeom prst="roundRect">
            <a:avLst/>
          </a:prstGeom>
          <a:solidFill>
            <a:srgbClr val="4BACC6">
              <a:alpha val="50196"/>
            </a:srgb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Treatment 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EF207-4758-494D-9889-F0E20694E5FA}"/>
              </a:ext>
            </a:extLst>
          </p:cNvPr>
          <p:cNvSpPr txBox="1"/>
          <p:nvPr/>
        </p:nvSpPr>
        <p:spPr>
          <a:xfrm>
            <a:off x="1789280" y="1682234"/>
            <a:ext cx="3651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COVID-19 Hospitalizations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BBA814-B609-4C69-9927-6A3DFA521426}"/>
              </a:ext>
            </a:extLst>
          </p:cNvPr>
          <p:cNvSpPr/>
          <p:nvPr/>
        </p:nvSpPr>
        <p:spPr>
          <a:xfrm>
            <a:off x="3073139" y="2743200"/>
            <a:ext cx="1395166" cy="1474648"/>
          </a:xfrm>
          <a:prstGeom prst="roundRect">
            <a:avLst/>
          </a:prstGeom>
          <a:solidFill>
            <a:srgbClr val="C0504D">
              <a:alpha val="50196"/>
            </a:srgb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E1CAF69-C8A9-4023-8000-CDA35D5B22DE}"/>
              </a:ext>
            </a:extLst>
          </p:cNvPr>
          <p:cNvSpPr/>
          <p:nvPr/>
        </p:nvSpPr>
        <p:spPr>
          <a:xfrm>
            <a:off x="1018095" y="5252160"/>
            <a:ext cx="4147794" cy="112179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Not enough people to fit a reliable propensity model!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74E76F-0549-4EF7-866C-BFD7C77C1C79}"/>
              </a:ext>
            </a:extLst>
          </p:cNvPr>
          <p:cNvSpPr/>
          <p:nvPr/>
        </p:nvSpPr>
        <p:spPr>
          <a:xfrm>
            <a:off x="6291062" y="1665542"/>
            <a:ext cx="3289955" cy="3318235"/>
          </a:xfrm>
          <a:prstGeom prst="roundRect">
            <a:avLst/>
          </a:prstGeom>
          <a:solidFill>
            <a:srgbClr val="DDDDDD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E4A428-C8E5-46DD-96B0-03C72D23D89F}"/>
              </a:ext>
            </a:extLst>
          </p:cNvPr>
          <p:cNvSpPr txBox="1"/>
          <p:nvPr/>
        </p:nvSpPr>
        <p:spPr>
          <a:xfrm>
            <a:off x="6607948" y="1682234"/>
            <a:ext cx="3651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Influenza Hospitalizations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D2A1C71-21F4-4DA1-BBCA-F8526BB16296}"/>
              </a:ext>
            </a:extLst>
          </p:cNvPr>
          <p:cNvSpPr/>
          <p:nvPr/>
        </p:nvSpPr>
        <p:spPr>
          <a:xfrm>
            <a:off x="8052062" y="2671883"/>
            <a:ext cx="1395166" cy="1474648"/>
          </a:xfrm>
          <a:prstGeom prst="roundRect">
            <a:avLst/>
          </a:prstGeom>
          <a:solidFill>
            <a:srgbClr val="C0504D">
              <a:alpha val="50196"/>
            </a:srgb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0874E7C-182C-4744-8E55-C3195491CA4C}"/>
              </a:ext>
            </a:extLst>
          </p:cNvPr>
          <p:cNvSpPr/>
          <p:nvPr/>
        </p:nvSpPr>
        <p:spPr>
          <a:xfrm>
            <a:off x="5978165" y="5207071"/>
            <a:ext cx="4147794" cy="112179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Fit disease risk model in external population, apply to COVID-19 exposure cohorts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B3213FB5-3124-4D9C-AB86-1D5A36D1E03B}"/>
              </a:ext>
            </a:extLst>
          </p:cNvPr>
          <p:cNvSpPr/>
          <p:nvPr/>
        </p:nvSpPr>
        <p:spPr>
          <a:xfrm rot="10800000">
            <a:off x="4769719" y="2496672"/>
            <a:ext cx="1096109" cy="162141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F92AB3-889E-420F-963A-53ECFCBB3C7C}"/>
              </a:ext>
            </a:extLst>
          </p:cNvPr>
          <p:cNvSpPr txBox="1"/>
          <p:nvPr/>
        </p:nvSpPr>
        <p:spPr>
          <a:xfrm>
            <a:off x="4769718" y="4146105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Disease Risk</a:t>
            </a:r>
          </a:p>
          <a:p>
            <a:pPr algn="ctr"/>
            <a:r>
              <a:rPr lang="en-US" dirty="0"/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227327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F3D82-0187-4F11-AD2E-A45888CA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9C114-AFD5-404C-A5D8-7C2B79058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3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80B58-A299-45F8-80B1-A43E2E1C5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Evaluation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D62AC-33F7-469A-8E8F-D982D9793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Exposure: Diclofenac new users with prior diagnosis of arthralgia</a:t>
            </a:r>
          </a:p>
          <a:p>
            <a:r>
              <a:rPr lang="en-US" dirty="0"/>
              <a:t>Comparator: Celecoxib new users with prior diagnosis of arthralgia</a:t>
            </a:r>
          </a:p>
          <a:p>
            <a:r>
              <a:rPr lang="en-US" dirty="0"/>
              <a:t>Outcome of interest: GI Bleed</a:t>
            </a:r>
          </a:p>
          <a:p>
            <a:r>
              <a:rPr lang="en-US" dirty="0"/>
              <a:t>Negative controls</a:t>
            </a:r>
          </a:p>
          <a:p>
            <a:endParaRPr lang="en-US" dirty="0"/>
          </a:p>
          <a:p>
            <a:r>
              <a:rPr lang="en-US" dirty="0"/>
              <a:t>Cohort for training DRS: People with diagnosis of arthralgia</a:t>
            </a:r>
          </a:p>
        </p:txBody>
      </p:sp>
    </p:spTree>
    <p:extLst>
      <p:ext uri="{BB962C8B-B14F-4D97-AF65-F5344CB8AC3E}">
        <p14:creationId xmlns:p14="http://schemas.microsoft.com/office/powerpoint/2010/main" val="2403341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D3DD0-8689-4676-ADC1-0C4CDBCCE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5"/>
            <a:ext cx="10515600" cy="1325563"/>
          </a:xfrm>
        </p:spPr>
        <p:txBody>
          <a:bodyPr/>
          <a:lstStyle/>
          <a:p>
            <a:r>
              <a:rPr lang="en-US" dirty="0"/>
              <a:t>Bias plots</a:t>
            </a:r>
          </a:p>
        </p:txBody>
      </p:sp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614FCC0-C796-4EB0-A687-DE0D3C6EC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78" y="977558"/>
            <a:ext cx="3920295" cy="2940221"/>
          </a:xfrm>
        </p:spPr>
      </p:pic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C4F96453-180E-4360-8375-1EAB08A44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520" y="977557"/>
            <a:ext cx="3920295" cy="2940221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FBEA4536-84C3-4ED6-A485-0509A4B76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05" y="977557"/>
            <a:ext cx="3920295" cy="2940221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42C219EF-4569-4F1A-951C-E00F702C1D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760" y="3917779"/>
            <a:ext cx="3920295" cy="2940221"/>
          </a:xfrm>
          <a:prstGeom prst="rect">
            <a:avLst/>
          </a:prstGeom>
        </p:spPr>
      </p:pic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2744AE3-B6EA-4290-90E6-1AF3B8F230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500" y="3914924"/>
            <a:ext cx="3920295" cy="294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72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1BA1A-F9DE-4FA7-857A-F7BB276AD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why</a:t>
            </a:r>
          </a:p>
        </p:txBody>
      </p:sp>
      <p:pic>
        <p:nvPicPr>
          <p:cNvPr id="5" name="Content Placeholder 4" descr="A picture containing photo, showing, bird, different&#10;&#10;Description automatically generated">
            <a:extLst>
              <a:ext uri="{FF2B5EF4-FFF2-40B4-BE49-F238E27FC236}">
                <a16:creationId xmlns:a16="http://schemas.microsoft.com/office/drawing/2014/main" id="{6728E68E-6DA9-4B80-9291-0798FD6B6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1498269"/>
            <a:ext cx="5710233" cy="4081804"/>
          </a:xfrm>
        </p:spPr>
      </p:pic>
      <p:pic>
        <p:nvPicPr>
          <p:cNvPr id="7" name="Picture 6" descr="A picture containing photo, large&#10;&#10;Description automatically generated">
            <a:extLst>
              <a:ext uri="{FF2B5EF4-FFF2-40B4-BE49-F238E27FC236}">
                <a16:creationId xmlns:a16="http://schemas.microsoft.com/office/drawing/2014/main" id="{D0C7BB96-3206-435F-BC6B-0B479001B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82" y="1523177"/>
            <a:ext cx="5675388" cy="40568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080501-E4D8-484C-BB14-20EC09CBFC5B}"/>
              </a:ext>
            </a:extLst>
          </p:cNvPr>
          <p:cNvSpPr txBox="1"/>
          <p:nvPr/>
        </p:nvSpPr>
        <p:spPr>
          <a:xfrm>
            <a:off x="6509113" y="5580073"/>
            <a:ext cx="5382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Delta = abs(log(HR</a:t>
            </a:r>
            <a:r>
              <a:rPr lang="en-US" baseline="-25000" dirty="0"/>
              <a:t>PS matching</a:t>
            </a:r>
            <a:r>
              <a:rPr lang="en-US" dirty="0"/>
              <a:t>) – log(HR</a:t>
            </a:r>
            <a:r>
              <a:rPr lang="en-US" baseline="-25000" dirty="0"/>
              <a:t>DRS </a:t>
            </a:r>
            <a:r>
              <a:rPr lang="en-US" baseline="-25000"/>
              <a:t>stratification</a:t>
            </a:r>
            <a:r>
              <a:rPr lang="en-US"/>
              <a:t>))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AA207-97AB-4E2E-B215-7733B613A142}"/>
              </a:ext>
            </a:extLst>
          </p:cNvPr>
          <p:cNvSpPr txBox="1"/>
          <p:nvPr/>
        </p:nvSpPr>
        <p:spPr>
          <a:xfrm>
            <a:off x="414136" y="5580072"/>
            <a:ext cx="5382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zScore</a:t>
            </a:r>
            <a:r>
              <a:rPr lang="en-US" dirty="0"/>
              <a:t> = log(HR) / SE(log(HR))</a:t>
            </a:r>
          </a:p>
        </p:txBody>
      </p:sp>
    </p:spTree>
    <p:extLst>
      <p:ext uri="{BB962C8B-B14F-4D97-AF65-F5344CB8AC3E}">
        <p14:creationId xmlns:p14="http://schemas.microsoft.com/office/powerpoint/2010/main" val="622398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5F66B-E430-4747-8607-CC0EF9DC0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by AUC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00BA47-EFEE-4623-9349-8BADD483A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8" y="1964658"/>
            <a:ext cx="4046627" cy="3034970"/>
          </a:xfr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406998CD-B7C3-4546-BB45-2D31733AF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645" y="1974932"/>
            <a:ext cx="4046627" cy="3034970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E814C0-CC2F-4563-8939-1864AD267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042" y="1985206"/>
            <a:ext cx="4046627" cy="30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15743"/>
      </p:ext>
    </p:extLst>
  </p:cSld>
  <p:clrMapOvr>
    <a:masterClrMapping/>
  </p:clrMapOvr>
</p:sld>
</file>

<file path=ppt/theme/theme1.xml><?xml version="1.0" encoding="utf-8"?>
<a:theme xmlns:a="http://schemas.openxmlformats.org/drawingml/2006/main" name="OHDSI template widesc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OHDSI template widescreen</Template>
  <TotalTime>1485</TotalTime>
  <Words>322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OHDSI template widescreen</vt:lpstr>
      <vt:lpstr>DRS using external cohorts</vt:lpstr>
      <vt:lpstr>Disease Risk Scores</vt:lpstr>
      <vt:lpstr>Disease Risk Scores</vt:lpstr>
      <vt:lpstr>COVID-19 Use Case</vt:lpstr>
      <vt:lpstr>Simulations</vt:lpstr>
      <vt:lpstr>Real-World Evaluation Setup</vt:lpstr>
      <vt:lpstr>Bias plots</vt:lpstr>
      <vt:lpstr>Exploring why</vt:lpstr>
      <vt:lpstr>Filtering by AUC</vt:lpstr>
      <vt:lpstr>Exploring one negative control</vt:lpstr>
      <vt:lpstr>LASSO vs ridge regression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Initial evaluation of DRS using external cohort</dc:title>
  <dc:creator>Schuemie, Martijn [JRDNL]</dc:creator>
  <cp:lastModifiedBy>Schuemie, Martijn [JRDNL]</cp:lastModifiedBy>
  <cp:revision>33</cp:revision>
  <dcterms:created xsi:type="dcterms:W3CDTF">2020-05-01T12:45:58Z</dcterms:created>
  <dcterms:modified xsi:type="dcterms:W3CDTF">2020-05-07T03:43:53Z</dcterms:modified>
</cp:coreProperties>
</file>