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330" r:id="rId2"/>
    <p:sldId id="331" r:id="rId3"/>
    <p:sldId id="320" r:id="rId4"/>
    <p:sldId id="332" r:id="rId5"/>
    <p:sldId id="322" r:id="rId6"/>
    <p:sldId id="337" r:id="rId7"/>
    <p:sldId id="333" r:id="rId8"/>
    <p:sldId id="338" r:id="rId9"/>
    <p:sldId id="334" r:id="rId10"/>
    <p:sldId id="335" r:id="rId11"/>
    <p:sldId id="336" r:id="rId12"/>
    <p:sldId id="340" r:id="rId13"/>
    <p:sldId id="319" r:id="rId14"/>
    <p:sldId id="323" r:id="rId15"/>
    <p:sldId id="324" r:id="rId16"/>
    <p:sldId id="328" r:id="rId17"/>
    <p:sldId id="325" r:id="rId18"/>
    <p:sldId id="327" r:id="rId19"/>
    <p:sldId id="345" r:id="rId20"/>
    <p:sldId id="343" r:id="rId21"/>
    <p:sldId id="339" r:id="rId22"/>
    <p:sldId id="341" r:id="rId23"/>
    <p:sldId id="344" r:id="rId24"/>
    <p:sldId id="329" r:id="rId25"/>
    <p:sldId id="348" r:id="rId26"/>
    <p:sldId id="347" r:id="rId27"/>
    <p:sldId id="34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6F85989-3372-42EE-930A-FC87EBEC0A3A}">
          <p14:sldIdLst>
            <p14:sldId id="330"/>
            <p14:sldId id="331"/>
            <p14:sldId id="320"/>
            <p14:sldId id="332"/>
            <p14:sldId id="322"/>
            <p14:sldId id="337"/>
            <p14:sldId id="333"/>
            <p14:sldId id="338"/>
            <p14:sldId id="334"/>
            <p14:sldId id="335"/>
            <p14:sldId id="336"/>
            <p14:sldId id="340"/>
            <p14:sldId id="319"/>
            <p14:sldId id="323"/>
            <p14:sldId id="324"/>
            <p14:sldId id="328"/>
            <p14:sldId id="325"/>
            <p14:sldId id="327"/>
            <p14:sldId id="345"/>
            <p14:sldId id="343"/>
            <p14:sldId id="339"/>
            <p14:sldId id="341"/>
            <p14:sldId id="344"/>
            <p14:sldId id="329"/>
            <p14:sldId id="348"/>
            <p14:sldId id="347"/>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04A7B"/>
    <a:srgbClr val="C0504D"/>
    <a:srgbClr val="4F81BD"/>
    <a:srgbClr val="FF0000"/>
    <a:srgbClr val="20425A"/>
    <a:srgbClr val="FCCB10"/>
    <a:srgbClr val="EB6622"/>
    <a:srgbClr val="153153"/>
    <a:srgbClr val="E287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068"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52742-373F-4A87-92C3-F1BD6DE2FDEE}" type="datetimeFigureOut">
              <a:rPr lang="en-US" smtClean="0"/>
              <a:t>10/25/2017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CCA093-4890-4B46-98EB-711D340FBB2C}" type="slidenum">
              <a:rPr lang="en-US" smtClean="0"/>
              <a:t>‹#›</a:t>
            </a:fld>
            <a:endParaRPr lang="en-US"/>
          </a:p>
        </p:txBody>
      </p:sp>
    </p:spTree>
    <p:extLst>
      <p:ext uri="{BB962C8B-B14F-4D97-AF65-F5344CB8AC3E}">
        <p14:creationId xmlns:p14="http://schemas.microsoft.com/office/powerpoint/2010/main" val="206340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130425"/>
            <a:ext cx="6096000" cy="1755775"/>
          </a:xfrm>
        </p:spPr>
        <p:txBody>
          <a:bodyPr/>
          <a:lstStyle>
            <a:lvl1pPr>
              <a:defRPr/>
            </a:lvl1pPr>
          </a:lstStyle>
          <a:p>
            <a:r>
              <a:rPr lang="en-US" dirty="0"/>
              <a:t>Click to edit Master title style</a:t>
            </a:r>
          </a:p>
        </p:txBody>
      </p:sp>
      <p:sp>
        <p:nvSpPr>
          <p:cNvPr id="3" name="Subtitle 2"/>
          <p:cNvSpPr>
            <a:spLocks noGrp="1"/>
          </p:cNvSpPr>
          <p:nvPr>
            <p:ph type="subTitle" idx="1"/>
          </p:nvPr>
        </p:nvSpPr>
        <p:spPr>
          <a:xfrm>
            <a:off x="2362200" y="4038600"/>
            <a:ext cx="6096000" cy="1752600"/>
          </a:xfrm>
        </p:spPr>
        <p:txBody>
          <a:bodyPr>
            <a:normAutofit/>
          </a:bodyPr>
          <a:lstStyle>
            <a:lvl1pPr marL="0" indent="0" algn="ctr">
              <a:buNone/>
              <a:defRPr sz="2800">
                <a:solidFill>
                  <a:srgbClr val="15315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27" name="Picture 3" descr="C:\Users\pryan4\Downloads\want-impact-public-health-help-shape-journey-ahead\OHDSI logo with text - vertical - colore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1875375"/>
            <a:ext cx="2682875" cy="32300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533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18958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292443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5"/>
          <p:cNvSpPr>
            <a:spLocks noGrp="1"/>
          </p:cNvSpPr>
          <p:nvPr>
            <p:ph type="sldNum" sz="quarter" idx="10"/>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405349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Rectangle 7"/>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379660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0" y="6400800"/>
            <a:ext cx="9144000" cy="76200"/>
          </a:xfrm>
          <a:prstGeom prst="rect">
            <a:avLst/>
          </a:prstGeom>
          <a:gradFill>
            <a:gsLst>
              <a:gs pos="44000">
                <a:srgbClr val="20425A"/>
              </a:gs>
              <a:gs pos="100000">
                <a:srgbClr val="FCCB10"/>
              </a:gs>
              <a:gs pos="55000">
                <a:srgbClr val="EB662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C:\Users\pryan4\Downloads\want-impact-public-health-help-shape-journey-ahead\OHDSI logo only - colored.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1" y="-38160"/>
            <a:ext cx="1326583" cy="125736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rgbClr val="20425A"/>
                </a:solidFill>
              </a:defRPr>
            </a:lvl1pPr>
          </a:lstStyle>
          <a:p>
            <a:fld id="{444583ED-F364-40B3-B25B-483B5033DFA3}" type="slidenum">
              <a:rPr lang="en-US" smtClean="0"/>
              <a:pPr/>
              <a:t>‹#›</a:t>
            </a:fld>
            <a:endParaRPr lang="en-US"/>
          </a:p>
        </p:txBody>
      </p:sp>
    </p:spTree>
    <p:extLst>
      <p:ext uri="{BB962C8B-B14F-4D97-AF65-F5344CB8AC3E}">
        <p14:creationId xmlns:p14="http://schemas.microsoft.com/office/powerpoint/2010/main" val="309114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00" y="152400"/>
            <a:ext cx="7543800" cy="8382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7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ctr" defTabSz="914400" rtl="0" eaLnBrk="1" latinLnBrk="0" hangingPunct="1">
        <a:spcBef>
          <a:spcPct val="0"/>
        </a:spcBef>
        <a:buNone/>
        <a:defRPr sz="4000" kern="1200">
          <a:solidFill>
            <a:srgbClr val="20425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20425A"/>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20425A"/>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20425A"/>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20425A"/>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20425A"/>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ohdsi.org/web/atlas/#/estimation/153086"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r-project.org/doc/R-FDA.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da.gov/iceci/inspections/inspectionguides/ucm074875.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da.gov/iceci/inspections/inspectionguides/ucm074875.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62200" y="2130425"/>
            <a:ext cx="6705600" cy="1755775"/>
          </a:xfrm>
        </p:spPr>
        <p:txBody>
          <a:bodyPr>
            <a:noAutofit/>
          </a:bodyPr>
          <a:lstStyle/>
          <a:p>
            <a:r>
              <a:rPr lang="en-US" sz="2800" dirty="0"/>
              <a:t>Software validity </a:t>
            </a:r>
            <a:br>
              <a:rPr lang="en-US" sz="2800" dirty="0"/>
            </a:br>
            <a:r>
              <a:rPr lang="en-US" sz="2800" dirty="0"/>
              <a:t>and </a:t>
            </a:r>
            <a:br>
              <a:rPr lang="en-US" sz="2800" dirty="0"/>
            </a:br>
            <a:r>
              <a:rPr lang="en-US" sz="2800" dirty="0"/>
              <a:t>meeting (future) regulatory requirements</a:t>
            </a:r>
          </a:p>
        </p:txBody>
      </p:sp>
      <p:sp>
        <p:nvSpPr>
          <p:cNvPr id="4" name="Subtitle 3"/>
          <p:cNvSpPr>
            <a:spLocks noGrp="1"/>
          </p:cNvSpPr>
          <p:nvPr>
            <p:ph type="subTitle" idx="1"/>
          </p:nvPr>
        </p:nvSpPr>
        <p:spPr>
          <a:xfrm>
            <a:off x="2362200" y="4724400"/>
            <a:ext cx="6096000" cy="1066800"/>
          </a:xfrm>
        </p:spPr>
        <p:txBody>
          <a:bodyPr>
            <a:normAutofit/>
          </a:bodyPr>
          <a:lstStyle/>
          <a:p>
            <a:r>
              <a:rPr lang="en-US" sz="2000" dirty="0"/>
              <a:t>Martijn Schuemie</a:t>
            </a:r>
          </a:p>
        </p:txBody>
      </p:sp>
    </p:spTree>
    <p:extLst>
      <p:ext uri="{BB962C8B-B14F-4D97-AF65-F5344CB8AC3E}">
        <p14:creationId xmlns:p14="http://schemas.microsoft.com/office/powerpoint/2010/main" val="63132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OHDSI approach (Method Library)</a:t>
            </a:r>
          </a:p>
        </p:txBody>
      </p:sp>
      <p:sp>
        <p:nvSpPr>
          <p:cNvPr id="4" name="Slide Number Placeholder 3"/>
          <p:cNvSpPr>
            <a:spLocks noGrp="1"/>
          </p:cNvSpPr>
          <p:nvPr>
            <p:ph type="sldNum" sz="quarter" idx="4"/>
          </p:nvPr>
        </p:nvSpPr>
        <p:spPr/>
        <p:txBody>
          <a:bodyPr/>
          <a:lstStyle/>
          <a:p>
            <a:fld id="{444583ED-F364-40B3-B25B-483B5033DFA3}" type="slidenum">
              <a:rPr lang="en-US" smtClean="0"/>
              <a:pPr/>
              <a:t>10</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5290264"/>
            <a:ext cx="723900" cy="723900"/>
          </a:xfrm>
          <a:prstGeom prst="rect">
            <a:avLst/>
          </a:prstGeom>
        </p:spPr>
      </p:pic>
      <p:sp>
        <p:nvSpPr>
          <p:cNvPr id="9" name="TextBox 8"/>
          <p:cNvSpPr txBox="1"/>
          <p:nvPr/>
        </p:nvSpPr>
        <p:spPr>
          <a:xfrm>
            <a:off x="2567308" y="5467548"/>
            <a:ext cx="970266" cy="369332"/>
          </a:xfrm>
          <a:prstGeom prst="rect">
            <a:avLst/>
          </a:prstGeom>
          <a:noFill/>
        </p:spPr>
        <p:txBody>
          <a:bodyPr wrap="none" rtlCol="0">
            <a:spAutoFit/>
          </a:bodyPr>
          <a:lstStyle/>
          <a:p>
            <a:r>
              <a:rPr lang="en-US" dirty="0"/>
              <a:t>Scientist</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Analyses specification</a:t>
            </a:r>
          </a:p>
        </p:txBody>
      </p:sp>
      <p:sp>
        <p:nvSpPr>
          <p:cNvPr id="15" name="Arrow: Down 14"/>
          <p:cNvSpPr/>
          <p:nvPr/>
        </p:nvSpPr>
        <p:spPr>
          <a:xfrm rot="10800000">
            <a:off x="2158282" y="3152378"/>
            <a:ext cx="237483" cy="8772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rot="10800000">
            <a:off x="2158283" y="5000445"/>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p:nvSpPr>
        <p:spPr>
          <a:xfrm>
            <a:off x="2530747" y="3406331"/>
            <a:ext cx="5186484" cy="369332"/>
          </a:xfrm>
          <a:prstGeom prst="rect">
            <a:avLst/>
          </a:prstGeom>
          <a:noFill/>
        </p:spPr>
        <p:txBody>
          <a:bodyPr wrap="none" rtlCol="0">
            <a:spAutoFit/>
          </a:bodyPr>
          <a:lstStyle/>
          <a:p>
            <a:r>
              <a:rPr lang="en-US" dirty="0"/>
              <a:t>Automatic generation of human-readable description</a:t>
            </a:r>
          </a:p>
        </p:txBody>
      </p:sp>
      <p:sp>
        <p:nvSpPr>
          <p:cNvPr id="5" name="Rectangle 4"/>
          <p:cNvSpPr/>
          <p:nvPr/>
        </p:nvSpPr>
        <p:spPr>
          <a:xfrm>
            <a:off x="4038600" y="5541699"/>
            <a:ext cx="5029200" cy="738664"/>
          </a:xfrm>
          <a:prstGeom prst="rect">
            <a:avLst/>
          </a:prstGeom>
        </p:spPr>
        <p:txBody>
          <a:bodyPr wrap="square">
            <a:spAutoFit/>
          </a:bodyPr>
          <a:lstStyle/>
          <a:p>
            <a:r>
              <a:rPr lang="en-US" sz="1400" dirty="0"/>
              <a:t>Example specifications:</a:t>
            </a:r>
          </a:p>
          <a:p>
            <a:r>
              <a:rPr lang="en-US" sz="1400" dirty="0">
                <a:hlinkClick r:id="rId3"/>
              </a:rPr>
              <a:t>http://www.ohdsi.org/web/atlas/#/estimation/153086</a:t>
            </a:r>
            <a:endParaRPr lang="en-US" sz="1400" dirty="0"/>
          </a:p>
          <a:p>
            <a:endParaRPr lang="en-US" sz="1400" dirty="0"/>
          </a:p>
        </p:txBody>
      </p:sp>
    </p:spTree>
    <p:extLst>
      <p:ext uri="{BB962C8B-B14F-4D97-AF65-F5344CB8AC3E}">
        <p14:creationId xmlns:p14="http://schemas.microsoft.com/office/powerpoint/2010/main" val="111805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Assembling building blocks</a:t>
            </a:r>
          </a:p>
        </p:txBody>
      </p:sp>
      <p:sp>
        <p:nvSpPr>
          <p:cNvPr id="3" name="Content Placeholder 2"/>
          <p:cNvSpPr>
            <a:spLocks noGrp="1"/>
          </p:cNvSpPr>
          <p:nvPr>
            <p:ph idx="1"/>
          </p:nvPr>
        </p:nvSpPr>
        <p:spPr/>
        <p:txBody>
          <a:bodyPr>
            <a:normAutofit/>
          </a:bodyPr>
          <a:lstStyle/>
          <a:p>
            <a:r>
              <a:rPr lang="en-US" sz="2800" dirty="0"/>
              <a:t>Designing a study = putting together building blocks</a:t>
            </a:r>
          </a:p>
          <a:p>
            <a:r>
              <a:rPr lang="en-US" sz="2800" dirty="0"/>
              <a:t>The configuration of blocks can be presented in human readable form</a:t>
            </a:r>
          </a:p>
          <a:p>
            <a:r>
              <a:rPr lang="en-US" sz="2800" dirty="0"/>
              <a:t>Raises two new validity questions:</a:t>
            </a:r>
          </a:p>
          <a:p>
            <a:pPr lvl="1"/>
            <a:r>
              <a:rPr lang="en-US" sz="2400" dirty="0"/>
              <a:t>Are the blocks valid?</a:t>
            </a:r>
          </a:p>
          <a:p>
            <a:pPr lvl="1"/>
            <a:r>
              <a:rPr lang="en-US" sz="2400" dirty="0"/>
              <a:t>Is the assembly valid?</a:t>
            </a:r>
          </a:p>
          <a:p>
            <a:endParaRPr lang="en-US" sz="2800" dirty="0"/>
          </a:p>
        </p:txBody>
      </p:sp>
      <p:sp>
        <p:nvSpPr>
          <p:cNvPr id="4" name="Slide Number Placeholder 3"/>
          <p:cNvSpPr>
            <a:spLocks noGrp="1"/>
          </p:cNvSpPr>
          <p:nvPr>
            <p:ph type="sldNum" sz="quarter" idx="4"/>
          </p:nvPr>
        </p:nvSpPr>
        <p:spPr/>
        <p:txBody>
          <a:bodyPr/>
          <a:lstStyle/>
          <a:p>
            <a:fld id="{444583ED-F364-40B3-B25B-483B5033DFA3}" type="slidenum">
              <a:rPr lang="en-US" smtClean="0"/>
              <a:pPr/>
              <a:t>11</a:t>
            </a:fld>
            <a:endParaRPr lang="en-US"/>
          </a:p>
        </p:txBody>
      </p:sp>
      <p:pic>
        <p:nvPicPr>
          <p:cNvPr id="1030" name="Picture 6" descr="Image result for building bloc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3103" y="3612356"/>
            <a:ext cx="3590897" cy="2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81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600" dirty="0"/>
              <a:t>Validity of the building blocks</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936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34"/>
            <a:ext cx="9144000" cy="6854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TextBox 1032"/>
          <p:cNvSpPr txBox="1"/>
          <p:nvPr/>
        </p:nvSpPr>
        <p:spPr>
          <a:xfrm>
            <a:off x="3029750" y="3934"/>
            <a:ext cx="3108480" cy="461665"/>
          </a:xfrm>
          <a:prstGeom prst="rect">
            <a:avLst/>
          </a:prstGeom>
          <a:noFill/>
        </p:spPr>
        <p:txBody>
          <a:bodyPr wrap="none" rtlCol="0">
            <a:spAutoFit/>
          </a:bodyPr>
          <a:lstStyle/>
          <a:p>
            <a:pPr algn="ctr"/>
            <a:r>
              <a:rPr lang="en-US" sz="2400"/>
              <a:t>OHDSI Methods Library</a:t>
            </a:r>
          </a:p>
        </p:txBody>
      </p:sp>
      <p:grpSp>
        <p:nvGrpSpPr>
          <p:cNvPr id="6" name="Group 5"/>
          <p:cNvGrpSpPr/>
          <p:nvPr/>
        </p:nvGrpSpPr>
        <p:grpSpPr>
          <a:xfrm>
            <a:off x="559692" y="574992"/>
            <a:ext cx="7155491" cy="5769664"/>
            <a:chOff x="559692" y="574992"/>
            <a:chExt cx="7155491" cy="5769664"/>
          </a:xfrm>
        </p:grpSpPr>
        <p:grpSp>
          <p:nvGrpSpPr>
            <p:cNvPr id="46" name="Group 45"/>
            <p:cNvGrpSpPr/>
            <p:nvPr/>
          </p:nvGrpSpPr>
          <p:grpSpPr>
            <a:xfrm>
              <a:off x="816879" y="587447"/>
              <a:ext cx="1667743" cy="1042364"/>
              <a:chOff x="414337" y="448656"/>
              <a:chExt cx="2024063" cy="1265069"/>
            </a:xfrm>
          </p:grpSpPr>
          <p:sp>
            <p:nvSpPr>
              <p:cNvPr id="9" name="Rounded Rectangle 8"/>
              <p:cNvSpPr/>
              <p:nvPr/>
            </p:nvSpPr>
            <p:spPr>
              <a:xfrm>
                <a:off x="414337" y="476250"/>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1"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7" name="Group 6"/>
              <p:cNvGrpSpPr/>
              <p:nvPr/>
            </p:nvGrpSpPr>
            <p:grpSpPr>
              <a:xfrm>
                <a:off x="511908" y="497112"/>
                <a:ext cx="202554" cy="160689"/>
                <a:chOff x="2019300" y="2083773"/>
                <a:chExt cx="714375" cy="716577"/>
              </a:xfrm>
              <a:solidFill>
                <a:schemeClr val="bg1"/>
              </a:solidFill>
            </p:grpSpPr>
            <p:sp>
              <p:nvSpPr>
                <p:cNvPr id="4" name="Freeform 3"/>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Freeform 4"/>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Freeform 7"/>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 name="TextBox 11"/>
              <p:cNvSpPr txBox="1"/>
              <p:nvPr/>
            </p:nvSpPr>
            <p:spPr>
              <a:xfrm>
                <a:off x="414337" y="698063"/>
                <a:ext cx="2024063" cy="859129"/>
              </a:xfrm>
              <a:prstGeom prst="rect">
                <a:avLst/>
              </a:prstGeom>
              <a:noFill/>
            </p:spPr>
            <p:txBody>
              <a:bodyPr wrap="square" lIns="45720" rIns="45720" rtlCol="0">
                <a:spAutoFit/>
              </a:bodyPr>
              <a:lstStyle/>
              <a:p>
                <a:r>
                  <a:rPr lang="en-US" sz="1000">
                    <a:solidFill>
                      <a:schemeClr val="tx2">
                        <a:lumMod val="60000"/>
                        <a:lumOff val="40000"/>
                      </a:schemeClr>
                    </a:solidFill>
                  </a:rPr>
                  <a:t>New-user cohort studies using large-scale regression for propensity and outcome models</a:t>
                </a:r>
              </a:p>
            </p:txBody>
          </p:sp>
          <p:sp>
            <p:nvSpPr>
              <p:cNvPr id="13" name="TextBox 12"/>
              <p:cNvSpPr txBox="1"/>
              <p:nvPr/>
            </p:nvSpPr>
            <p:spPr>
              <a:xfrm>
                <a:off x="671153" y="448656"/>
                <a:ext cx="1124884" cy="280150"/>
              </a:xfrm>
              <a:prstGeom prst="rect">
                <a:avLst/>
              </a:prstGeom>
              <a:noFill/>
            </p:spPr>
            <p:txBody>
              <a:bodyPr wrap="none" rtlCol="0">
                <a:spAutoFit/>
              </a:bodyPr>
              <a:lstStyle/>
              <a:p>
                <a:r>
                  <a:rPr lang="en-US" sz="900" b="1">
                    <a:solidFill>
                      <a:schemeClr val="bg1"/>
                    </a:solidFill>
                  </a:rPr>
                  <a:t>Cohort Method</a:t>
                </a:r>
              </a:p>
            </p:txBody>
          </p:sp>
        </p:grpSp>
        <p:grpSp>
          <p:nvGrpSpPr>
            <p:cNvPr id="32" name="Group 31"/>
            <p:cNvGrpSpPr/>
            <p:nvPr/>
          </p:nvGrpSpPr>
          <p:grpSpPr>
            <a:xfrm>
              <a:off x="2546739" y="587447"/>
              <a:ext cx="1678674" cy="1042364"/>
              <a:chOff x="2590800" y="462452"/>
              <a:chExt cx="2037329" cy="1265069"/>
            </a:xfrm>
          </p:grpSpPr>
          <p:sp>
            <p:nvSpPr>
              <p:cNvPr id="34" name="Rounded Rectangle 33"/>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35"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37" name="TextBox 36"/>
              <p:cNvSpPr txBox="1"/>
              <p:nvPr/>
            </p:nvSpPr>
            <p:spPr>
              <a:xfrm>
                <a:off x="2590800" y="711859"/>
                <a:ext cx="2024062" cy="859129"/>
              </a:xfrm>
              <a:prstGeom prst="rect">
                <a:avLst/>
              </a:prstGeom>
              <a:noFill/>
            </p:spPr>
            <p:txBody>
              <a:bodyPr wrap="square" lIns="45720" rIns="45720" rtlCol="0">
                <a:spAutoFit/>
              </a:bodyPr>
              <a:lstStyle/>
              <a:p>
                <a:r>
                  <a:rPr lang="en-US" sz="1000">
                    <a:solidFill>
                      <a:schemeClr val="tx2">
                        <a:lumMod val="60000"/>
                        <a:lumOff val="40000"/>
                      </a:schemeClr>
                    </a:solidFill>
                  </a:rPr>
                  <a:t>Self-Controlled Case Series analysis using few or many predictors, includes splines for age and seasonality.</a:t>
                </a:r>
              </a:p>
            </p:txBody>
          </p:sp>
          <p:sp>
            <p:nvSpPr>
              <p:cNvPr id="38" name="TextBox 37"/>
              <p:cNvSpPr txBox="1"/>
              <p:nvPr/>
            </p:nvSpPr>
            <p:spPr>
              <a:xfrm>
                <a:off x="2847616" y="462452"/>
                <a:ext cx="1780513" cy="280150"/>
              </a:xfrm>
              <a:prstGeom prst="rect">
                <a:avLst/>
              </a:prstGeom>
              <a:noFill/>
            </p:spPr>
            <p:txBody>
              <a:bodyPr wrap="none" rtlCol="0">
                <a:spAutoFit/>
              </a:bodyPr>
              <a:lstStyle/>
              <a:p>
                <a:r>
                  <a:rPr lang="en-US" sz="900" b="1">
                    <a:solidFill>
                      <a:schemeClr val="bg1"/>
                    </a:solidFill>
                  </a:rPr>
                  <a:t>Self-Controlled Case Series</a:t>
                </a:r>
              </a:p>
            </p:txBody>
          </p:sp>
          <p:grpSp>
            <p:nvGrpSpPr>
              <p:cNvPr id="42" name="Group 41"/>
              <p:cNvGrpSpPr/>
              <p:nvPr/>
            </p:nvGrpSpPr>
            <p:grpSpPr>
              <a:xfrm>
                <a:off x="2696308" y="516162"/>
                <a:ext cx="202554" cy="160689"/>
                <a:chOff x="2019300" y="2083773"/>
                <a:chExt cx="714375" cy="716577"/>
              </a:xfrm>
              <a:solidFill>
                <a:schemeClr val="bg1"/>
              </a:solidFill>
            </p:grpSpPr>
            <p:sp>
              <p:nvSpPr>
                <p:cNvPr id="43" name="Freeform 42"/>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4" name="Freeform 43"/>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45" name="Freeform 44"/>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48" name="Group 47"/>
            <p:cNvGrpSpPr/>
            <p:nvPr/>
          </p:nvGrpSpPr>
          <p:grpSpPr>
            <a:xfrm>
              <a:off x="4293548" y="587447"/>
              <a:ext cx="1667743" cy="1042364"/>
              <a:chOff x="2590800" y="462452"/>
              <a:chExt cx="2024063" cy="1265069"/>
            </a:xfrm>
          </p:grpSpPr>
          <p:sp>
            <p:nvSpPr>
              <p:cNvPr id="49" name="Rounded Rectangle 48"/>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50"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51" name="TextBox 50"/>
              <p:cNvSpPr txBox="1"/>
              <p:nvPr/>
            </p:nvSpPr>
            <p:spPr>
              <a:xfrm>
                <a:off x="2590800" y="711859"/>
                <a:ext cx="2024063" cy="672362"/>
              </a:xfrm>
              <a:prstGeom prst="rect">
                <a:avLst/>
              </a:prstGeom>
              <a:noFill/>
            </p:spPr>
            <p:txBody>
              <a:bodyPr wrap="square" lIns="45720" rIns="45720" rtlCol="0">
                <a:spAutoFit/>
              </a:bodyPr>
              <a:lstStyle/>
              <a:p>
                <a:r>
                  <a:rPr lang="en-US" sz="1000">
                    <a:solidFill>
                      <a:schemeClr val="tx2">
                        <a:lumMod val="60000"/>
                        <a:lumOff val="40000"/>
                      </a:schemeClr>
                    </a:solidFill>
                  </a:rPr>
                  <a:t>A self-controlled cohort design, where time preceding exposure is used as control.</a:t>
                </a:r>
              </a:p>
            </p:txBody>
          </p:sp>
          <p:sp>
            <p:nvSpPr>
              <p:cNvPr id="52" name="TextBox 51"/>
              <p:cNvSpPr txBox="1"/>
              <p:nvPr/>
            </p:nvSpPr>
            <p:spPr>
              <a:xfrm>
                <a:off x="2847616" y="462452"/>
                <a:ext cx="1531491" cy="280150"/>
              </a:xfrm>
              <a:prstGeom prst="rect">
                <a:avLst/>
              </a:prstGeom>
              <a:noFill/>
            </p:spPr>
            <p:txBody>
              <a:bodyPr wrap="none" rtlCol="0">
                <a:spAutoFit/>
              </a:bodyPr>
              <a:lstStyle/>
              <a:p>
                <a:r>
                  <a:rPr lang="en-US" sz="900" b="1">
                    <a:solidFill>
                      <a:schemeClr val="bg1"/>
                    </a:solidFill>
                  </a:rPr>
                  <a:t>Self-Controlled Cohort</a:t>
                </a:r>
              </a:p>
            </p:txBody>
          </p:sp>
          <p:grpSp>
            <p:nvGrpSpPr>
              <p:cNvPr id="53" name="Group 52"/>
              <p:cNvGrpSpPr/>
              <p:nvPr/>
            </p:nvGrpSpPr>
            <p:grpSpPr>
              <a:xfrm>
                <a:off x="2696308" y="516162"/>
                <a:ext cx="202554" cy="160689"/>
                <a:chOff x="2019300" y="2083773"/>
                <a:chExt cx="714375" cy="716577"/>
              </a:xfrm>
              <a:solidFill>
                <a:schemeClr val="bg1"/>
              </a:solidFill>
            </p:grpSpPr>
            <p:sp>
              <p:nvSpPr>
                <p:cNvPr id="54" name="Freeform 53"/>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Freeform 54"/>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6" name="Freeform 55"/>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57" name="Group 56"/>
            <p:cNvGrpSpPr/>
            <p:nvPr/>
          </p:nvGrpSpPr>
          <p:grpSpPr>
            <a:xfrm>
              <a:off x="6033921" y="574992"/>
              <a:ext cx="1667743" cy="1067275"/>
              <a:chOff x="2590800" y="462452"/>
              <a:chExt cx="2024063" cy="1295302"/>
            </a:xfrm>
          </p:grpSpPr>
          <p:sp>
            <p:nvSpPr>
              <p:cNvPr id="58" name="Rounded Rectangle 57"/>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59"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60" name="TextBox 59"/>
              <p:cNvSpPr txBox="1"/>
              <p:nvPr/>
            </p:nvSpPr>
            <p:spPr>
              <a:xfrm>
                <a:off x="2590800" y="711859"/>
                <a:ext cx="2024063" cy="1045895"/>
              </a:xfrm>
              <a:prstGeom prst="rect">
                <a:avLst/>
              </a:prstGeom>
              <a:noFill/>
            </p:spPr>
            <p:txBody>
              <a:bodyPr wrap="square" lIns="45720" rIns="45720" rtlCol="0">
                <a:spAutoFit/>
              </a:bodyPr>
              <a:lstStyle/>
              <a:p>
                <a:r>
                  <a:rPr lang="en-US" sz="1000">
                    <a:solidFill>
                      <a:schemeClr val="tx2">
                        <a:lumMod val="60000"/>
                        <a:lumOff val="40000"/>
                      </a:schemeClr>
                    </a:solidFill>
                  </a:rPr>
                  <a:t>A self-controlled design, but using temporal patterns around other exposures and outcomes to correct for time-varying confounding.</a:t>
                </a:r>
              </a:p>
            </p:txBody>
          </p:sp>
          <p:sp>
            <p:nvSpPr>
              <p:cNvPr id="61" name="TextBox 60"/>
              <p:cNvSpPr txBox="1"/>
              <p:nvPr/>
            </p:nvSpPr>
            <p:spPr>
              <a:xfrm>
                <a:off x="2847616" y="462452"/>
                <a:ext cx="1702693" cy="280150"/>
              </a:xfrm>
              <a:prstGeom prst="rect">
                <a:avLst/>
              </a:prstGeom>
              <a:noFill/>
            </p:spPr>
            <p:txBody>
              <a:bodyPr wrap="none" rtlCol="0">
                <a:spAutoFit/>
              </a:bodyPr>
              <a:lstStyle/>
              <a:p>
                <a:r>
                  <a:rPr lang="en-US" sz="900" b="1">
                    <a:solidFill>
                      <a:schemeClr val="bg1"/>
                    </a:solidFill>
                  </a:rPr>
                  <a:t>IC Temporal Pattern Disc.</a:t>
                </a:r>
              </a:p>
            </p:txBody>
          </p:sp>
          <p:grpSp>
            <p:nvGrpSpPr>
              <p:cNvPr id="62" name="Group 61"/>
              <p:cNvGrpSpPr/>
              <p:nvPr/>
            </p:nvGrpSpPr>
            <p:grpSpPr>
              <a:xfrm>
                <a:off x="2696308" y="516162"/>
                <a:ext cx="202554" cy="160689"/>
                <a:chOff x="2019300" y="2083773"/>
                <a:chExt cx="714375" cy="716577"/>
              </a:xfrm>
              <a:solidFill>
                <a:schemeClr val="bg1"/>
              </a:solidFill>
            </p:grpSpPr>
            <p:sp>
              <p:nvSpPr>
                <p:cNvPr id="63" name="Freeform 62"/>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4" name="Freeform 63"/>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5" name="Freeform 64"/>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75" name="Group 74"/>
            <p:cNvGrpSpPr/>
            <p:nvPr/>
          </p:nvGrpSpPr>
          <p:grpSpPr>
            <a:xfrm>
              <a:off x="811413" y="2938455"/>
              <a:ext cx="1667743" cy="1042364"/>
              <a:chOff x="414337" y="448656"/>
              <a:chExt cx="2024063" cy="1265069"/>
            </a:xfrm>
          </p:grpSpPr>
          <p:sp>
            <p:nvSpPr>
              <p:cNvPr id="76" name="Rounded Rectangle 75"/>
              <p:cNvSpPr/>
              <p:nvPr/>
            </p:nvSpPr>
            <p:spPr>
              <a:xfrm>
                <a:off x="414337" y="476250"/>
                <a:ext cx="2024063" cy="1237475"/>
              </a:xfrm>
              <a:prstGeom prst="roundRect">
                <a:avLst>
                  <a:gd name="adj" fmla="val 10586"/>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77"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78" name="Group 77"/>
              <p:cNvGrpSpPr/>
              <p:nvPr/>
            </p:nvGrpSpPr>
            <p:grpSpPr>
              <a:xfrm>
                <a:off x="511908" y="497112"/>
                <a:ext cx="202554" cy="160689"/>
                <a:chOff x="2019300" y="2083773"/>
                <a:chExt cx="714375" cy="716577"/>
              </a:xfrm>
              <a:solidFill>
                <a:schemeClr val="bg1"/>
              </a:solidFill>
            </p:grpSpPr>
            <p:sp>
              <p:nvSpPr>
                <p:cNvPr id="81" name="Freeform 80"/>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2" name="Freeform 81"/>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3" name="Freeform 82"/>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79" name="TextBox 78"/>
              <p:cNvSpPr txBox="1"/>
              <p:nvPr/>
            </p:nvSpPr>
            <p:spPr>
              <a:xfrm>
                <a:off x="414337" y="698061"/>
                <a:ext cx="2024063" cy="859129"/>
              </a:xfrm>
              <a:prstGeom prst="rect">
                <a:avLst/>
              </a:prstGeom>
              <a:noFill/>
            </p:spPr>
            <p:txBody>
              <a:bodyPr wrap="square" lIns="45720" rIns="45720" rtlCol="0">
                <a:spAutoFit/>
              </a:bodyPr>
              <a:lstStyle/>
              <a:p>
                <a:r>
                  <a:rPr lang="en-US" sz="1000">
                    <a:solidFill>
                      <a:schemeClr val="accent2">
                        <a:lumMod val="75000"/>
                      </a:schemeClr>
                    </a:solidFill>
                  </a:rPr>
                  <a:t>Use negative control exposure-outcome pairs to profile and calibrate a particular analysis design.</a:t>
                </a:r>
              </a:p>
            </p:txBody>
          </p:sp>
          <p:sp>
            <p:nvSpPr>
              <p:cNvPr id="80" name="TextBox 79"/>
              <p:cNvSpPr txBox="1"/>
              <p:nvPr/>
            </p:nvSpPr>
            <p:spPr>
              <a:xfrm>
                <a:off x="671153" y="448656"/>
                <a:ext cx="1443944" cy="280150"/>
              </a:xfrm>
              <a:prstGeom prst="rect">
                <a:avLst/>
              </a:prstGeom>
              <a:noFill/>
            </p:spPr>
            <p:txBody>
              <a:bodyPr wrap="none" rtlCol="0">
                <a:spAutoFit/>
              </a:bodyPr>
              <a:lstStyle/>
              <a:p>
                <a:r>
                  <a:rPr lang="en-US" sz="900" b="1">
                    <a:solidFill>
                      <a:schemeClr val="bg1"/>
                    </a:solidFill>
                  </a:rPr>
                  <a:t>Empirical Calibration</a:t>
                </a:r>
              </a:p>
            </p:txBody>
          </p:sp>
        </p:grpSp>
        <p:grpSp>
          <p:nvGrpSpPr>
            <p:cNvPr id="84" name="Group 83"/>
            <p:cNvGrpSpPr/>
            <p:nvPr/>
          </p:nvGrpSpPr>
          <p:grpSpPr>
            <a:xfrm>
              <a:off x="2546739" y="2926000"/>
              <a:ext cx="1667743" cy="1067275"/>
              <a:chOff x="414337" y="448656"/>
              <a:chExt cx="2024063" cy="1295302"/>
            </a:xfrm>
          </p:grpSpPr>
          <p:sp>
            <p:nvSpPr>
              <p:cNvPr id="85" name="Rounded Rectangle 84"/>
              <p:cNvSpPr/>
              <p:nvPr/>
            </p:nvSpPr>
            <p:spPr>
              <a:xfrm>
                <a:off x="414337" y="476250"/>
                <a:ext cx="2024063" cy="1237475"/>
              </a:xfrm>
              <a:prstGeom prst="roundRect">
                <a:avLst>
                  <a:gd name="adj" fmla="val 10586"/>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86"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87" name="Group 86"/>
              <p:cNvGrpSpPr/>
              <p:nvPr/>
            </p:nvGrpSpPr>
            <p:grpSpPr>
              <a:xfrm>
                <a:off x="511908" y="497112"/>
                <a:ext cx="202554" cy="160689"/>
                <a:chOff x="2019300" y="2083773"/>
                <a:chExt cx="714375" cy="716577"/>
              </a:xfrm>
              <a:solidFill>
                <a:schemeClr val="bg1"/>
              </a:solidFill>
            </p:grpSpPr>
            <p:sp>
              <p:nvSpPr>
                <p:cNvPr id="90" name="Freeform 89"/>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1" name="Freeform 90"/>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2" name="Freeform 91"/>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88" name="TextBox 87"/>
              <p:cNvSpPr txBox="1"/>
              <p:nvPr/>
            </p:nvSpPr>
            <p:spPr>
              <a:xfrm>
                <a:off x="414337" y="698063"/>
                <a:ext cx="2024063" cy="1045895"/>
              </a:xfrm>
              <a:prstGeom prst="rect">
                <a:avLst/>
              </a:prstGeom>
              <a:noFill/>
            </p:spPr>
            <p:txBody>
              <a:bodyPr wrap="square" lIns="45720" rIns="45720" rtlCol="0">
                <a:spAutoFit/>
              </a:bodyPr>
              <a:lstStyle/>
              <a:p>
                <a:r>
                  <a:rPr lang="en-US" sz="1000" dirty="0">
                    <a:solidFill>
                      <a:schemeClr val="accent2">
                        <a:lumMod val="75000"/>
                      </a:schemeClr>
                    </a:solidFill>
                  </a:rPr>
                  <a:t>Use real data and established reference sets as well as simulations injected in real data to evaluate the performance of methods.</a:t>
                </a:r>
              </a:p>
            </p:txBody>
          </p:sp>
          <p:sp>
            <p:nvSpPr>
              <p:cNvPr id="89" name="TextBox 88"/>
              <p:cNvSpPr txBox="1"/>
              <p:nvPr/>
            </p:nvSpPr>
            <p:spPr>
              <a:xfrm>
                <a:off x="671153" y="448656"/>
                <a:ext cx="1344724" cy="280150"/>
              </a:xfrm>
              <a:prstGeom prst="rect">
                <a:avLst/>
              </a:prstGeom>
              <a:noFill/>
            </p:spPr>
            <p:txBody>
              <a:bodyPr wrap="none" rtlCol="0">
                <a:spAutoFit/>
              </a:bodyPr>
              <a:lstStyle/>
              <a:p>
                <a:r>
                  <a:rPr lang="en-US" sz="900" b="1">
                    <a:solidFill>
                      <a:schemeClr val="bg1"/>
                    </a:solidFill>
                  </a:rPr>
                  <a:t>Method Evaluation</a:t>
                </a:r>
              </a:p>
            </p:txBody>
          </p:sp>
        </p:grpSp>
        <p:grpSp>
          <p:nvGrpSpPr>
            <p:cNvPr id="93" name="Group 92"/>
            <p:cNvGrpSpPr/>
            <p:nvPr/>
          </p:nvGrpSpPr>
          <p:grpSpPr>
            <a:xfrm>
              <a:off x="811413" y="4149504"/>
              <a:ext cx="1667743" cy="1042364"/>
              <a:chOff x="414337" y="448656"/>
              <a:chExt cx="2024063" cy="1265069"/>
            </a:xfrm>
          </p:grpSpPr>
          <p:sp>
            <p:nvSpPr>
              <p:cNvPr id="94" name="Rounded Rectangle 93"/>
              <p:cNvSpPr/>
              <p:nvPr/>
            </p:nvSpPr>
            <p:spPr>
              <a:xfrm>
                <a:off x="414337" y="476250"/>
                <a:ext cx="2024063" cy="1237475"/>
              </a:xfrm>
              <a:prstGeom prst="roundRect">
                <a:avLst>
                  <a:gd name="adj" fmla="val 10586"/>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95"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96" name="Group 95"/>
              <p:cNvGrpSpPr/>
              <p:nvPr/>
            </p:nvGrpSpPr>
            <p:grpSpPr>
              <a:xfrm>
                <a:off x="511908" y="497112"/>
                <a:ext cx="202554" cy="160689"/>
                <a:chOff x="2019300" y="2083773"/>
                <a:chExt cx="714375" cy="716577"/>
              </a:xfrm>
              <a:solidFill>
                <a:schemeClr val="bg1"/>
              </a:solidFill>
            </p:grpSpPr>
            <p:sp>
              <p:nvSpPr>
                <p:cNvPr id="99" name="Freeform 98"/>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0" name="Freeform 99"/>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1" name="Freeform 100"/>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97" name="TextBox 96"/>
              <p:cNvSpPr txBox="1"/>
              <p:nvPr/>
            </p:nvSpPr>
            <p:spPr>
              <a:xfrm>
                <a:off x="414337" y="698063"/>
                <a:ext cx="2024063" cy="859129"/>
              </a:xfrm>
              <a:prstGeom prst="rect">
                <a:avLst/>
              </a:prstGeom>
              <a:noFill/>
            </p:spPr>
            <p:txBody>
              <a:bodyPr wrap="square" lIns="45720" rIns="45720" rtlCol="0">
                <a:spAutoFit/>
              </a:bodyPr>
              <a:lstStyle/>
              <a:p>
                <a:r>
                  <a:rPr lang="en-US" sz="1000">
                    <a:solidFill>
                      <a:schemeClr val="accent4">
                        <a:lumMod val="75000"/>
                      </a:schemeClr>
                    </a:solidFill>
                  </a:rPr>
                  <a:t>Connect directly to a wide range of database platforms, including SQL Server, Oracle, and PostgreSQL.</a:t>
                </a:r>
              </a:p>
            </p:txBody>
          </p:sp>
          <p:sp>
            <p:nvSpPr>
              <p:cNvPr id="98" name="TextBox 97"/>
              <p:cNvSpPr txBox="1"/>
              <p:nvPr/>
            </p:nvSpPr>
            <p:spPr>
              <a:xfrm>
                <a:off x="671153" y="448656"/>
                <a:ext cx="1408925" cy="280150"/>
              </a:xfrm>
              <a:prstGeom prst="rect">
                <a:avLst/>
              </a:prstGeom>
              <a:noFill/>
            </p:spPr>
            <p:txBody>
              <a:bodyPr wrap="none" rtlCol="0">
                <a:spAutoFit/>
              </a:bodyPr>
              <a:lstStyle/>
              <a:p>
                <a:r>
                  <a:rPr lang="en-US" sz="900" b="1">
                    <a:solidFill>
                      <a:schemeClr val="bg1"/>
                    </a:solidFill>
                  </a:rPr>
                  <a:t>Database Connector</a:t>
                </a:r>
              </a:p>
            </p:txBody>
          </p:sp>
        </p:grpSp>
        <p:grpSp>
          <p:nvGrpSpPr>
            <p:cNvPr id="111" name="Group 110"/>
            <p:cNvGrpSpPr/>
            <p:nvPr/>
          </p:nvGrpSpPr>
          <p:grpSpPr>
            <a:xfrm>
              <a:off x="2546739" y="4149504"/>
              <a:ext cx="1667743" cy="1042364"/>
              <a:chOff x="414337" y="448656"/>
              <a:chExt cx="2024063" cy="1265069"/>
            </a:xfrm>
          </p:grpSpPr>
          <p:sp>
            <p:nvSpPr>
              <p:cNvPr id="112" name="Rounded Rectangle 111"/>
              <p:cNvSpPr/>
              <p:nvPr/>
            </p:nvSpPr>
            <p:spPr>
              <a:xfrm>
                <a:off x="414337" y="476250"/>
                <a:ext cx="2024063" cy="1237475"/>
              </a:xfrm>
              <a:prstGeom prst="roundRect">
                <a:avLst>
                  <a:gd name="adj" fmla="val 10586"/>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13"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114" name="Group 113"/>
              <p:cNvGrpSpPr/>
              <p:nvPr/>
            </p:nvGrpSpPr>
            <p:grpSpPr>
              <a:xfrm>
                <a:off x="511908" y="497112"/>
                <a:ext cx="202554" cy="160689"/>
                <a:chOff x="2019300" y="2083773"/>
                <a:chExt cx="714375" cy="716577"/>
              </a:xfrm>
              <a:solidFill>
                <a:schemeClr val="bg1"/>
              </a:solidFill>
            </p:grpSpPr>
            <p:sp>
              <p:nvSpPr>
                <p:cNvPr id="117" name="Freeform 116"/>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8" name="Freeform 117"/>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9" name="Freeform 118"/>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15" name="TextBox 114"/>
              <p:cNvSpPr txBox="1"/>
              <p:nvPr/>
            </p:nvSpPr>
            <p:spPr>
              <a:xfrm>
                <a:off x="414337" y="698063"/>
                <a:ext cx="2024063" cy="485595"/>
              </a:xfrm>
              <a:prstGeom prst="rect">
                <a:avLst/>
              </a:prstGeom>
              <a:noFill/>
            </p:spPr>
            <p:txBody>
              <a:bodyPr wrap="square" lIns="45720" rIns="45720" rtlCol="0">
                <a:spAutoFit/>
              </a:bodyPr>
              <a:lstStyle/>
              <a:p>
                <a:r>
                  <a:rPr lang="en-US" sz="1000">
                    <a:solidFill>
                      <a:schemeClr val="accent4">
                        <a:lumMod val="75000"/>
                      </a:schemeClr>
                    </a:solidFill>
                  </a:rPr>
                  <a:t>Generate SQL on the fly for the various SQL dialects.</a:t>
                </a:r>
              </a:p>
            </p:txBody>
          </p:sp>
          <p:sp>
            <p:nvSpPr>
              <p:cNvPr id="116" name="TextBox 115"/>
              <p:cNvSpPr txBox="1"/>
              <p:nvPr/>
            </p:nvSpPr>
            <p:spPr>
              <a:xfrm>
                <a:off x="671153" y="448656"/>
                <a:ext cx="854460" cy="280150"/>
              </a:xfrm>
              <a:prstGeom prst="rect">
                <a:avLst/>
              </a:prstGeom>
              <a:noFill/>
            </p:spPr>
            <p:txBody>
              <a:bodyPr wrap="none" rtlCol="0">
                <a:spAutoFit/>
              </a:bodyPr>
              <a:lstStyle/>
              <a:p>
                <a:r>
                  <a:rPr lang="en-US" sz="900" b="1">
                    <a:solidFill>
                      <a:schemeClr val="bg1"/>
                    </a:solidFill>
                  </a:rPr>
                  <a:t>Sql Render</a:t>
                </a:r>
              </a:p>
            </p:txBody>
          </p:sp>
        </p:grpSp>
        <p:grpSp>
          <p:nvGrpSpPr>
            <p:cNvPr id="120" name="Group 119"/>
            <p:cNvGrpSpPr/>
            <p:nvPr/>
          </p:nvGrpSpPr>
          <p:grpSpPr>
            <a:xfrm>
              <a:off x="4288082" y="4149504"/>
              <a:ext cx="1667743" cy="1042364"/>
              <a:chOff x="414337" y="448656"/>
              <a:chExt cx="2024063" cy="1265069"/>
            </a:xfrm>
          </p:grpSpPr>
          <p:sp>
            <p:nvSpPr>
              <p:cNvPr id="121" name="Rounded Rectangle 120"/>
              <p:cNvSpPr/>
              <p:nvPr/>
            </p:nvSpPr>
            <p:spPr>
              <a:xfrm>
                <a:off x="414337" y="476250"/>
                <a:ext cx="2024063" cy="1237475"/>
              </a:xfrm>
              <a:prstGeom prst="roundRect">
                <a:avLst>
                  <a:gd name="adj" fmla="val 10586"/>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22"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123" name="Group 122"/>
              <p:cNvGrpSpPr/>
              <p:nvPr/>
            </p:nvGrpSpPr>
            <p:grpSpPr>
              <a:xfrm>
                <a:off x="511908" y="497112"/>
                <a:ext cx="202554" cy="160689"/>
                <a:chOff x="2019300" y="2083773"/>
                <a:chExt cx="714375" cy="716577"/>
              </a:xfrm>
              <a:solidFill>
                <a:schemeClr val="bg1"/>
              </a:solidFill>
            </p:grpSpPr>
            <p:sp>
              <p:nvSpPr>
                <p:cNvPr id="126" name="Freeform 125"/>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7" name="Freeform 126"/>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8" name="Freeform 127"/>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24" name="TextBox 123"/>
              <p:cNvSpPr txBox="1"/>
              <p:nvPr/>
            </p:nvSpPr>
            <p:spPr>
              <a:xfrm>
                <a:off x="414337" y="698063"/>
                <a:ext cx="2024063" cy="859129"/>
              </a:xfrm>
              <a:prstGeom prst="rect">
                <a:avLst/>
              </a:prstGeom>
              <a:noFill/>
            </p:spPr>
            <p:txBody>
              <a:bodyPr wrap="square" lIns="45720" rIns="45720" rtlCol="0">
                <a:spAutoFit/>
              </a:bodyPr>
              <a:lstStyle/>
              <a:p>
                <a:r>
                  <a:rPr lang="en-US" sz="1000">
                    <a:solidFill>
                      <a:schemeClr val="accent4">
                        <a:lumMod val="75000"/>
                      </a:schemeClr>
                    </a:solidFill>
                  </a:rPr>
                  <a:t>Highly efficient implementation of regularized logistic, Poisson and Cox regression.</a:t>
                </a:r>
              </a:p>
            </p:txBody>
          </p:sp>
          <p:sp>
            <p:nvSpPr>
              <p:cNvPr id="125" name="TextBox 124"/>
              <p:cNvSpPr txBox="1"/>
              <p:nvPr/>
            </p:nvSpPr>
            <p:spPr>
              <a:xfrm>
                <a:off x="671153" y="448656"/>
                <a:ext cx="665747" cy="280150"/>
              </a:xfrm>
              <a:prstGeom prst="rect">
                <a:avLst/>
              </a:prstGeom>
              <a:noFill/>
            </p:spPr>
            <p:txBody>
              <a:bodyPr wrap="none" rtlCol="0">
                <a:spAutoFit/>
              </a:bodyPr>
              <a:lstStyle/>
              <a:p>
                <a:r>
                  <a:rPr lang="en-US" sz="900" b="1">
                    <a:solidFill>
                      <a:schemeClr val="bg1"/>
                    </a:solidFill>
                  </a:rPr>
                  <a:t>Cyclops</a:t>
                </a:r>
              </a:p>
            </p:txBody>
          </p:sp>
        </p:grpSp>
        <p:grpSp>
          <p:nvGrpSpPr>
            <p:cNvPr id="129" name="Group 128"/>
            <p:cNvGrpSpPr/>
            <p:nvPr/>
          </p:nvGrpSpPr>
          <p:grpSpPr>
            <a:xfrm>
              <a:off x="790019" y="5302292"/>
              <a:ext cx="1667743" cy="1042364"/>
              <a:chOff x="414337" y="448656"/>
              <a:chExt cx="2024063" cy="1265069"/>
            </a:xfrm>
          </p:grpSpPr>
          <p:sp>
            <p:nvSpPr>
              <p:cNvPr id="130" name="Rounded Rectangle 129"/>
              <p:cNvSpPr/>
              <p:nvPr/>
            </p:nvSpPr>
            <p:spPr>
              <a:xfrm>
                <a:off x="414337" y="476250"/>
                <a:ext cx="2024063" cy="1237475"/>
              </a:xfrm>
              <a:prstGeom prst="roundRect">
                <a:avLst>
                  <a:gd name="adj" fmla="val 10586"/>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31"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132" name="Group 131"/>
              <p:cNvGrpSpPr/>
              <p:nvPr/>
            </p:nvGrpSpPr>
            <p:grpSpPr>
              <a:xfrm>
                <a:off x="511908" y="497112"/>
                <a:ext cx="202554" cy="160689"/>
                <a:chOff x="2019300" y="2083773"/>
                <a:chExt cx="714375" cy="716577"/>
              </a:xfrm>
              <a:solidFill>
                <a:schemeClr val="bg1"/>
              </a:solidFill>
            </p:grpSpPr>
            <p:sp>
              <p:nvSpPr>
                <p:cNvPr id="135" name="Freeform 134"/>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6" name="Freeform 135"/>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7" name="Freeform 136"/>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33" name="TextBox 132"/>
              <p:cNvSpPr txBox="1"/>
              <p:nvPr/>
            </p:nvSpPr>
            <p:spPr>
              <a:xfrm>
                <a:off x="414337" y="698063"/>
                <a:ext cx="2024063" cy="859129"/>
              </a:xfrm>
              <a:prstGeom prst="rect">
                <a:avLst/>
              </a:prstGeom>
              <a:noFill/>
            </p:spPr>
            <p:txBody>
              <a:bodyPr wrap="square" lIns="45720" rIns="45720" rtlCol="0">
                <a:spAutoFit/>
              </a:bodyPr>
              <a:lstStyle/>
              <a:p>
                <a:r>
                  <a:rPr lang="en-US" sz="1000">
                    <a:solidFill>
                      <a:schemeClr val="accent4">
                        <a:lumMod val="75000"/>
                      </a:schemeClr>
                    </a:solidFill>
                  </a:rPr>
                  <a:t>Support tools that didn’t fit other categories, including tools for maintaining R libraries.</a:t>
                </a:r>
              </a:p>
            </p:txBody>
          </p:sp>
          <p:sp>
            <p:nvSpPr>
              <p:cNvPr id="134" name="TextBox 133"/>
              <p:cNvSpPr txBox="1"/>
              <p:nvPr/>
            </p:nvSpPr>
            <p:spPr>
              <a:xfrm>
                <a:off x="671153" y="448656"/>
                <a:ext cx="1017881" cy="280150"/>
              </a:xfrm>
              <a:prstGeom prst="rect">
                <a:avLst/>
              </a:prstGeom>
              <a:noFill/>
            </p:spPr>
            <p:txBody>
              <a:bodyPr wrap="none" rtlCol="0">
                <a:spAutoFit/>
              </a:bodyPr>
              <a:lstStyle/>
              <a:p>
                <a:r>
                  <a:rPr lang="en-US" sz="900" b="1">
                    <a:solidFill>
                      <a:schemeClr val="bg1"/>
                    </a:solidFill>
                  </a:rPr>
                  <a:t>Ohdsi R Tools</a:t>
                </a:r>
              </a:p>
            </p:txBody>
          </p:sp>
        </p:grpSp>
        <p:sp>
          <p:nvSpPr>
            <p:cNvPr id="47" name="TextBox 46"/>
            <p:cNvSpPr txBox="1"/>
            <p:nvPr/>
          </p:nvSpPr>
          <p:spPr>
            <a:xfrm rot="16200000">
              <a:off x="116158" y="1619903"/>
              <a:ext cx="1128835" cy="230832"/>
            </a:xfrm>
            <a:prstGeom prst="rect">
              <a:avLst/>
            </a:prstGeom>
            <a:noFill/>
          </p:spPr>
          <p:txBody>
            <a:bodyPr wrap="none" rtlCol="0">
              <a:spAutoFit/>
            </a:bodyPr>
            <a:lstStyle/>
            <a:p>
              <a:r>
                <a:rPr lang="en-US" sz="900">
                  <a:solidFill>
                    <a:schemeClr val="tx2">
                      <a:lumMod val="60000"/>
                      <a:lumOff val="40000"/>
                    </a:schemeClr>
                  </a:solidFill>
                </a:rPr>
                <a:t>Estimation methods</a:t>
              </a:r>
            </a:p>
          </p:txBody>
        </p:sp>
        <p:sp>
          <p:nvSpPr>
            <p:cNvPr id="140" name="TextBox 139"/>
            <p:cNvSpPr txBox="1"/>
            <p:nvPr/>
          </p:nvSpPr>
          <p:spPr>
            <a:xfrm rot="16200000">
              <a:off x="2489" y="3342964"/>
              <a:ext cx="1345240" cy="230832"/>
            </a:xfrm>
            <a:prstGeom prst="rect">
              <a:avLst/>
            </a:prstGeom>
            <a:noFill/>
          </p:spPr>
          <p:txBody>
            <a:bodyPr wrap="none" rtlCol="0">
              <a:spAutoFit/>
            </a:bodyPr>
            <a:lstStyle/>
            <a:p>
              <a:r>
                <a:rPr lang="en-US" sz="900">
                  <a:solidFill>
                    <a:schemeClr val="accent2">
                      <a:lumMod val="75000"/>
                    </a:schemeClr>
                  </a:solidFill>
                </a:rPr>
                <a:t>Method characterization</a:t>
              </a:r>
            </a:p>
          </p:txBody>
        </p:sp>
        <p:sp>
          <p:nvSpPr>
            <p:cNvPr id="141" name="TextBox 140"/>
            <p:cNvSpPr txBox="1"/>
            <p:nvPr/>
          </p:nvSpPr>
          <p:spPr>
            <a:xfrm rot="16200000">
              <a:off x="97065" y="5134882"/>
              <a:ext cx="1156086" cy="230832"/>
            </a:xfrm>
            <a:prstGeom prst="rect">
              <a:avLst/>
            </a:prstGeom>
            <a:noFill/>
          </p:spPr>
          <p:txBody>
            <a:bodyPr wrap="none" rtlCol="0">
              <a:spAutoFit/>
            </a:bodyPr>
            <a:lstStyle/>
            <a:p>
              <a:r>
                <a:rPr lang="en-US" sz="900" dirty="0">
                  <a:solidFill>
                    <a:schemeClr val="accent4">
                      <a:lumMod val="75000"/>
                    </a:schemeClr>
                  </a:solidFill>
                </a:rPr>
                <a:t>Supporting packages</a:t>
              </a:r>
            </a:p>
          </p:txBody>
        </p:sp>
        <p:grpSp>
          <p:nvGrpSpPr>
            <p:cNvPr id="138" name="Group 137"/>
            <p:cNvGrpSpPr/>
            <p:nvPr/>
          </p:nvGrpSpPr>
          <p:grpSpPr>
            <a:xfrm>
              <a:off x="6047440" y="4149504"/>
              <a:ext cx="1667743" cy="1042364"/>
              <a:chOff x="414337" y="448656"/>
              <a:chExt cx="2024063" cy="1265069"/>
            </a:xfrm>
          </p:grpSpPr>
          <p:sp>
            <p:nvSpPr>
              <p:cNvPr id="142" name="Rounded Rectangle 141"/>
              <p:cNvSpPr/>
              <p:nvPr/>
            </p:nvSpPr>
            <p:spPr>
              <a:xfrm>
                <a:off x="414337" y="476250"/>
                <a:ext cx="2024063" cy="1237475"/>
              </a:xfrm>
              <a:prstGeom prst="roundRect">
                <a:avLst>
                  <a:gd name="adj" fmla="val 10586"/>
                </a:avLst>
              </a:prstGeom>
              <a:solidFill>
                <a:schemeClr val="bg1"/>
              </a:solid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43" name="Rounded Rectangle 10"/>
              <p:cNvSpPr/>
              <p:nvPr/>
            </p:nvSpPr>
            <p:spPr>
              <a:xfrm>
                <a:off x="414337" y="476250"/>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rgbClr val="604A7B"/>
              </a:solidFill>
              <a:ln>
                <a:solidFill>
                  <a:srgbClr val="604A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grpSp>
            <p:nvGrpSpPr>
              <p:cNvPr id="144" name="Group 143"/>
              <p:cNvGrpSpPr/>
              <p:nvPr/>
            </p:nvGrpSpPr>
            <p:grpSpPr>
              <a:xfrm>
                <a:off x="511908" y="497112"/>
                <a:ext cx="202554" cy="160689"/>
                <a:chOff x="2019300" y="2083773"/>
                <a:chExt cx="714375" cy="716577"/>
              </a:xfrm>
              <a:solidFill>
                <a:schemeClr val="bg1"/>
              </a:solidFill>
            </p:grpSpPr>
            <p:sp>
              <p:nvSpPr>
                <p:cNvPr id="147" name="Freeform 146"/>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8" name="Freeform 147"/>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9" name="Freeform 148"/>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45" name="TextBox 144"/>
              <p:cNvSpPr txBox="1"/>
              <p:nvPr/>
            </p:nvSpPr>
            <p:spPr>
              <a:xfrm>
                <a:off x="414337" y="698063"/>
                <a:ext cx="2024063" cy="859129"/>
              </a:xfrm>
              <a:prstGeom prst="rect">
                <a:avLst/>
              </a:prstGeom>
              <a:noFill/>
            </p:spPr>
            <p:txBody>
              <a:bodyPr wrap="square" lIns="45720" rIns="45720" rtlCol="0">
                <a:spAutoFit/>
              </a:bodyPr>
              <a:lstStyle/>
              <a:p>
                <a:r>
                  <a:rPr lang="en-US" sz="1000" dirty="0">
                    <a:solidFill>
                      <a:srgbClr val="604A7B"/>
                    </a:solidFill>
                  </a:rPr>
                  <a:t>Automatically extract large sets of features for user-specified cohorts using data in the CDM.</a:t>
                </a:r>
              </a:p>
            </p:txBody>
          </p:sp>
          <p:sp>
            <p:nvSpPr>
              <p:cNvPr id="146" name="TextBox 145"/>
              <p:cNvSpPr txBox="1"/>
              <p:nvPr/>
            </p:nvSpPr>
            <p:spPr>
              <a:xfrm>
                <a:off x="671153" y="448656"/>
                <a:ext cx="1299978" cy="280150"/>
              </a:xfrm>
              <a:prstGeom prst="rect">
                <a:avLst/>
              </a:prstGeom>
              <a:noFill/>
            </p:spPr>
            <p:txBody>
              <a:bodyPr wrap="none" rtlCol="0">
                <a:spAutoFit/>
              </a:bodyPr>
              <a:lstStyle/>
              <a:p>
                <a:r>
                  <a:rPr lang="en-US" sz="900" b="1" dirty="0">
                    <a:solidFill>
                      <a:schemeClr val="bg1"/>
                    </a:solidFill>
                  </a:rPr>
                  <a:t>Feature Extraction</a:t>
                </a:r>
              </a:p>
            </p:txBody>
          </p:sp>
        </p:grpSp>
        <p:grpSp>
          <p:nvGrpSpPr>
            <p:cNvPr id="150" name="Group 149"/>
            <p:cNvGrpSpPr/>
            <p:nvPr/>
          </p:nvGrpSpPr>
          <p:grpSpPr>
            <a:xfrm>
              <a:off x="816879" y="1747638"/>
              <a:ext cx="1667743" cy="1067275"/>
              <a:chOff x="2590800" y="462452"/>
              <a:chExt cx="2024063" cy="1295302"/>
            </a:xfrm>
          </p:grpSpPr>
          <p:sp>
            <p:nvSpPr>
              <p:cNvPr id="151" name="Rounded Rectangle 150"/>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52"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163" name="TextBox 162"/>
              <p:cNvSpPr txBox="1"/>
              <p:nvPr/>
            </p:nvSpPr>
            <p:spPr>
              <a:xfrm>
                <a:off x="2590800" y="711859"/>
                <a:ext cx="2024063" cy="1045895"/>
              </a:xfrm>
              <a:prstGeom prst="rect">
                <a:avLst/>
              </a:prstGeom>
              <a:noFill/>
            </p:spPr>
            <p:txBody>
              <a:bodyPr wrap="square" lIns="45720" rIns="45720" rtlCol="0">
                <a:spAutoFit/>
              </a:bodyPr>
              <a:lstStyle/>
              <a:p>
                <a:r>
                  <a:rPr lang="en-US" sz="1000">
                    <a:solidFill>
                      <a:schemeClr val="tx2">
                        <a:lumMod val="60000"/>
                        <a:lumOff val="40000"/>
                      </a:schemeClr>
                    </a:solidFill>
                  </a:rPr>
                  <a:t>Case-control studies, matching controls on age, gender, provider, and visit date. Allows nesting of the study in another cohort.</a:t>
                </a:r>
              </a:p>
            </p:txBody>
          </p:sp>
          <p:sp>
            <p:nvSpPr>
              <p:cNvPr id="164" name="TextBox 163"/>
              <p:cNvSpPr txBox="1"/>
              <p:nvPr/>
            </p:nvSpPr>
            <p:spPr>
              <a:xfrm>
                <a:off x="2847616" y="462452"/>
                <a:ext cx="957572" cy="280150"/>
              </a:xfrm>
              <a:prstGeom prst="rect">
                <a:avLst/>
              </a:prstGeom>
              <a:noFill/>
            </p:spPr>
            <p:txBody>
              <a:bodyPr wrap="none" rtlCol="0">
                <a:spAutoFit/>
              </a:bodyPr>
              <a:lstStyle/>
              <a:p>
                <a:r>
                  <a:rPr lang="en-US" sz="900" b="1">
                    <a:solidFill>
                      <a:schemeClr val="bg1"/>
                    </a:solidFill>
                  </a:rPr>
                  <a:t>Case-control</a:t>
                </a:r>
              </a:p>
            </p:txBody>
          </p:sp>
          <p:grpSp>
            <p:nvGrpSpPr>
              <p:cNvPr id="165" name="Group 164"/>
              <p:cNvGrpSpPr/>
              <p:nvPr/>
            </p:nvGrpSpPr>
            <p:grpSpPr>
              <a:xfrm>
                <a:off x="2696308" y="516162"/>
                <a:ext cx="202554" cy="160689"/>
                <a:chOff x="2019300" y="2083773"/>
                <a:chExt cx="714375" cy="716577"/>
              </a:xfrm>
              <a:solidFill>
                <a:schemeClr val="bg1"/>
              </a:solidFill>
            </p:grpSpPr>
            <p:sp>
              <p:nvSpPr>
                <p:cNvPr id="166" name="Freeform 165"/>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7" name="Freeform 166"/>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3" name="Freeform 172"/>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153" name="Group 152"/>
            <p:cNvGrpSpPr/>
            <p:nvPr/>
          </p:nvGrpSpPr>
          <p:grpSpPr>
            <a:xfrm>
              <a:off x="2552205" y="1760093"/>
              <a:ext cx="1667743" cy="1042364"/>
              <a:chOff x="2590800" y="462452"/>
              <a:chExt cx="2024063" cy="1265069"/>
            </a:xfrm>
          </p:grpSpPr>
          <p:sp>
            <p:nvSpPr>
              <p:cNvPr id="154" name="Rounded Rectangle 153"/>
              <p:cNvSpPr/>
              <p:nvPr/>
            </p:nvSpPr>
            <p:spPr>
              <a:xfrm>
                <a:off x="2590800" y="490046"/>
                <a:ext cx="2024063" cy="1237475"/>
              </a:xfrm>
              <a:prstGeom prst="roundRect">
                <a:avLst>
                  <a:gd name="adj" fmla="val 10586"/>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s</a:t>
                </a:r>
              </a:p>
            </p:txBody>
          </p:sp>
          <p:sp>
            <p:nvSpPr>
              <p:cNvPr id="155" name="Rounded Rectangle 10"/>
              <p:cNvSpPr/>
              <p:nvPr/>
            </p:nvSpPr>
            <p:spPr>
              <a:xfrm>
                <a:off x="2590800" y="490046"/>
                <a:ext cx="2024063" cy="200122"/>
              </a:xfrm>
              <a:custGeom>
                <a:avLst/>
                <a:gdLst>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258129 w 2514600"/>
                  <a:gd name="connsiteY6" fmla="*/ 2438400 h 2438400"/>
                  <a:gd name="connsiteX7" fmla="*/ 0 w 2514600"/>
                  <a:gd name="connsiteY7" fmla="*/ 2180271 h 2438400"/>
                  <a:gd name="connsiteX8" fmla="*/ 0 w 2514600"/>
                  <a:gd name="connsiteY8" fmla="*/ 258129 h 2438400"/>
                  <a:gd name="connsiteX0" fmla="*/ 0 w 2514600"/>
                  <a:gd name="connsiteY0" fmla="*/ 258129 h 2438400"/>
                  <a:gd name="connsiteX1" fmla="*/ 258129 w 2514600"/>
                  <a:gd name="connsiteY1" fmla="*/ 0 h 2438400"/>
                  <a:gd name="connsiteX2" fmla="*/ 2256471 w 2514600"/>
                  <a:gd name="connsiteY2" fmla="*/ 0 h 2438400"/>
                  <a:gd name="connsiteX3" fmla="*/ 2514600 w 2514600"/>
                  <a:gd name="connsiteY3" fmla="*/ 258129 h 2438400"/>
                  <a:gd name="connsiteX4" fmla="*/ 2514600 w 2514600"/>
                  <a:gd name="connsiteY4" fmla="*/ 2180271 h 2438400"/>
                  <a:gd name="connsiteX5" fmla="*/ 2256471 w 2514600"/>
                  <a:gd name="connsiteY5" fmla="*/ 2438400 h 2438400"/>
                  <a:gd name="connsiteX6" fmla="*/ 515304 w 2514600"/>
                  <a:gd name="connsiteY6" fmla="*/ 2352675 h 2438400"/>
                  <a:gd name="connsiteX7" fmla="*/ 0 w 2514600"/>
                  <a:gd name="connsiteY7" fmla="*/ 2180271 h 2438400"/>
                  <a:gd name="connsiteX8" fmla="*/ 0 w 2514600"/>
                  <a:gd name="connsiteY8" fmla="*/ 258129 h 2438400"/>
                  <a:gd name="connsiteX0" fmla="*/ 0 w 2514600"/>
                  <a:gd name="connsiteY0" fmla="*/ 258129 h 2452560"/>
                  <a:gd name="connsiteX1" fmla="*/ 258129 w 2514600"/>
                  <a:gd name="connsiteY1" fmla="*/ 0 h 2452560"/>
                  <a:gd name="connsiteX2" fmla="*/ 2256471 w 2514600"/>
                  <a:gd name="connsiteY2" fmla="*/ 0 h 2452560"/>
                  <a:gd name="connsiteX3" fmla="*/ 2514600 w 2514600"/>
                  <a:gd name="connsiteY3" fmla="*/ 258129 h 2452560"/>
                  <a:gd name="connsiteX4" fmla="*/ 2514600 w 2514600"/>
                  <a:gd name="connsiteY4" fmla="*/ 2180271 h 2452560"/>
                  <a:gd name="connsiteX5" fmla="*/ 2256471 w 2514600"/>
                  <a:gd name="connsiteY5" fmla="*/ 2438400 h 2452560"/>
                  <a:gd name="connsiteX6" fmla="*/ 0 w 2514600"/>
                  <a:gd name="connsiteY6" fmla="*/ 2180271 h 2452560"/>
                  <a:gd name="connsiteX7" fmla="*/ 0 w 2514600"/>
                  <a:gd name="connsiteY7" fmla="*/ 258129 h 2452560"/>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502835"/>
                  <a:gd name="connsiteX1" fmla="*/ 258129 w 2514600"/>
                  <a:gd name="connsiteY1" fmla="*/ 0 h 2502835"/>
                  <a:gd name="connsiteX2" fmla="*/ 2256471 w 2514600"/>
                  <a:gd name="connsiteY2" fmla="*/ 0 h 2502835"/>
                  <a:gd name="connsiteX3" fmla="*/ 2514600 w 2514600"/>
                  <a:gd name="connsiteY3" fmla="*/ 258129 h 2502835"/>
                  <a:gd name="connsiteX4" fmla="*/ 2514600 w 2514600"/>
                  <a:gd name="connsiteY4" fmla="*/ 2180271 h 2502835"/>
                  <a:gd name="connsiteX5" fmla="*/ 0 w 2514600"/>
                  <a:gd name="connsiteY5" fmla="*/ 2180271 h 2502835"/>
                  <a:gd name="connsiteX6" fmla="*/ 0 w 2514600"/>
                  <a:gd name="connsiteY6" fmla="*/ 258129 h 2502835"/>
                  <a:gd name="connsiteX0" fmla="*/ 0 w 2514600"/>
                  <a:gd name="connsiteY0" fmla="*/ 258129 h 2322651"/>
                  <a:gd name="connsiteX1" fmla="*/ 258129 w 2514600"/>
                  <a:gd name="connsiteY1" fmla="*/ 0 h 2322651"/>
                  <a:gd name="connsiteX2" fmla="*/ 2256471 w 2514600"/>
                  <a:gd name="connsiteY2" fmla="*/ 0 h 2322651"/>
                  <a:gd name="connsiteX3" fmla="*/ 2514600 w 2514600"/>
                  <a:gd name="connsiteY3" fmla="*/ 258129 h 2322651"/>
                  <a:gd name="connsiteX4" fmla="*/ 2514600 w 2514600"/>
                  <a:gd name="connsiteY4" fmla="*/ 2180271 h 2322651"/>
                  <a:gd name="connsiteX5" fmla="*/ 0 w 2514600"/>
                  <a:gd name="connsiteY5" fmla="*/ 2180271 h 2322651"/>
                  <a:gd name="connsiteX6" fmla="*/ 0 w 2514600"/>
                  <a:gd name="connsiteY6" fmla="*/ 258129 h 232265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2180271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90488 w 2514600"/>
                  <a:gd name="connsiteY5" fmla="*/ 72770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556258 h 2180271"/>
                  <a:gd name="connsiteX6" fmla="*/ 0 w 2514600"/>
                  <a:gd name="connsiteY6" fmla="*/ 258129 h 2180271"/>
                  <a:gd name="connsiteX0" fmla="*/ 0 w 2514600"/>
                  <a:gd name="connsiteY0" fmla="*/ 258129 h 2180271"/>
                  <a:gd name="connsiteX1" fmla="*/ 258129 w 2514600"/>
                  <a:gd name="connsiteY1" fmla="*/ 0 h 2180271"/>
                  <a:gd name="connsiteX2" fmla="*/ 2256471 w 2514600"/>
                  <a:gd name="connsiteY2" fmla="*/ 0 h 2180271"/>
                  <a:gd name="connsiteX3" fmla="*/ 2514600 w 2514600"/>
                  <a:gd name="connsiteY3" fmla="*/ 258129 h 2180271"/>
                  <a:gd name="connsiteX4" fmla="*/ 2514600 w 2514600"/>
                  <a:gd name="connsiteY4" fmla="*/ 2180271 h 2180271"/>
                  <a:gd name="connsiteX5" fmla="*/ 0 w 2514600"/>
                  <a:gd name="connsiteY5" fmla="*/ 394333 h 2180271"/>
                  <a:gd name="connsiteX6" fmla="*/ 0 w 2514600"/>
                  <a:gd name="connsiteY6" fmla="*/ 258129 h 2180271"/>
                  <a:gd name="connsiteX0" fmla="*/ 0 w 2543175"/>
                  <a:gd name="connsiteY0" fmla="*/ 258129 h 394333"/>
                  <a:gd name="connsiteX1" fmla="*/ 258129 w 2543175"/>
                  <a:gd name="connsiteY1" fmla="*/ 0 h 394333"/>
                  <a:gd name="connsiteX2" fmla="*/ 2256471 w 2543175"/>
                  <a:gd name="connsiteY2" fmla="*/ 0 h 394333"/>
                  <a:gd name="connsiteX3" fmla="*/ 2514600 w 2543175"/>
                  <a:gd name="connsiteY3" fmla="*/ 258129 h 394333"/>
                  <a:gd name="connsiteX4" fmla="*/ 2543175 w 2543175"/>
                  <a:gd name="connsiteY4" fmla="*/ 389571 h 394333"/>
                  <a:gd name="connsiteX5" fmla="*/ 0 w 2543175"/>
                  <a:gd name="connsiteY5" fmla="*/ 394333 h 394333"/>
                  <a:gd name="connsiteX6" fmla="*/ 0 w 2543175"/>
                  <a:gd name="connsiteY6" fmla="*/ 258129 h 394333"/>
                  <a:gd name="connsiteX0" fmla="*/ 0 w 2514600"/>
                  <a:gd name="connsiteY0" fmla="*/ 258129 h 394333"/>
                  <a:gd name="connsiteX1" fmla="*/ 258129 w 2514600"/>
                  <a:gd name="connsiteY1" fmla="*/ 0 h 394333"/>
                  <a:gd name="connsiteX2" fmla="*/ 2256471 w 2514600"/>
                  <a:gd name="connsiteY2" fmla="*/ 0 h 394333"/>
                  <a:gd name="connsiteX3" fmla="*/ 2514600 w 2514600"/>
                  <a:gd name="connsiteY3" fmla="*/ 258129 h 394333"/>
                  <a:gd name="connsiteX4" fmla="*/ 2509837 w 2514600"/>
                  <a:gd name="connsiteY4" fmla="*/ 389571 h 394333"/>
                  <a:gd name="connsiteX5" fmla="*/ 0 w 2514600"/>
                  <a:gd name="connsiteY5" fmla="*/ 394333 h 394333"/>
                  <a:gd name="connsiteX6" fmla="*/ 0 w 2514600"/>
                  <a:gd name="connsiteY6" fmla="*/ 258129 h 39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394333">
                    <a:moveTo>
                      <a:pt x="0" y="258129"/>
                    </a:moveTo>
                    <a:cubicBezTo>
                      <a:pt x="0" y="115568"/>
                      <a:pt x="115568" y="0"/>
                      <a:pt x="258129" y="0"/>
                    </a:cubicBezTo>
                    <a:lnTo>
                      <a:pt x="2256471" y="0"/>
                    </a:lnTo>
                    <a:cubicBezTo>
                      <a:pt x="2399032" y="0"/>
                      <a:pt x="2514600" y="115568"/>
                      <a:pt x="2514600" y="258129"/>
                    </a:cubicBezTo>
                    <a:lnTo>
                      <a:pt x="2509837" y="389571"/>
                    </a:lnTo>
                    <a:lnTo>
                      <a:pt x="0" y="394333"/>
                    </a:lnTo>
                    <a:lnTo>
                      <a:pt x="0" y="258129"/>
                    </a:lnTo>
                    <a:close/>
                  </a:path>
                </a:pathLst>
              </a:cu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p>
            </p:txBody>
          </p:sp>
          <p:sp>
            <p:nvSpPr>
              <p:cNvPr id="156" name="TextBox 155"/>
              <p:cNvSpPr txBox="1"/>
              <p:nvPr/>
            </p:nvSpPr>
            <p:spPr>
              <a:xfrm>
                <a:off x="2590800" y="711859"/>
                <a:ext cx="2024063" cy="859129"/>
              </a:xfrm>
              <a:prstGeom prst="rect">
                <a:avLst/>
              </a:prstGeom>
              <a:noFill/>
            </p:spPr>
            <p:txBody>
              <a:bodyPr wrap="square" lIns="45720" rIns="45720" rtlCol="0">
                <a:spAutoFit/>
              </a:bodyPr>
              <a:lstStyle/>
              <a:p>
                <a:r>
                  <a:rPr lang="en-US" sz="1000">
                    <a:solidFill>
                      <a:schemeClr val="tx2">
                        <a:lumMod val="60000"/>
                        <a:lumOff val="40000"/>
                      </a:schemeClr>
                    </a:solidFill>
                  </a:rPr>
                  <a:t>Case-crossover design including the option to adjust for time-trends in exposures (so-called case-time-control).</a:t>
                </a:r>
              </a:p>
            </p:txBody>
          </p:sp>
          <p:sp>
            <p:nvSpPr>
              <p:cNvPr id="157" name="TextBox 156"/>
              <p:cNvSpPr txBox="1"/>
              <p:nvPr/>
            </p:nvSpPr>
            <p:spPr>
              <a:xfrm>
                <a:off x="2847616" y="462452"/>
                <a:ext cx="1097647" cy="280150"/>
              </a:xfrm>
              <a:prstGeom prst="rect">
                <a:avLst/>
              </a:prstGeom>
              <a:noFill/>
            </p:spPr>
            <p:txBody>
              <a:bodyPr wrap="none" rtlCol="0">
                <a:spAutoFit/>
              </a:bodyPr>
              <a:lstStyle/>
              <a:p>
                <a:r>
                  <a:rPr lang="en-US" sz="900" b="1">
                    <a:solidFill>
                      <a:schemeClr val="bg1"/>
                    </a:solidFill>
                  </a:rPr>
                  <a:t>Case-crossover</a:t>
                </a:r>
              </a:p>
            </p:txBody>
          </p:sp>
          <p:grpSp>
            <p:nvGrpSpPr>
              <p:cNvPr id="174" name="Group 173"/>
              <p:cNvGrpSpPr/>
              <p:nvPr/>
            </p:nvGrpSpPr>
            <p:grpSpPr>
              <a:xfrm>
                <a:off x="2696308" y="516162"/>
                <a:ext cx="202554" cy="160689"/>
                <a:chOff x="2019300" y="2083773"/>
                <a:chExt cx="714375" cy="716577"/>
              </a:xfrm>
              <a:solidFill>
                <a:schemeClr val="bg1"/>
              </a:solidFill>
            </p:grpSpPr>
            <p:sp>
              <p:nvSpPr>
                <p:cNvPr id="175" name="Freeform 174"/>
                <p:cNvSpPr/>
                <p:nvPr/>
              </p:nvSpPr>
              <p:spPr>
                <a:xfrm>
                  <a:off x="2057399" y="2083773"/>
                  <a:ext cx="633413" cy="209372"/>
                </a:xfrm>
                <a:custGeom>
                  <a:avLst/>
                  <a:gdLst>
                    <a:gd name="connsiteX0" fmla="*/ 0 w 569118"/>
                    <a:gd name="connsiteY0" fmla="*/ 90488 h 188119"/>
                    <a:gd name="connsiteX1" fmla="*/ 302418 w 569118"/>
                    <a:gd name="connsiteY1" fmla="*/ 0 h 188119"/>
                    <a:gd name="connsiteX2" fmla="*/ 569118 w 569118"/>
                    <a:gd name="connsiteY2" fmla="*/ 97631 h 188119"/>
                    <a:gd name="connsiteX3" fmla="*/ 288131 w 569118"/>
                    <a:gd name="connsiteY3" fmla="*/ 188119 h 188119"/>
                    <a:gd name="connsiteX4" fmla="*/ 0 w 569118"/>
                    <a:gd name="connsiteY4" fmla="*/ 90488 h 188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118" h="188119">
                      <a:moveTo>
                        <a:pt x="0" y="90488"/>
                      </a:moveTo>
                      <a:lnTo>
                        <a:pt x="302418" y="0"/>
                      </a:lnTo>
                      <a:lnTo>
                        <a:pt x="569118" y="97631"/>
                      </a:lnTo>
                      <a:lnTo>
                        <a:pt x="288131" y="188119"/>
                      </a:lnTo>
                      <a:lnTo>
                        <a:pt x="0" y="904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6" name="Freeform 175"/>
                <p:cNvSpPr/>
                <p:nvPr/>
              </p:nvSpPr>
              <p:spPr>
                <a:xfrm>
                  <a:off x="2019300" y="2245519"/>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7" name="Freeform 176"/>
                <p:cNvSpPr/>
                <p:nvPr/>
              </p:nvSpPr>
              <p:spPr>
                <a:xfrm flipH="1">
                  <a:off x="2412206" y="2245518"/>
                  <a:ext cx="321469" cy="554831"/>
                </a:xfrm>
                <a:custGeom>
                  <a:avLst/>
                  <a:gdLst>
                    <a:gd name="connsiteX0" fmla="*/ 0 w 321469"/>
                    <a:gd name="connsiteY0" fmla="*/ 0 h 554831"/>
                    <a:gd name="connsiteX1" fmla="*/ 321469 w 321469"/>
                    <a:gd name="connsiteY1" fmla="*/ 102394 h 554831"/>
                    <a:gd name="connsiteX2" fmla="*/ 321469 w 321469"/>
                    <a:gd name="connsiteY2" fmla="*/ 554831 h 554831"/>
                    <a:gd name="connsiteX3" fmla="*/ 0 w 321469"/>
                    <a:gd name="connsiteY3" fmla="*/ 438150 h 554831"/>
                    <a:gd name="connsiteX4" fmla="*/ 0 w 321469"/>
                    <a:gd name="connsiteY4" fmla="*/ 0 h 554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469" h="554831">
                      <a:moveTo>
                        <a:pt x="0" y="0"/>
                      </a:moveTo>
                      <a:lnTo>
                        <a:pt x="321469" y="102394"/>
                      </a:lnTo>
                      <a:lnTo>
                        <a:pt x="321469" y="554831"/>
                      </a:lnTo>
                      <a:lnTo>
                        <a:pt x="0" y="438150"/>
                      </a:lnTo>
                      <a:cubicBezTo>
                        <a:pt x="794" y="291306"/>
                        <a:pt x="1587" y="144463"/>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spTree>
    <p:extLst>
      <p:ext uri="{BB962C8B-B14F-4D97-AF65-F5344CB8AC3E}">
        <p14:creationId xmlns:p14="http://schemas.microsoft.com/office/powerpoint/2010/main" val="287816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 of the Methods Library</a:t>
            </a:r>
          </a:p>
        </p:txBody>
      </p:sp>
      <p:sp>
        <p:nvSpPr>
          <p:cNvPr id="4" name="Slide Number Placeholder 3"/>
          <p:cNvSpPr>
            <a:spLocks noGrp="1"/>
          </p:cNvSpPr>
          <p:nvPr>
            <p:ph type="sldNum" sz="quarter" idx="4"/>
          </p:nvPr>
        </p:nvSpPr>
        <p:spPr/>
        <p:txBody>
          <a:bodyPr/>
          <a:lstStyle/>
          <a:p>
            <a:fld id="{444583ED-F364-40B3-B25B-483B5033DFA3}" type="slidenum">
              <a:rPr lang="en-US" smtClean="0"/>
              <a:pPr/>
              <a:t>14</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4560" y="1790945"/>
            <a:ext cx="723900" cy="723900"/>
          </a:xfrm>
          <a:prstGeom prst="rect">
            <a:avLst/>
          </a:prstGeom>
        </p:spPr>
      </p:pic>
      <p:sp>
        <p:nvSpPr>
          <p:cNvPr id="9" name="TextBox 8"/>
          <p:cNvSpPr txBox="1"/>
          <p:nvPr/>
        </p:nvSpPr>
        <p:spPr>
          <a:xfrm>
            <a:off x="4552452" y="2028357"/>
            <a:ext cx="1060034" cy="369332"/>
          </a:xfrm>
          <a:prstGeom prst="rect">
            <a:avLst/>
          </a:prstGeom>
          <a:noFill/>
        </p:spPr>
        <p:txBody>
          <a:bodyPr wrap="none" rtlCol="0">
            <a:spAutoFit/>
          </a:bodyPr>
          <a:lstStyle/>
          <a:p>
            <a:r>
              <a:rPr lang="en-US" dirty="0"/>
              <a:t>Scientists</a:t>
            </a:r>
          </a:p>
        </p:txBody>
      </p:sp>
      <p:sp>
        <p:nvSpPr>
          <p:cNvPr id="13" name="Flowchart: Process 12"/>
          <p:cNvSpPr/>
          <p:nvPr/>
        </p:nvSpPr>
        <p:spPr>
          <a:xfrm>
            <a:off x="2568367" y="3072377"/>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Functions</a:t>
            </a:r>
          </a:p>
        </p:txBody>
      </p:sp>
      <p:sp>
        <p:nvSpPr>
          <p:cNvPr id="14" name="Arrow: Down 13"/>
          <p:cNvSpPr/>
          <p:nvPr/>
        </p:nvSpPr>
        <p:spPr>
          <a:xfrm rot="2526278">
            <a:off x="3378951" y="2680723"/>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3573303" y="4226642"/>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18" name="Flowchart: Process 17"/>
          <p:cNvSpPr/>
          <p:nvPr/>
        </p:nvSpPr>
        <p:spPr>
          <a:xfrm>
            <a:off x="3774560" y="3072377"/>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Tests</a:t>
            </a:r>
          </a:p>
        </p:txBody>
      </p:sp>
      <p:sp>
        <p:nvSpPr>
          <p:cNvPr id="19" name="Flowchart: Process 18"/>
          <p:cNvSpPr/>
          <p:nvPr/>
        </p:nvSpPr>
        <p:spPr>
          <a:xfrm>
            <a:off x="4980753" y="3072377"/>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err="1"/>
              <a:t>Docu</a:t>
            </a:r>
            <a:r>
              <a:rPr lang="en-US" sz="1400" dirty="0"/>
              <a:t>-mentation</a:t>
            </a:r>
          </a:p>
        </p:txBody>
      </p:sp>
      <p:sp>
        <p:nvSpPr>
          <p:cNvPr id="20" name="Arrow: Down 19"/>
          <p:cNvSpPr/>
          <p:nvPr/>
        </p:nvSpPr>
        <p:spPr>
          <a:xfrm>
            <a:off x="4208268" y="2680723"/>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Arrow: Down 20"/>
          <p:cNvSpPr/>
          <p:nvPr/>
        </p:nvSpPr>
        <p:spPr>
          <a:xfrm rot="18840564">
            <a:off x="5037585" y="2680723"/>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Picture 21"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400" y="1905000"/>
            <a:ext cx="723900" cy="723900"/>
          </a:xfrm>
          <a:prstGeom prst="rect">
            <a:avLst/>
          </a:prstGeom>
        </p:spPr>
      </p:pic>
      <p:sp>
        <p:nvSpPr>
          <p:cNvPr id="5" name="Arrow: Up-Down 4"/>
          <p:cNvSpPr/>
          <p:nvPr/>
        </p:nvSpPr>
        <p:spPr>
          <a:xfrm>
            <a:off x="4208268" y="3706238"/>
            <a:ext cx="237483" cy="417928"/>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Arrow: Up-Down 22"/>
          <p:cNvSpPr/>
          <p:nvPr/>
        </p:nvSpPr>
        <p:spPr>
          <a:xfrm rot="2700000">
            <a:off x="4899839" y="3707181"/>
            <a:ext cx="237483" cy="417928"/>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Arrow: Up-Down 23"/>
          <p:cNvSpPr/>
          <p:nvPr/>
        </p:nvSpPr>
        <p:spPr>
          <a:xfrm rot="18888329">
            <a:off x="3516697" y="3706238"/>
            <a:ext cx="237483" cy="417928"/>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623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matchOnPs</a:t>
            </a:r>
            <a:endParaRPr lang="en-US" dirty="0"/>
          </a:p>
        </p:txBody>
      </p:sp>
      <p:sp>
        <p:nvSpPr>
          <p:cNvPr id="3" name="Content Placeholder 2"/>
          <p:cNvSpPr>
            <a:spLocks noGrp="1"/>
          </p:cNvSpPr>
          <p:nvPr>
            <p:ph idx="1"/>
          </p:nvPr>
        </p:nvSpPr>
        <p:spPr/>
        <p:txBody>
          <a:bodyPr>
            <a:normAutofit/>
          </a:bodyPr>
          <a:lstStyle/>
          <a:p>
            <a:r>
              <a:rPr lang="en-US" sz="2400" dirty="0"/>
              <a:t>Function in </a:t>
            </a:r>
            <a:r>
              <a:rPr lang="en-US" sz="2400" dirty="0" err="1"/>
              <a:t>CohortMethod</a:t>
            </a:r>
            <a:endParaRPr lang="en-US" sz="2400" dirty="0"/>
          </a:p>
          <a:p>
            <a:r>
              <a:rPr lang="en-US" sz="2400" dirty="0"/>
              <a:t>Performs (variable ratio) propensity score matching</a:t>
            </a:r>
          </a:p>
          <a:p>
            <a:r>
              <a:rPr lang="en-US" sz="2400" dirty="0"/>
              <a:t>Has</a:t>
            </a:r>
          </a:p>
          <a:p>
            <a:pPr lvl="1"/>
            <a:r>
              <a:rPr lang="en-US" sz="2000" dirty="0"/>
              <a:t>Implementation</a:t>
            </a:r>
          </a:p>
          <a:p>
            <a:pPr lvl="1"/>
            <a:r>
              <a:rPr lang="en-US" sz="2000" dirty="0"/>
              <a:t>Documentation</a:t>
            </a:r>
          </a:p>
          <a:p>
            <a:pPr lvl="1"/>
            <a:r>
              <a:rPr lang="en-US" sz="2000" dirty="0"/>
              <a:t>Unit tests</a:t>
            </a:r>
          </a:p>
        </p:txBody>
      </p:sp>
    </p:spTree>
    <p:extLst>
      <p:ext uri="{BB962C8B-B14F-4D97-AF65-F5344CB8AC3E}">
        <p14:creationId xmlns:p14="http://schemas.microsoft.com/office/powerpoint/2010/main" val="3991893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matchOnPs</a:t>
            </a:r>
            <a:endParaRPr lang="en-US" dirty="0"/>
          </a:p>
        </p:txBody>
      </p:sp>
      <p:sp>
        <p:nvSpPr>
          <p:cNvPr id="25" name="Rectangle 24"/>
          <p:cNvSpPr/>
          <p:nvPr/>
        </p:nvSpPr>
        <p:spPr>
          <a:xfrm>
            <a:off x="5334000" y="381000"/>
            <a:ext cx="3581400" cy="6017032"/>
          </a:xfrm>
          <a:prstGeom prst="rect">
            <a:avLst/>
          </a:prstGeom>
          <a:solidFill>
            <a:schemeClr val="bg1"/>
          </a:solidFill>
          <a:ln w="12700">
            <a:solidFill>
              <a:srgbClr val="604A7B"/>
            </a:solidFill>
          </a:ln>
        </p:spPr>
        <p:txBody>
          <a:bodyPr wrap="square">
            <a:spAutoFit/>
          </a:bodyPr>
          <a:lstStyle/>
          <a:p>
            <a:r>
              <a:rPr lang="en-US" sz="500" dirty="0" err="1"/>
              <a:t>matchOnPs</a:t>
            </a:r>
            <a:r>
              <a:rPr lang="en-US" sz="500" dirty="0"/>
              <a:t> &lt;- function(population,</a:t>
            </a:r>
          </a:p>
          <a:p>
            <a:r>
              <a:rPr lang="en-US" sz="500" dirty="0"/>
              <a:t>                      caliper = 0.2,</a:t>
            </a:r>
          </a:p>
          <a:p>
            <a:r>
              <a:rPr lang="en-US" sz="500" dirty="0"/>
              <a:t>                      </a:t>
            </a:r>
            <a:r>
              <a:rPr lang="en-US" sz="500" dirty="0" err="1"/>
              <a:t>caliperScale</a:t>
            </a:r>
            <a:r>
              <a:rPr lang="en-US" sz="500" dirty="0"/>
              <a:t> = "standardized logit",</a:t>
            </a:r>
          </a:p>
          <a:p>
            <a:r>
              <a:rPr lang="en-US" sz="500" dirty="0"/>
              <a:t>                      </a:t>
            </a:r>
            <a:r>
              <a:rPr lang="en-US" sz="500" dirty="0" err="1"/>
              <a:t>maxRatio</a:t>
            </a:r>
            <a:r>
              <a:rPr lang="en-US" sz="500" dirty="0"/>
              <a:t> = 1,</a:t>
            </a:r>
          </a:p>
          <a:p>
            <a:r>
              <a:rPr lang="en-US" sz="500" dirty="0"/>
              <a:t>                      </a:t>
            </a:r>
            <a:r>
              <a:rPr lang="en-US" sz="500" dirty="0" err="1"/>
              <a:t>stratificationColumns</a:t>
            </a:r>
            <a:r>
              <a:rPr lang="en-US" sz="500" dirty="0"/>
              <a:t> = c()) {</a:t>
            </a:r>
          </a:p>
          <a:p>
            <a:r>
              <a:rPr lang="en-US" sz="500" dirty="0"/>
              <a:t>  if (!("</a:t>
            </a:r>
            <a:r>
              <a:rPr lang="en-US" sz="500" dirty="0" err="1"/>
              <a:t>rowId</a:t>
            </a:r>
            <a:r>
              <a:rPr lang="en-US" sz="500" dirty="0"/>
              <a:t>" %in% </a:t>
            </a:r>
            <a:r>
              <a:rPr lang="en-US" sz="500" dirty="0" err="1"/>
              <a:t>colnames</a:t>
            </a:r>
            <a:r>
              <a:rPr lang="en-US" sz="500" dirty="0"/>
              <a:t>(population)))</a:t>
            </a:r>
          </a:p>
          <a:p>
            <a:r>
              <a:rPr lang="en-US" sz="500" dirty="0"/>
              <a:t>    stop("Missing column </a:t>
            </a:r>
            <a:r>
              <a:rPr lang="en-US" sz="500" dirty="0" err="1"/>
              <a:t>rowId</a:t>
            </a:r>
            <a:r>
              <a:rPr lang="en-US" sz="500" dirty="0"/>
              <a:t> in population")</a:t>
            </a:r>
          </a:p>
          <a:p>
            <a:r>
              <a:rPr lang="en-US" sz="500" dirty="0"/>
              <a:t>  if (!("treatment" %in% </a:t>
            </a:r>
            <a:r>
              <a:rPr lang="en-US" sz="500" dirty="0" err="1"/>
              <a:t>colnames</a:t>
            </a:r>
            <a:r>
              <a:rPr lang="en-US" sz="500" dirty="0"/>
              <a:t>(population)))</a:t>
            </a:r>
          </a:p>
          <a:p>
            <a:r>
              <a:rPr lang="en-US" sz="500" dirty="0"/>
              <a:t>    stop("Missing column treatment in population")</a:t>
            </a:r>
          </a:p>
          <a:p>
            <a:r>
              <a:rPr lang="en-US" sz="500" dirty="0"/>
              <a:t>  if (!("</a:t>
            </a:r>
            <a:r>
              <a:rPr lang="en-US" sz="500" dirty="0" err="1"/>
              <a:t>propensityScore</a:t>
            </a:r>
            <a:r>
              <a:rPr lang="en-US" sz="500" dirty="0"/>
              <a:t>" %in% </a:t>
            </a:r>
            <a:r>
              <a:rPr lang="en-US" sz="500" dirty="0" err="1"/>
              <a:t>colnames</a:t>
            </a:r>
            <a:r>
              <a:rPr lang="en-US" sz="500" dirty="0"/>
              <a:t>(population)))</a:t>
            </a:r>
          </a:p>
          <a:p>
            <a:r>
              <a:rPr lang="en-US" sz="500" dirty="0"/>
              <a:t>    stop("Missing column </a:t>
            </a:r>
            <a:r>
              <a:rPr lang="en-US" sz="500" dirty="0" err="1"/>
              <a:t>propensityScore</a:t>
            </a:r>
            <a:r>
              <a:rPr lang="en-US" sz="500" dirty="0"/>
              <a:t> in population")</a:t>
            </a:r>
          </a:p>
          <a:p>
            <a:r>
              <a:rPr lang="en-US" sz="500" dirty="0"/>
              <a:t>  if (</a:t>
            </a:r>
            <a:r>
              <a:rPr lang="en-US" sz="500" dirty="0" err="1"/>
              <a:t>caliperScale</a:t>
            </a:r>
            <a:r>
              <a:rPr lang="en-US" sz="500" dirty="0"/>
              <a:t> != "standardized" &amp;&amp; </a:t>
            </a:r>
            <a:r>
              <a:rPr lang="en-US" sz="500" dirty="0" err="1"/>
              <a:t>caliperScale</a:t>
            </a:r>
            <a:r>
              <a:rPr lang="en-US" sz="500" dirty="0"/>
              <a:t> != "propensity score" &amp;&amp; </a:t>
            </a:r>
            <a:r>
              <a:rPr lang="en-US" sz="500" dirty="0" err="1"/>
              <a:t>caliperScale</a:t>
            </a:r>
            <a:r>
              <a:rPr lang="en-US" sz="500" dirty="0"/>
              <a:t> != "standardized logit")</a:t>
            </a:r>
          </a:p>
          <a:p>
            <a:r>
              <a:rPr lang="en-US" sz="500" dirty="0"/>
              <a:t>    stop(paste("Unknown </a:t>
            </a:r>
            <a:r>
              <a:rPr lang="en-US" sz="500" dirty="0" err="1"/>
              <a:t>caliperScale</a:t>
            </a:r>
            <a:r>
              <a:rPr lang="en-US" sz="500" dirty="0"/>
              <a:t> '",</a:t>
            </a:r>
          </a:p>
          <a:p>
            <a:r>
              <a:rPr lang="en-US" sz="500" dirty="0"/>
              <a:t>               </a:t>
            </a:r>
            <a:r>
              <a:rPr lang="en-US" sz="500" dirty="0" err="1"/>
              <a:t>caliperScale</a:t>
            </a:r>
            <a:r>
              <a:rPr lang="en-US" sz="500" dirty="0"/>
              <a:t>,</a:t>
            </a:r>
          </a:p>
          <a:p>
            <a:r>
              <a:rPr lang="en-US" sz="500" dirty="0"/>
              <a:t>               "', please choose either 'standardized', 'propensity score', or 'standardized logit'"), </a:t>
            </a:r>
            <a:r>
              <a:rPr lang="en-US" sz="500" dirty="0" err="1"/>
              <a:t>sep</a:t>
            </a:r>
            <a:r>
              <a:rPr lang="en-US" sz="500" dirty="0"/>
              <a:t> = "")</a:t>
            </a:r>
          </a:p>
          <a:p>
            <a:endParaRPr lang="en-US" sz="500" dirty="0"/>
          </a:p>
          <a:p>
            <a:r>
              <a:rPr lang="en-US" sz="500" dirty="0"/>
              <a:t>  population &lt;- population[order(</a:t>
            </a:r>
            <a:r>
              <a:rPr lang="en-US" sz="500" dirty="0" err="1"/>
              <a:t>population$propensityScore</a:t>
            </a:r>
            <a:r>
              <a:rPr lang="en-US" sz="500" dirty="0"/>
              <a:t>), ]</a:t>
            </a:r>
          </a:p>
          <a:p>
            <a:r>
              <a:rPr lang="en-US" sz="500" dirty="0"/>
              <a:t>  </a:t>
            </a:r>
            <a:r>
              <a:rPr lang="en-US" sz="500" dirty="0" err="1"/>
              <a:t>propensityScore</a:t>
            </a:r>
            <a:r>
              <a:rPr lang="en-US" sz="500" dirty="0"/>
              <a:t> &lt;- </a:t>
            </a:r>
            <a:r>
              <a:rPr lang="en-US" sz="500" dirty="0" err="1"/>
              <a:t>population$propensityScore</a:t>
            </a:r>
            <a:endParaRPr lang="en-US" sz="500" dirty="0"/>
          </a:p>
          <a:p>
            <a:r>
              <a:rPr lang="en-US" sz="500" dirty="0"/>
              <a:t>  if (caliper &lt;= 0 || min(</a:t>
            </a:r>
            <a:r>
              <a:rPr lang="en-US" sz="500" dirty="0" err="1"/>
              <a:t>population$propensityScore</a:t>
            </a:r>
            <a:r>
              <a:rPr lang="en-US" sz="500" dirty="0"/>
              <a:t>) == max(</a:t>
            </a:r>
            <a:r>
              <a:rPr lang="en-US" sz="500" dirty="0" err="1"/>
              <a:t>population$propensityScore</a:t>
            </a:r>
            <a:r>
              <a:rPr lang="en-US" sz="500" dirty="0"/>
              <a:t>)) {</a:t>
            </a:r>
          </a:p>
          <a:p>
            <a:r>
              <a:rPr lang="en-US" sz="500" dirty="0"/>
              <a:t>    caliper &lt;- 9999</a:t>
            </a:r>
          </a:p>
          <a:p>
            <a:r>
              <a:rPr lang="en-US" sz="500" dirty="0"/>
              <a:t>  } else if (</a:t>
            </a:r>
            <a:r>
              <a:rPr lang="en-US" sz="500" dirty="0" err="1"/>
              <a:t>caliperScale</a:t>
            </a:r>
            <a:r>
              <a:rPr lang="en-US" sz="500" dirty="0"/>
              <a:t> == "standardized") {</a:t>
            </a:r>
          </a:p>
          <a:p>
            <a:r>
              <a:rPr lang="en-US" sz="500" dirty="0"/>
              <a:t>    caliper &lt;- caliper * </a:t>
            </a:r>
            <a:r>
              <a:rPr lang="en-US" sz="500" dirty="0" err="1"/>
              <a:t>sd</a:t>
            </a:r>
            <a:r>
              <a:rPr lang="en-US" sz="500" dirty="0"/>
              <a:t>(</a:t>
            </a:r>
            <a:r>
              <a:rPr lang="en-US" sz="500" dirty="0" err="1"/>
              <a:t>population$propensityScore</a:t>
            </a:r>
            <a:r>
              <a:rPr lang="en-US" sz="500" dirty="0"/>
              <a:t>)</a:t>
            </a:r>
          </a:p>
          <a:p>
            <a:r>
              <a:rPr lang="en-US" sz="500" dirty="0"/>
              <a:t>  } else if (</a:t>
            </a:r>
            <a:r>
              <a:rPr lang="en-US" sz="500" dirty="0" err="1"/>
              <a:t>caliperScale</a:t>
            </a:r>
            <a:r>
              <a:rPr lang="en-US" sz="500" dirty="0"/>
              <a:t> == "standardized logit"){</a:t>
            </a:r>
          </a:p>
          <a:p>
            <a:r>
              <a:rPr lang="en-US" sz="500" dirty="0"/>
              <a:t>    </a:t>
            </a:r>
            <a:r>
              <a:rPr lang="en-US" sz="500" dirty="0" err="1"/>
              <a:t>propensityScore</a:t>
            </a:r>
            <a:r>
              <a:rPr lang="en-US" sz="500" dirty="0"/>
              <a:t> &lt;- logit(</a:t>
            </a:r>
            <a:r>
              <a:rPr lang="en-US" sz="500" dirty="0" err="1"/>
              <a:t>propensityScore</a:t>
            </a:r>
            <a:r>
              <a:rPr lang="en-US" sz="500" dirty="0"/>
              <a:t>)</a:t>
            </a:r>
          </a:p>
          <a:p>
            <a:r>
              <a:rPr lang="en-US" sz="500" dirty="0"/>
              <a:t>    caliper &lt;- caliper * </a:t>
            </a:r>
            <a:r>
              <a:rPr lang="en-US" sz="500" dirty="0" err="1"/>
              <a:t>sd</a:t>
            </a:r>
            <a:r>
              <a:rPr lang="en-US" sz="500" dirty="0"/>
              <a:t>(</a:t>
            </a:r>
            <a:r>
              <a:rPr lang="en-US" sz="500" dirty="0" err="1"/>
              <a:t>propensityScore</a:t>
            </a:r>
            <a:r>
              <a:rPr lang="en-US" sz="500" dirty="0"/>
              <a:t>)</a:t>
            </a:r>
          </a:p>
          <a:p>
            <a:r>
              <a:rPr lang="en-US" sz="500" dirty="0"/>
              <a:t>  }</a:t>
            </a:r>
          </a:p>
          <a:p>
            <a:r>
              <a:rPr lang="en-US" sz="500" dirty="0"/>
              <a:t>  if (</a:t>
            </a:r>
            <a:r>
              <a:rPr lang="en-US" sz="500" dirty="0" err="1"/>
              <a:t>maxRatio</a:t>
            </a:r>
            <a:r>
              <a:rPr lang="en-US" sz="500" dirty="0"/>
              <a:t> == 0) {</a:t>
            </a:r>
          </a:p>
          <a:p>
            <a:r>
              <a:rPr lang="en-US" sz="500" dirty="0"/>
              <a:t>    </a:t>
            </a:r>
            <a:r>
              <a:rPr lang="en-US" sz="500" dirty="0" err="1"/>
              <a:t>maxRatio</a:t>
            </a:r>
            <a:r>
              <a:rPr lang="en-US" sz="500" dirty="0"/>
              <a:t> &lt;- 999</a:t>
            </a:r>
          </a:p>
          <a:p>
            <a:r>
              <a:rPr lang="en-US" sz="500" dirty="0"/>
              <a:t>  }</a:t>
            </a:r>
          </a:p>
          <a:p>
            <a:r>
              <a:rPr lang="en-US" sz="500" dirty="0"/>
              <a:t>  if (length(</a:t>
            </a:r>
            <a:r>
              <a:rPr lang="en-US" sz="500" dirty="0" err="1"/>
              <a:t>stratificationColumns</a:t>
            </a:r>
            <a:r>
              <a:rPr lang="en-US" sz="500" dirty="0"/>
              <a:t>) == 0) {</a:t>
            </a:r>
          </a:p>
          <a:p>
            <a:r>
              <a:rPr lang="en-US" sz="500" dirty="0"/>
              <a:t>    result &lt;- .Call("</a:t>
            </a:r>
            <a:r>
              <a:rPr lang="en-US" sz="500" dirty="0" err="1"/>
              <a:t>CohortMethod_matchOnPs</a:t>
            </a:r>
            <a:r>
              <a:rPr lang="en-US" sz="500" dirty="0"/>
              <a:t>",</a:t>
            </a:r>
          </a:p>
          <a:p>
            <a:r>
              <a:rPr lang="en-US" sz="500" dirty="0"/>
              <a:t>                    PACKAGE = "</a:t>
            </a:r>
            <a:r>
              <a:rPr lang="en-US" sz="500" dirty="0" err="1"/>
              <a:t>CohortMethod</a:t>
            </a:r>
            <a:r>
              <a:rPr lang="en-US" sz="500" dirty="0"/>
              <a:t>",</a:t>
            </a:r>
          </a:p>
          <a:p>
            <a:r>
              <a:rPr lang="en-US" sz="500" dirty="0"/>
              <a:t>                    </a:t>
            </a:r>
            <a:r>
              <a:rPr lang="en-US" sz="500" dirty="0" err="1"/>
              <a:t>propensityScore</a:t>
            </a:r>
            <a:r>
              <a:rPr lang="en-US" sz="500" dirty="0"/>
              <a:t>,</a:t>
            </a:r>
          </a:p>
          <a:p>
            <a:r>
              <a:rPr lang="en-US" sz="500" dirty="0"/>
              <a:t>                    </a:t>
            </a:r>
            <a:r>
              <a:rPr lang="en-US" sz="500" dirty="0" err="1"/>
              <a:t>population$treatment</a:t>
            </a:r>
            <a:r>
              <a:rPr lang="en-US" sz="500" dirty="0"/>
              <a:t>,</a:t>
            </a:r>
          </a:p>
          <a:p>
            <a:r>
              <a:rPr lang="en-US" sz="500" dirty="0"/>
              <a:t>                    </a:t>
            </a:r>
            <a:r>
              <a:rPr lang="en-US" sz="500" dirty="0" err="1"/>
              <a:t>maxRatio</a:t>
            </a:r>
            <a:r>
              <a:rPr lang="en-US" sz="500" dirty="0"/>
              <a:t>,</a:t>
            </a:r>
          </a:p>
          <a:p>
            <a:r>
              <a:rPr lang="en-US" sz="500" dirty="0"/>
              <a:t>                    caliper)</a:t>
            </a:r>
          </a:p>
          <a:p>
            <a:r>
              <a:rPr lang="en-US" sz="500" dirty="0"/>
              <a:t>    </a:t>
            </a:r>
            <a:r>
              <a:rPr lang="en-US" sz="500" dirty="0" err="1"/>
              <a:t>population$stratumId</a:t>
            </a:r>
            <a:r>
              <a:rPr lang="en-US" sz="500" dirty="0"/>
              <a:t> &lt;- </a:t>
            </a:r>
            <a:r>
              <a:rPr lang="en-US" sz="500" dirty="0" err="1"/>
              <a:t>result$stratumId</a:t>
            </a:r>
            <a:endParaRPr lang="en-US" sz="500" dirty="0"/>
          </a:p>
          <a:p>
            <a:r>
              <a:rPr lang="en-US" sz="500" dirty="0"/>
              <a:t>    population &lt;- population[</a:t>
            </a:r>
            <a:r>
              <a:rPr lang="en-US" sz="500" dirty="0" err="1"/>
              <a:t>population$stratumId</a:t>
            </a:r>
            <a:r>
              <a:rPr lang="en-US" sz="500" dirty="0"/>
              <a:t> != -1, ]</a:t>
            </a:r>
          </a:p>
          <a:p>
            <a:r>
              <a:rPr lang="en-US" sz="500" dirty="0"/>
              <a:t>    if (!</a:t>
            </a:r>
            <a:r>
              <a:rPr lang="en-US" sz="500" dirty="0" err="1"/>
              <a:t>is.null</a:t>
            </a:r>
            <a:r>
              <a:rPr lang="en-US" sz="500" dirty="0"/>
              <a:t>(</a:t>
            </a:r>
            <a:r>
              <a:rPr lang="en-US" sz="500" dirty="0" err="1"/>
              <a:t>attr</a:t>
            </a:r>
            <a:r>
              <a:rPr lang="en-US" sz="500" dirty="0"/>
              <a:t>(population, "</a:t>
            </a:r>
            <a:r>
              <a:rPr lang="en-US" sz="500" dirty="0" err="1"/>
              <a:t>metaData</a:t>
            </a:r>
            <a:r>
              <a:rPr lang="en-US" sz="500" dirty="0"/>
              <a:t>"))) {</a:t>
            </a:r>
          </a:p>
          <a:p>
            <a:r>
              <a:rPr lang="en-US" sz="500" dirty="0"/>
              <a:t>      </a:t>
            </a:r>
            <a:r>
              <a:rPr lang="en-US" sz="500" dirty="0" err="1"/>
              <a:t>attr</a:t>
            </a:r>
            <a:r>
              <a:rPr lang="en-US" sz="500" dirty="0"/>
              <a:t>(population, "</a:t>
            </a:r>
            <a:r>
              <a:rPr lang="en-US" sz="500" dirty="0" err="1"/>
              <a:t>metaData</a:t>
            </a:r>
            <a:r>
              <a:rPr lang="en-US" sz="500" dirty="0"/>
              <a:t>")$attrition &lt;- </a:t>
            </a:r>
            <a:r>
              <a:rPr lang="en-US" sz="500" dirty="0" err="1"/>
              <a:t>rbind</a:t>
            </a:r>
            <a:r>
              <a:rPr lang="en-US" sz="500" dirty="0"/>
              <a:t>(</a:t>
            </a:r>
            <a:r>
              <a:rPr lang="en-US" sz="500" dirty="0" err="1"/>
              <a:t>attr</a:t>
            </a:r>
            <a:r>
              <a:rPr lang="en-US" sz="500" dirty="0"/>
              <a:t>(population, "</a:t>
            </a:r>
            <a:r>
              <a:rPr lang="en-US" sz="500" dirty="0" err="1"/>
              <a:t>metaData</a:t>
            </a:r>
            <a:r>
              <a:rPr lang="en-US" sz="500" dirty="0"/>
              <a:t>")$attrition,</a:t>
            </a:r>
          </a:p>
          <a:p>
            <a:r>
              <a:rPr lang="en-US" sz="500" dirty="0"/>
              <a:t>                                                      </a:t>
            </a:r>
            <a:r>
              <a:rPr lang="en-US" sz="500" dirty="0" err="1"/>
              <a:t>getCounts</a:t>
            </a:r>
            <a:r>
              <a:rPr lang="en-US" sz="500" dirty="0"/>
              <a:t>(population, paste("Matched on propensity score")))</a:t>
            </a:r>
          </a:p>
          <a:p>
            <a:r>
              <a:rPr lang="en-US" sz="500" dirty="0"/>
              <a:t>    }</a:t>
            </a:r>
          </a:p>
          <a:p>
            <a:r>
              <a:rPr lang="en-US" sz="500" dirty="0"/>
              <a:t>    return(population)</a:t>
            </a:r>
          </a:p>
          <a:p>
            <a:r>
              <a:rPr lang="en-US" sz="500" dirty="0"/>
              <a:t>  } else {</a:t>
            </a:r>
          </a:p>
          <a:p>
            <a:r>
              <a:rPr lang="en-US" sz="500" dirty="0"/>
              <a:t>    f &lt;- function(subset, </a:t>
            </a:r>
            <a:r>
              <a:rPr lang="en-US" sz="500" dirty="0" err="1"/>
              <a:t>maxRatio</a:t>
            </a:r>
            <a:r>
              <a:rPr lang="en-US" sz="500" dirty="0"/>
              <a:t>, caliper) {</a:t>
            </a:r>
          </a:p>
          <a:p>
            <a:r>
              <a:rPr lang="en-US" sz="500" dirty="0"/>
              <a:t>      </a:t>
            </a:r>
            <a:r>
              <a:rPr lang="en-US" sz="500" dirty="0" err="1"/>
              <a:t>subResult</a:t>
            </a:r>
            <a:r>
              <a:rPr lang="en-US" sz="500" dirty="0"/>
              <a:t> &lt;- .Call("</a:t>
            </a:r>
            <a:r>
              <a:rPr lang="en-US" sz="500" dirty="0" err="1"/>
              <a:t>CohortMethod_matchOnPs</a:t>
            </a:r>
            <a:r>
              <a:rPr lang="en-US" sz="500" dirty="0"/>
              <a:t>",</a:t>
            </a:r>
          </a:p>
          <a:p>
            <a:r>
              <a:rPr lang="en-US" sz="500" dirty="0"/>
              <a:t>                         PACKAGE = "</a:t>
            </a:r>
            <a:r>
              <a:rPr lang="en-US" sz="500" dirty="0" err="1"/>
              <a:t>CohortMethod</a:t>
            </a:r>
            <a:r>
              <a:rPr lang="en-US" sz="500" dirty="0"/>
              <a:t>",</a:t>
            </a:r>
          </a:p>
          <a:p>
            <a:r>
              <a:rPr lang="en-US" sz="500" dirty="0"/>
              <a:t>                         </a:t>
            </a:r>
            <a:r>
              <a:rPr lang="en-US" sz="500" dirty="0" err="1"/>
              <a:t>subset$propensityScore</a:t>
            </a:r>
            <a:r>
              <a:rPr lang="en-US" sz="500" dirty="0"/>
              <a:t>,</a:t>
            </a:r>
          </a:p>
          <a:p>
            <a:r>
              <a:rPr lang="en-US" sz="500" dirty="0"/>
              <a:t>                         </a:t>
            </a:r>
            <a:r>
              <a:rPr lang="en-US" sz="500" dirty="0" err="1"/>
              <a:t>subset$treatment</a:t>
            </a:r>
            <a:r>
              <a:rPr lang="en-US" sz="500" dirty="0"/>
              <a:t>,</a:t>
            </a:r>
          </a:p>
          <a:p>
            <a:r>
              <a:rPr lang="en-US" sz="500" dirty="0"/>
              <a:t>                         </a:t>
            </a:r>
            <a:r>
              <a:rPr lang="en-US" sz="500" dirty="0" err="1"/>
              <a:t>maxRatio</a:t>
            </a:r>
            <a:r>
              <a:rPr lang="en-US" sz="500" dirty="0"/>
              <a:t>,</a:t>
            </a:r>
          </a:p>
          <a:p>
            <a:r>
              <a:rPr lang="en-US" sz="500" dirty="0"/>
              <a:t>                         caliper)</a:t>
            </a:r>
          </a:p>
          <a:p>
            <a:r>
              <a:rPr lang="en-US" sz="500" dirty="0"/>
              <a:t>      </a:t>
            </a:r>
            <a:r>
              <a:rPr lang="en-US" sz="500" dirty="0" err="1"/>
              <a:t>subset$stratumId</a:t>
            </a:r>
            <a:r>
              <a:rPr lang="en-US" sz="500" dirty="0"/>
              <a:t> &lt;- </a:t>
            </a:r>
            <a:r>
              <a:rPr lang="en-US" sz="500" dirty="0" err="1"/>
              <a:t>subResult$stratumId</a:t>
            </a:r>
            <a:endParaRPr lang="en-US" sz="500" dirty="0"/>
          </a:p>
          <a:p>
            <a:r>
              <a:rPr lang="en-US" sz="500" dirty="0"/>
              <a:t>      subset &lt;- subset[</a:t>
            </a:r>
            <a:r>
              <a:rPr lang="en-US" sz="500" dirty="0" err="1"/>
              <a:t>subset$stratumId</a:t>
            </a:r>
            <a:r>
              <a:rPr lang="en-US" sz="500" dirty="0"/>
              <a:t> != -1, ]</a:t>
            </a:r>
          </a:p>
          <a:p>
            <a:r>
              <a:rPr lang="en-US" sz="500" dirty="0"/>
              <a:t>      return(subset)</a:t>
            </a:r>
          </a:p>
          <a:p>
            <a:r>
              <a:rPr lang="en-US" sz="500" dirty="0"/>
              <a:t>    }</a:t>
            </a:r>
          </a:p>
          <a:p>
            <a:r>
              <a:rPr lang="en-US" sz="500" dirty="0"/>
              <a:t>    results &lt;- </a:t>
            </a:r>
            <a:r>
              <a:rPr lang="en-US" sz="500" dirty="0" err="1"/>
              <a:t>plyr</a:t>
            </a:r>
            <a:r>
              <a:rPr lang="en-US" sz="500" dirty="0"/>
              <a:t>::</a:t>
            </a:r>
            <a:r>
              <a:rPr lang="en-US" sz="500" dirty="0" err="1"/>
              <a:t>dlply</a:t>
            </a:r>
            <a:r>
              <a:rPr lang="en-US" sz="500" dirty="0"/>
              <a:t>(.data = population,</a:t>
            </a:r>
          </a:p>
          <a:p>
            <a:r>
              <a:rPr lang="en-US" sz="500" dirty="0"/>
              <a:t>                           .variables = </a:t>
            </a:r>
            <a:r>
              <a:rPr lang="en-US" sz="500" dirty="0" err="1"/>
              <a:t>stratificationColumns</a:t>
            </a:r>
            <a:r>
              <a:rPr lang="en-US" sz="500" dirty="0"/>
              <a:t>,</a:t>
            </a:r>
          </a:p>
          <a:p>
            <a:r>
              <a:rPr lang="en-US" sz="500" dirty="0"/>
              <a:t>                           .drop = TRUE,</a:t>
            </a:r>
          </a:p>
          <a:p>
            <a:r>
              <a:rPr lang="en-US" sz="500" dirty="0"/>
              <a:t>                           .fun = f,</a:t>
            </a:r>
          </a:p>
          <a:p>
            <a:r>
              <a:rPr lang="en-US" sz="500" dirty="0"/>
              <a:t>                           </a:t>
            </a:r>
            <a:r>
              <a:rPr lang="en-US" sz="500" dirty="0" err="1"/>
              <a:t>maxRatio</a:t>
            </a:r>
            <a:r>
              <a:rPr lang="en-US" sz="500" dirty="0"/>
              <a:t> = </a:t>
            </a:r>
            <a:r>
              <a:rPr lang="en-US" sz="500" dirty="0" err="1"/>
              <a:t>maxRatio</a:t>
            </a:r>
            <a:r>
              <a:rPr lang="en-US" sz="500" dirty="0"/>
              <a:t>,</a:t>
            </a:r>
          </a:p>
          <a:p>
            <a:r>
              <a:rPr lang="en-US" sz="500" dirty="0"/>
              <a:t>                           caliper = caliper)</a:t>
            </a:r>
          </a:p>
          <a:p>
            <a:r>
              <a:rPr lang="en-US" sz="500" dirty="0"/>
              <a:t>    </a:t>
            </a:r>
            <a:r>
              <a:rPr lang="en-US" sz="500" dirty="0" err="1"/>
              <a:t>maxStratumId</a:t>
            </a:r>
            <a:r>
              <a:rPr lang="en-US" sz="500" dirty="0"/>
              <a:t> &lt;- 0</a:t>
            </a:r>
          </a:p>
          <a:p>
            <a:r>
              <a:rPr lang="en-US" sz="500" dirty="0"/>
              <a:t>    for (</a:t>
            </a:r>
            <a:r>
              <a:rPr lang="en-US" sz="500" dirty="0" err="1"/>
              <a:t>i</a:t>
            </a:r>
            <a:r>
              <a:rPr lang="en-US" sz="500" dirty="0"/>
              <a:t> in 1:length(results)) {</a:t>
            </a:r>
          </a:p>
          <a:p>
            <a:r>
              <a:rPr lang="en-US" sz="500" dirty="0"/>
              <a:t>      if (</a:t>
            </a:r>
            <a:r>
              <a:rPr lang="en-US" sz="500" dirty="0" err="1"/>
              <a:t>nrow</a:t>
            </a:r>
            <a:r>
              <a:rPr lang="en-US" sz="500" dirty="0"/>
              <a:t>(results[[</a:t>
            </a:r>
            <a:r>
              <a:rPr lang="en-US" sz="500" dirty="0" err="1"/>
              <a:t>i</a:t>
            </a:r>
            <a:r>
              <a:rPr lang="en-US" sz="500" dirty="0"/>
              <a:t>]]) &gt; 0) {</a:t>
            </a:r>
          </a:p>
          <a:p>
            <a:r>
              <a:rPr lang="en-US" sz="500" dirty="0"/>
              <a:t>        if (</a:t>
            </a:r>
            <a:r>
              <a:rPr lang="en-US" sz="500" dirty="0" err="1"/>
              <a:t>maxStratumId</a:t>
            </a:r>
            <a:r>
              <a:rPr lang="en-US" sz="500" dirty="0"/>
              <a:t> != 0)</a:t>
            </a:r>
          </a:p>
          <a:p>
            <a:r>
              <a:rPr lang="en-US" sz="500" dirty="0"/>
              <a:t>          results[[</a:t>
            </a:r>
            <a:r>
              <a:rPr lang="en-US" sz="500" dirty="0" err="1"/>
              <a:t>i</a:t>
            </a:r>
            <a:r>
              <a:rPr lang="en-US" sz="500" dirty="0"/>
              <a:t>]]$</a:t>
            </a:r>
            <a:r>
              <a:rPr lang="en-US" sz="500" dirty="0" err="1"/>
              <a:t>stratumId</a:t>
            </a:r>
            <a:r>
              <a:rPr lang="en-US" sz="500" dirty="0"/>
              <a:t> &lt;- results[[</a:t>
            </a:r>
            <a:r>
              <a:rPr lang="en-US" sz="500" dirty="0" err="1"/>
              <a:t>i</a:t>
            </a:r>
            <a:r>
              <a:rPr lang="en-US" sz="500" dirty="0"/>
              <a:t>]]$</a:t>
            </a:r>
            <a:r>
              <a:rPr lang="en-US" sz="500" dirty="0" err="1"/>
              <a:t>stratumId</a:t>
            </a:r>
            <a:r>
              <a:rPr lang="en-US" sz="500" dirty="0"/>
              <a:t> + </a:t>
            </a:r>
            <a:r>
              <a:rPr lang="en-US" sz="500" dirty="0" err="1"/>
              <a:t>maxStratumId</a:t>
            </a:r>
            <a:r>
              <a:rPr lang="en-US" sz="500" dirty="0"/>
              <a:t> + 1</a:t>
            </a:r>
          </a:p>
          <a:p>
            <a:r>
              <a:rPr lang="en-US" sz="500" dirty="0"/>
              <a:t>        </a:t>
            </a:r>
            <a:r>
              <a:rPr lang="en-US" sz="500" dirty="0" err="1"/>
              <a:t>maxStratumId</a:t>
            </a:r>
            <a:r>
              <a:rPr lang="en-US" sz="500" dirty="0"/>
              <a:t> &lt;- max(results[[</a:t>
            </a:r>
            <a:r>
              <a:rPr lang="en-US" sz="500" dirty="0" err="1"/>
              <a:t>i</a:t>
            </a:r>
            <a:r>
              <a:rPr lang="en-US" sz="500" dirty="0"/>
              <a:t>]]$</a:t>
            </a:r>
            <a:r>
              <a:rPr lang="en-US" sz="500" dirty="0" err="1"/>
              <a:t>stratumId</a:t>
            </a:r>
            <a:r>
              <a:rPr lang="en-US" sz="500" dirty="0"/>
              <a:t>)</a:t>
            </a:r>
          </a:p>
          <a:p>
            <a:r>
              <a:rPr lang="en-US" sz="500" dirty="0"/>
              <a:t>      }</a:t>
            </a:r>
          </a:p>
          <a:p>
            <a:r>
              <a:rPr lang="en-US" sz="500" dirty="0"/>
              <a:t>    }</a:t>
            </a:r>
          </a:p>
          <a:p>
            <a:r>
              <a:rPr lang="en-US" sz="500" dirty="0"/>
              <a:t>    result &lt;- </a:t>
            </a:r>
            <a:r>
              <a:rPr lang="en-US" sz="500" dirty="0" err="1"/>
              <a:t>do.call</a:t>
            </a:r>
            <a:r>
              <a:rPr lang="en-US" sz="500" dirty="0"/>
              <a:t>(</a:t>
            </a:r>
            <a:r>
              <a:rPr lang="en-US" sz="500" dirty="0" err="1"/>
              <a:t>rbind</a:t>
            </a:r>
            <a:r>
              <a:rPr lang="en-US" sz="500" dirty="0"/>
              <a:t>, results)</a:t>
            </a:r>
          </a:p>
          <a:p>
            <a:r>
              <a:rPr lang="en-US" sz="500" dirty="0"/>
              <a:t>    if (!</a:t>
            </a:r>
            <a:r>
              <a:rPr lang="en-US" sz="500" dirty="0" err="1"/>
              <a:t>is.null</a:t>
            </a:r>
            <a:r>
              <a:rPr lang="en-US" sz="500" dirty="0"/>
              <a:t>(</a:t>
            </a:r>
            <a:r>
              <a:rPr lang="en-US" sz="500" dirty="0" err="1"/>
              <a:t>attr</a:t>
            </a:r>
            <a:r>
              <a:rPr lang="en-US" sz="500" dirty="0"/>
              <a:t>(result, "</a:t>
            </a:r>
            <a:r>
              <a:rPr lang="en-US" sz="500" dirty="0" err="1"/>
              <a:t>metaData</a:t>
            </a:r>
            <a:r>
              <a:rPr lang="en-US" sz="500" dirty="0"/>
              <a:t>"))) {</a:t>
            </a:r>
          </a:p>
          <a:p>
            <a:r>
              <a:rPr lang="en-US" sz="500" dirty="0"/>
              <a:t>      </a:t>
            </a:r>
            <a:r>
              <a:rPr lang="en-US" sz="500" dirty="0" err="1"/>
              <a:t>attr</a:t>
            </a:r>
            <a:r>
              <a:rPr lang="en-US" sz="500" dirty="0"/>
              <a:t>(result, "</a:t>
            </a:r>
            <a:r>
              <a:rPr lang="en-US" sz="500" dirty="0" err="1"/>
              <a:t>metaData</a:t>
            </a:r>
            <a:r>
              <a:rPr lang="en-US" sz="500" dirty="0"/>
              <a:t>")$attrition &lt;- </a:t>
            </a:r>
            <a:r>
              <a:rPr lang="en-US" sz="500" dirty="0" err="1"/>
              <a:t>rbind</a:t>
            </a:r>
            <a:r>
              <a:rPr lang="en-US" sz="500" dirty="0"/>
              <a:t>(</a:t>
            </a:r>
            <a:r>
              <a:rPr lang="en-US" sz="500" dirty="0" err="1"/>
              <a:t>attr</a:t>
            </a:r>
            <a:r>
              <a:rPr lang="en-US" sz="500" dirty="0"/>
              <a:t>(result, "</a:t>
            </a:r>
            <a:r>
              <a:rPr lang="en-US" sz="500" dirty="0" err="1"/>
              <a:t>metaData</a:t>
            </a:r>
            <a:r>
              <a:rPr lang="en-US" sz="500" dirty="0"/>
              <a:t>")$attrition,</a:t>
            </a:r>
          </a:p>
          <a:p>
            <a:r>
              <a:rPr lang="en-US" sz="500" dirty="0"/>
              <a:t>                                                  </a:t>
            </a:r>
            <a:r>
              <a:rPr lang="en-US" sz="500" dirty="0" err="1"/>
              <a:t>getCounts</a:t>
            </a:r>
            <a:r>
              <a:rPr lang="en-US" sz="500" dirty="0"/>
              <a:t>(result, paste("Trimmed to equipoise")))</a:t>
            </a:r>
          </a:p>
          <a:p>
            <a:r>
              <a:rPr lang="en-US" sz="500" dirty="0"/>
              <a:t>    }</a:t>
            </a:r>
          </a:p>
          <a:p>
            <a:r>
              <a:rPr lang="en-US" sz="500" dirty="0"/>
              <a:t>    return(result)</a:t>
            </a:r>
          </a:p>
          <a:p>
            <a:r>
              <a:rPr lang="en-US" sz="500" dirty="0"/>
              <a:t>  }</a:t>
            </a:r>
          </a:p>
          <a:p>
            <a:r>
              <a:rPr lang="en-US" sz="500" dirty="0"/>
              <a:t>}</a:t>
            </a:r>
          </a:p>
        </p:txBody>
      </p:sp>
      <p:sp>
        <p:nvSpPr>
          <p:cNvPr id="5" name="Rounded Rectangle 35"/>
          <p:cNvSpPr/>
          <p:nvPr/>
        </p:nvSpPr>
        <p:spPr>
          <a:xfrm>
            <a:off x="762000" y="1905000"/>
            <a:ext cx="4041687" cy="10668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Program code is unambiguous and human-readable if the human knows R and C++.</a:t>
            </a:r>
          </a:p>
        </p:txBody>
      </p:sp>
    </p:spTree>
    <p:extLst>
      <p:ext uri="{BB962C8B-B14F-4D97-AF65-F5344CB8AC3E}">
        <p14:creationId xmlns:p14="http://schemas.microsoft.com/office/powerpoint/2010/main" val="304144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matchOnPs</a:t>
            </a:r>
            <a:endParaRPr lang="en-US" dirty="0"/>
          </a:p>
        </p:txBody>
      </p:sp>
      <p:sp>
        <p:nvSpPr>
          <p:cNvPr id="20" name="Rectangle 7"/>
          <p:cNvSpPr>
            <a:spLocks noChangeArrowheads="1"/>
          </p:cNvSpPr>
          <p:nvPr/>
        </p:nvSpPr>
        <p:spPr bwMode="auto">
          <a:xfrm>
            <a:off x="3579100" y="243254"/>
            <a:ext cx="5486400" cy="6755696"/>
          </a:xfrm>
          <a:prstGeom prst="rect">
            <a:avLst/>
          </a:prstGeom>
          <a:solidFill>
            <a:schemeClr val="bg1"/>
          </a:solidFill>
          <a:ln>
            <a:noFill/>
          </a:ln>
          <a:effectLst/>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Match persons by propensity score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Description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Unicode MS"/>
                <a:cs typeface="Arial" panose="020B0604020202020204" pitchFamily="34" charset="0"/>
              </a:rPr>
              <a:t>matchOnPs</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uses the provided propensity scores to match treated to comparator persons.</a:t>
            </a: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Usage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Arial Unicode MS"/>
              </a:rPr>
              <a:t>matchOnPs</a:t>
            </a:r>
            <a:r>
              <a:rPr kumimoji="0" lang="en-US" altLang="en-US" sz="800" b="0" i="0" u="none" strike="noStrike" cap="none" normalizeH="0" baseline="0" dirty="0">
                <a:ln>
                  <a:noFill/>
                </a:ln>
                <a:solidFill>
                  <a:srgbClr val="000000"/>
                </a:solidFill>
                <a:effectLst/>
                <a:latin typeface="Arial Unicode MS"/>
              </a:rPr>
              <a:t>(population, caliper = 0.2, </a:t>
            </a:r>
            <a:r>
              <a:rPr kumimoji="0" lang="en-US" altLang="en-US" sz="800" b="0" i="0" u="none" strike="noStrike" cap="none" normalizeH="0" baseline="0" dirty="0" err="1">
                <a:ln>
                  <a:noFill/>
                </a:ln>
                <a:solidFill>
                  <a:srgbClr val="000000"/>
                </a:solidFill>
                <a:effectLst/>
                <a:latin typeface="Arial Unicode MS"/>
              </a:rPr>
              <a:t>caliperScale</a:t>
            </a:r>
            <a:r>
              <a:rPr kumimoji="0" lang="en-US" altLang="en-US" sz="800" b="0" i="0" u="none" strike="noStrike" cap="none" normalizeH="0" baseline="0" dirty="0">
                <a:ln>
                  <a:noFill/>
                </a:ln>
                <a:solidFill>
                  <a:srgbClr val="000000"/>
                </a:solidFill>
                <a:effectLst/>
                <a:latin typeface="Arial Unicode MS"/>
              </a:rPr>
              <a:t> = "standardized logit", </a:t>
            </a:r>
            <a:r>
              <a:rPr kumimoji="0" lang="en-US" altLang="en-US" sz="800" b="0" i="0" u="none" strike="noStrike" cap="none" normalizeH="0" baseline="0" dirty="0" err="1">
                <a:ln>
                  <a:noFill/>
                </a:ln>
                <a:solidFill>
                  <a:srgbClr val="000000"/>
                </a:solidFill>
                <a:effectLst/>
                <a:latin typeface="Arial Unicode MS"/>
              </a:rPr>
              <a:t>maxRatio</a:t>
            </a:r>
            <a:r>
              <a:rPr kumimoji="0" lang="en-US" altLang="en-US" sz="800" b="0" i="0" u="none" strike="noStrike" cap="none" normalizeH="0" baseline="0" dirty="0">
                <a:ln>
                  <a:noFill/>
                </a:ln>
                <a:solidFill>
                  <a:srgbClr val="000000"/>
                </a:solidFill>
                <a:effectLst/>
                <a:latin typeface="Arial Unicode MS"/>
              </a:rPr>
              <a:t> = 1, </a:t>
            </a:r>
            <a:r>
              <a:rPr kumimoji="0" lang="en-US" altLang="en-US" sz="800" b="0" i="0" u="none" strike="noStrike" cap="none" normalizeH="0" baseline="0" dirty="0" err="1">
                <a:ln>
                  <a:noFill/>
                </a:ln>
                <a:solidFill>
                  <a:srgbClr val="000000"/>
                </a:solidFill>
                <a:effectLst/>
                <a:latin typeface="Arial Unicode MS"/>
              </a:rPr>
              <a:t>stratificationColumns</a:t>
            </a:r>
            <a:r>
              <a:rPr kumimoji="0" lang="en-US" altLang="en-US" sz="800" b="0" i="0" u="none" strike="noStrike" cap="none" normalizeH="0" baseline="0" dirty="0">
                <a:ln>
                  <a:noFill/>
                </a:ln>
                <a:solidFill>
                  <a:srgbClr val="000000"/>
                </a:solidFill>
                <a:effectLst/>
                <a:latin typeface="Arial Unicode MS"/>
              </a:rPr>
              <a:t> = c()) </a:t>
            </a: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cs typeface="Arial" panose="020B0604020202020204" pitchFamily="34" charset="0"/>
              </a:rPr>
              <a:t>Arguments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600" b="1" dirty="0">
              <a:solidFill>
                <a:srgbClr val="595959"/>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cs typeface="Arial" panose="020B0604020202020204" pitchFamily="34" charset="0"/>
              </a:rPr>
              <a:t>Details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cs typeface="Arial" panose="020B0604020202020204" pitchFamily="34" charset="0"/>
              </a:rPr>
              <a:t>The data frame should have at least the following three columns: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rgbClr val="000000"/>
              </a:solidFill>
              <a:effectLst/>
              <a:cs typeface="Arial" panose="020B0604020202020204" pitchFamily="34" charset="0"/>
            </a:endParaRPr>
          </a:p>
          <a:p>
            <a:pPr lvl="0"/>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This function implements the greedy variable-ratio matching algorithm described in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Rassen</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et al (2012</a:t>
            </a:r>
            <a:r>
              <a:rPr lang="en-US" altLang="en-US" sz="800" dirty="0">
                <a:solidFill>
                  <a:srgbClr val="000000"/>
                </a:solidFill>
                <a:cs typeface="Arial" panose="020B0604020202020204" pitchFamily="34" charset="0"/>
              </a:rPr>
              <a:t>). </a:t>
            </a:r>
          </a:p>
          <a:p>
            <a:pPr lvl="0"/>
            <a:r>
              <a:rPr lang="en-US" altLang="en-US" sz="800" dirty="0">
                <a:solidFill>
                  <a:srgbClr val="000000"/>
                </a:solidFill>
                <a:cs typeface="Arial" panose="020B0604020202020204" pitchFamily="34" charset="0"/>
              </a:rPr>
              <a:t>The default caliper (0.2 on the standardized logit scale) is the one recommended by Austin (2011).</a:t>
            </a:r>
            <a:endPar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Value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Returns a date frame with the same columns as the input data plus one extra column: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stratumId</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Any rows that could not be matched are removed</a:t>
            </a: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References</a:t>
            </a:r>
          </a:p>
          <a:p>
            <a:pPr lvl="0"/>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Rassen</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JA,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Shelat</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AA, Myers J, Glynn RJ, Rothman KJ,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Schneeweiss</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S. (2012) One-to-many propensity score matching in cohort studies, Pharmacoepidemiology and Drug Safety, May, 21 </a:t>
            </a:r>
            <a:r>
              <a:rPr kumimoji="0" lang="en-US" altLang="en-US" sz="8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Suppl</a:t>
            </a:r>
            <a:r>
              <a:rPr kumimoji="0" lang="en-US" altLang="en-US" sz="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2:69-80</a:t>
            </a:r>
            <a:r>
              <a:rPr lang="en-US" altLang="en-US" sz="800" dirty="0">
                <a:solidFill>
                  <a:srgbClr val="000000"/>
                </a:solidFill>
                <a:cs typeface="Arial" panose="020B0604020202020204" pitchFamily="34" charset="0"/>
              </a:rPr>
              <a:t>. </a:t>
            </a:r>
          </a:p>
          <a:p>
            <a:pPr lvl="0"/>
            <a:r>
              <a:rPr lang="en-US" altLang="en-US" sz="800" dirty="0">
                <a:solidFill>
                  <a:srgbClr val="000000"/>
                </a:solidFill>
                <a:cs typeface="Arial" panose="020B0604020202020204" pitchFamily="34" charset="0"/>
              </a:rPr>
              <a:t>Austin, PC. (2011) Optimal caliper widths for propensity-score matching when estimating differences in means and differences in proportions in observational studies, Pharmaceutical statistics, March, 10(2):150-161.</a:t>
            </a: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1" i="0" u="none" strike="noStrike" cap="none" normalizeH="0" baseline="0" dirty="0">
                <a:ln>
                  <a:noFill/>
                </a:ln>
                <a:solidFill>
                  <a:srgbClr val="595959"/>
                </a:solidFill>
                <a:effectLst/>
                <a:latin typeface="Arial" panose="020B0604020202020204" pitchFamily="34" charset="0"/>
                <a:cs typeface="Arial" panose="020B0604020202020204" pitchFamily="34" charset="0"/>
              </a:rPr>
              <a:t>Examples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Arial Unicode MS"/>
              </a:rPr>
              <a:t>rowId</a:t>
            </a:r>
            <a:r>
              <a:rPr kumimoji="0" lang="en-US" altLang="en-US" sz="800" b="0" i="0" u="none" strike="noStrike" cap="none" normalizeH="0" baseline="0" dirty="0">
                <a:ln>
                  <a:noFill/>
                </a:ln>
                <a:solidFill>
                  <a:srgbClr val="000000"/>
                </a:solidFill>
                <a:effectLst/>
                <a:latin typeface="Arial Unicode MS"/>
              </a:rPr>
              <a:t> &lt;- 1:5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Unicode MS"/>
              </a:rPr>
              <a:t>treatment &lt;- c(1, 0, 1, 0,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Arial Unicode MS"/>
              </a:rPr>
              <a:t>propensityScore</a:t>
            </a:r>
            <a:r>
              <a:rPr kumimoji="0" lang="en-US" altLang="en-US" sz="800" b="0" i="0" u="none" strike="noStrike" cap="none" normalizeH="0" baseline="0" dirty="0">
                <a:ln>
                  <a:noFill/>
                </a:ln>
                <a:solidFill>
                  <a:srgbClr val="000000"/>
                </a:solidFill>
                <a:effectLst/>
                <a:latin typeface="Arial Unicode MS"/>
              </a:rPr>
              <a:t> &lt;- c(0, 0.1, 0.3, 0.4,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err="1">
                <a:ln>
                  <a:noFill/>
                </a:ln>
                <a:solidFill>
                  <a:srgbClr val="000000"/>
                </a:solidFill>
                <a:effectLst/>
                <a:latin typeface="Arial Unicode MS"/>
              </a:rPr>
              <a:t>age_group</a:t>
            </a:r>
            <a:r>
              <a:rPr kumimoji="0" lang="en-US" altLang="en-US" sz="800" b="0" i="0" u="none" strike="noStrike" cap="none" normalizeH="0" baseline="0" dirty="0">
                <a:ln>
                  <a:noFill/>
                </a:ln>
                <a:solidFill>
                  <a:srgbClr val="000000"/>
                </a:solidFill>
                <a:effectLst/>
                <a:latin typeface="Arial Unicode MS"/>
              </a:rPr>
              <a:t> &lt;- c(1, 1, 1, 1, 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Unicode MS"/>
              </a:rPr>
              <a:t>d &lt;- </a:t>
            </a:r>
            <a:r>
              <a:rPr kumimoji="0" lang="en-US" altLang="en-US" sz="800" b="0" i="0" u="none" strike="noStrike" cap="none" normalizeH="0" baseline="0" dirty="0" err="1">
                <a:ln>
                  <a:noFill/>
                </a:ln>
                <a:solidFill>
                  <a:srgbClr val="000000"/>
                </a:solidFill>
                <a:effectLst/>
                <a:latin typeface="Arial Unicode MS"/>
              </a:rPr>
              <a:t>data.frame</a:t>
            </a:r>
            <a:r>
              <a:rPr kumimoji="0" lang="en-US" altLang="en-US" sz="800" b="0" i="0" u="none" strike="noStrike" cap="none" normalizeH="0" baseline="0" dirty="0">
                <a:ln>
                  <a:noFill/>
                </a:ln>
                <a:solidFill>
                  <a:srgbClr val="000000"/>
                </a:solidFill>
                <a:effectLst/>
                <a:latin typeface="Arial Unicode MS"/>
              </a:rPr>
              <a:t>(</a:t>
            </a:r>
            <a:r>
              <a:rPr kumimoji="0" lang="en-US" altLang="en-US" sz="800" b="0" i="0" u="none" strike="noStrike" cap="none" normalizeH="0" baseline="0" dirty="0" err="1">
                <a:ln>
                  <a:noFill/>
                </a:ln>
                <a:solidFill>
                  <a:srgbClr val="000000"/>
                </a:solidFill>
                <a:effectLst/>
                <a:latin typeface="Arial Unicode MS"/>
              </a:rPr>
              <a:t>rowId</a:t>
            </a:r>
            <a:r>
              <a:rPr kumimoji="0" lang="en-US" altLang="en-US" sz="800" b="0" i="0" u="none" strike="noStrike" cap="none" normalizeH="0" baseline="0" dirty="0">
                <a:ln>
                  <a:noFill/>
                </a:ln>
                <a:solidFill>
                  <a:srgbClr val="000000"/>
                </a:solidFill>
                <a:effectLst/>
                <a:latin typeface="Arial Unicode MS"/>
              </a:rPr>
              <a:t> = </a:t>
            </a:r>
            <a:r>
              <a:rPr kumimoji="0" lang="en-US" altLang="en-US" sz="800" b="0" i="0" u="none" strike="noStrike" cap="none" normalizeH="0" baseline="0" dirty="0" err="1">
                <a:ln>
                  <a:noFill/>
                </a:ln>
                <a:solidFill>
                  <a:srgbClr val="000000"/>
                </a:solidFill>
                <a:effectLst/>
                <a:latin typeface="Arial Unicode MS"/>
              </a:rPr>
              <a:t>rowId</a:t>
            </a:r>
            <a:r>
              <a:rPr kumimoji="0" lang="en-US" altLang="en-US" sz="800" b="0" i="0" u="none" strike="noStrike" cap="none" normalizeH="0" baseline="0" dirty="0">
                <a:ln>
                  <a:noFill/>
                </a:ln>
                <a:solidFill>
                  <a:srgbClr val="000000"/>
                </a:solidFill>
                <a:effectLst/>
                <a:latin typeface="Arial Unicode MS"/>
              </a:rPr>
              <a:t>, treatment = treatment, </a:t>
            </a:r>
            <a:r>
              <a:rPr kumimoji="0" lang="en-US" altLang="en-US" sz="800" b="0" i="0" u="none" strike="noStrike" cap="none" normalizeH="0" baseline="0" dirty="0" err="1">
                <a:ln>
                  <a:noFill/>
                </a:ln>
                <a:solidFill>
                  <a:srgbClr val="000000"/>
                </a:solidFill>
                <a:effectLst/>
                <a:latin typeface="Arial Unicode MS"/>
              </a:rPr>
              <a:t>propensityScore</a:t>
            </a:r>
            <a:r>
              <a:rPr kumimoji="0" lang="en-US" altLang="en-US" sz="800" b="0" i="0" u="none" strike="noStrike" cap="none" normalizeH="0" baseline="0" dirty="0">
                <a:ln>
                  <a:noFill/>
                </a:ln>
                <a:solidFill>
                  <a:srgbClr val="000000"/>
                </a:solidFill>
                <a:effectLst/>
                <a:latin typeface="Arial Unicode MS"/>
              </a:rPr>
              <a:t> = </a:t>
            </a:r>
            <a:r>
              <a:rPr kumimoji="0" lang="en-US" altLang="en-US" sz="800" b="0" i="0" u="none" strike="noStrike" cap="none" normalizeH="0" baseline="0" dirty="0" err="1">
                <a:ln>
                  <a:noFill/>
                </a:ln>
                <a:solidFill>
                  <a:srgbClr val="000000"/>
                </a:solidFill>
                <a:effectLst/>
                <a:latin typeface="Arial Unicode MS"/>
              </a:rPr>
              <a:t>propensityScore</a:t>
            </a:r>
            <a:r>
              <a:rPr kumimoji="0" lang="en-US" altLang="en-US" sz="800" b="0" i="0" u="none" strike="noStrike" cap="none" normalizeH="0" baseline="0" dirty="0">
                <a:ln>
                  <a:noFill/>
                </a:ln>
                <a:solidFill>
                  <a:srgbClr val="000000"/>
                </a:solidFill>
                <a:effectLst/>
                <a:latin typeface="Arial Unicode MS"/>
              </a:rPr>
              <a:t>, </a:t>
            </a:r>
            <a:r>
              <a:rPr kumimoji="0" lang="en-US" altLang="en-US" sz="800" b="0" i="0" u="none" strike="noStrike" cap="none" normalizeH="0" baseline="0" dirty="0" err="1">
                <a:ln>
                  <a:noFill/>
                </a:ln>
                <a:solidFill>
                  <a:srgbClr val="000000"/>
                </a:solidFill>
                <a:effectLst/>
                <a:latin typeface="Arial Unicode MS"/>
              </a:rPr>
              <a:t>age_group</a:t>
            </a:r>
            <a:r>
              <a:rPr kumimoji="0" lang="en-US" altLang="en-US" sz="800" b="0" i="0" u="none" strike="noStrike" cap="none" normalizeH="0" baseline="0" dirty="0">
                <a:ln>
                  <a:noFill/>
                </a:ln>
                <a:solidFill>
                  <a:srgbClr val="000000"/>
                </a:solidFill>
                <a:effectLst/>
                <a:latin typeface="Arial Unicode MS"/>
              </a:rPr>
              <a:t> = </a:t>
            </a:r>
            <a:r>
              <a:rPr kumimoji="0" lang="en-US" altLang="en-US" sz="800" b="0" i="0" u="none" strike="noStrike" cap="none" normalizeH="0" baseline="0" dirty="0" err="1">
                <a:ln>
                  <a:noFill/>
                </a:ln>
                <a:solidFill>
                  <a:srgbClr val="000000"/>
                </a:solidFill>
                <a:effectLst/>
                <a:latin typeface="Arial Unicode MS"/>
              </a:rPr>
              <a:t>age_group</a:t>
            </a:r>
            <a:r>
              <a:rPr kumimoji="0" lang="en-US" altLang="en-US" sz="800" b="0" i="0" u="none" strike="noStrike" cap="none" normalizeH="0" baseline="0" dirty="0">
                <a:ln>
                  <a:noFill/>
                </a:ln>
                <a:solidFill>
                  <a:srgbClr val="000000"/>
                </a:solidFill>
                <a:effectLst/>
                <a:latin typeface="Arial Unicode M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Unicode MS"/>
              </a:rPr>
              <a:t>result &lt;- </a:t>
            </a:r>
            <a:r>
              <a:rPr kumimoji="0" lang="en-US" altLang="en-US" sz="800" b="0" i="0" u="none" strike="noStrike" cap="none" normalizeH="0" baseline="0" dirty="0" err="1">
                <a:ln>
                  <a:noFill/>
                </a:ln>
                <a:solidFill>
                  <a:srgbClr val="000000"/>
                </a:solidFill>
                <a:effectLst/>
                <a:latin typeface="Arial Unicode MS"/>
              </a:rPr>
              <a:t>matchOnPs</a:t>
            </a:r>
            <a:r>
              <a:rPr kumimoji="0" lang="en-US" altLang="en-US" sz="800" b="0" i="0" u="none" strike="noStrike" cap="none" normalizeH="0" baseline="0" dirty="0">
                <a:ln>
                  <a:noFill/>
                </a:ln>
                <a:solidFill>
                  <a:srgbClr val="000000"/>
                </a:solidFill>
                <a:effectLst/>
                <a:latin typeface="Arial Unicode MS"/>
              </a:rPr>
              <a:t>(d, caliper = 0, </a:t>
            </a:r>
            <a:r>
              <a:rPr kumimoji="0" lang="en-US" altLang="en-US" sz="800" b="0" i="0" u="none" strike="noStrike" cap="none" normalizeH="0" baseline="0" dirty="0" err="1">
                <a:ln>
                  <a:noFill/>
                </a:ln>
                <a:solidFill>
                  <a:srgbClr val="000000"/>
                </a:solidFill>
                <a:effectLst/>
                <a:latin typeface="Arial Unicode MS"/>
              </a:rPr>
              <a:t>maxRatio</a:t>
            </a:r>
            <a:r>
              <a:rPr kumimoji="0" lang="en-US" altLang="en-US" sz="800" b="0" i="0" u="none" strike="noStrike" cap="none" normalizeH="0" baseline="0" dirty="0">
                <a:ln>
                  <a:noFill/>
                </a:ln>
                <a:solidFill>
                  <a:srgbClr val="000000"/>
                </a:solidFill>
                <a:effectLst/>
                <a:latin typeface="Arial Unicode MS"/>
              </a:rPr>
              <a:t> = 1, </a:t>
            </a:r>
            <a:r>
              <a:rPr kumimoji="0" lang="en-US" altLang="en-US" sz="800" b="0" i="0" u="none" strike="noStrike" cap="none" normalizeH="0" baseline="0" dirty="0" err="1">
                <a:ln>
                  <a:noFill/>
                </a:ln>
                <a:solidFill>
                  <a:srgbClr val="000000"/>
                </a:solidFill>
                <a:effectLst/>
                <a:latin typeface="Arial Unicode MS"/>
              </a:rPr>
              <a:t>stratificationColumns</a:t>
            </a:r>
            <a:r>
              <a:rPr kumimoji="0" lang="en-US" altLang="en-US" sz="800" b="0" i="0" u="none" strike="noStrike" cap="none" normalizeH="0" baseline="0" dirty="0">
                <a:ln>
                  <a:noFill/>
                </a:ln>
                <a:solidFill>
                  <a:srgbClr val="000000"/>
                </a:solidFill>
                <a:effectLst/>
                <a:latin typeface="Arial Unicode MS"/>
              </a:rPr>
              <a:t> = "</a:t>
            </a:r>
            <a:r>
              <a:rPr kumimoji="0" lang="en-US" altLang="en-US" sz="800" b="0" i="0" u="none" strike="noStrike" cap="none" normalizeH="0" baseline="0" dirty="0" err="1">
                <a:ln>
                  <a:noFill/>
                </a:ln>
                <a:solidFill>
                  <a:srgbClr val="000000"/>
                </a:solidFill>
                <a:effectLst/>
                <a:latin typeface="Arial Unicode MS"/>
              </a:rPr>
              <a:t>age_group</a:t>
            </a:r>
            <a:r>
              <a:rPr kumimoji="0" lang="en-US" altLang="en-US" sz="800" b="0" i="0" u="none" strike="noStrike" cap="none" normalizeH="0" baseline="0" dirty="0">
                <a:ln>
                  <a:noFill/>
                </a:ln>
                <a:solidFill>
                  <a:srgbClr val="000000"/>
                </a:solidFill>
                <a:effectLst/>
                <a:latin typeface="Arial Unicode MS"/>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908098265"/>
              </p:ext>
            </p:extLst>
          </p:nvPr>
        </p:nvGraphicFramePr>
        <p:xfrm>
          <a:off x="3579100" y="38100"/>
          <a:ext cx="5486400" cy="228600"/>
        </p:xfrm>
        <a:graphic>
          <a:graphicData uri="http://schemas.openxmlformats.org/drawingml/2006/table">
            <a:tbl>
              <a:tblPr/>
              <a:tblGrid>
                <a:gridCol w="2743200">
                  <a:extLst>
                    <a:ext uri="{9D8B030D-6E8A-4147-A177-3AD203B41FA5}">
                      <a16:colId xmlns:a16="http://schemas.microsoft.com/office/drawing/2014/main" val="2002013796"/>
                    </a:ext>
                  </a:extLst>
                </a:gridCol>
                <a:gridCol w="2743200">
                  <a:extLst>
                    <a:ext uri="{9D8B030D-6E8A-4147-A177-3AD203B41FA5}">
                      <a16:colId xmlns:a16="http://schemas.microsoft.com/office/drawing/2014/main" val="665724248"/>
                    </a:ext>
                  </a:extLst>
                </a:gridCol>
              </a:tblGrid>
              <a:tr h="0">
                <a:tc>
                  <a:txBody>
                    <a:bodyPr/>
                    <a:lstStyle/>
                    <a:p>
                      <a:r>
                        <a:rPr lang="en-US" sz="900" dirty="0" err="1">
                          <a:effectLst/>
                          <a:latin typeface="Arial" panose="020B0604020202020204" pitchFamily="34" charset="0"/>
                        </a:rPr>
                        <a:t>matchOnPs</a:t>
                      </a:r>
                      <a:r>
                        <a:rPr lang="en-US" sz="900" dirty="0">
                          <a:effectLst/>
                          <a:latin typeface="Arial" panose="020B0604020202020204" pitchFamily="34" charset="0"/>
                        </a:rPr>
                        <a:t> {</a:t>
                      </a:r>
                      <a:r>
                        <a:rPr lang="en-US" sz="900" dirty="0" err="1">
                          <a:effectLst/>
                          <a:latin typeface="Arial" panose="020B0604020202020204" pitchFamily="34" charset="0"/>
                        </a:rPr>
                        <a:t>CohortMethod</a:t>
                      </a:r>
                      <a:r>
                        <a:rPr lang="en-US" sz="900" dirty="0">
                          <a:effectLst/>
                          <a:latin typeface="Arial" panose="020B0604020202020204" pitchFamily="34" charset="0"/>
                        </a:rPr>
                        <a:t>}</a:t>
                      </a:r>
                    </a:p>
                  </a:txBody>
                  <a:tcPr anchor="ctr">
                    <a:lnL>
                      <a:noFill/>
                    </a:lnL>
                    <a:lnR>
                      <a:noFill/>
                    </a:lnR>
                    <a:lnT>
                      <a:noFill/>
                    </a:lnT>
                    <a:lnB>
                      <a:noFill/>
                    </a:lnB>
                    <a:solidFill>
                      <a:schemeClr val="bg1"/>
                    </a:solidFill>
                  </a:tcPr>
                </a:tc>
                <a:tc>
                  <a:txBody>
                    <a:bodyPr/>
                    <a:lstStyle/>
                    <a:p>
                      <a:pPr algn="r"/>
                      <a:r>
                        <a:rPr lang="en-US" sz="900" dirty="0">
                          <a:effectLst/>
                          <a:latin typeface="Arial" panose="020B0604020202020204" pitchFamily="34" charset="0"/>
                        </a:rPr>
                        <a:t>R Documentation</a:t>
                      </a:r>
                    </a:p>
                  </a:txBody>
                  <a:tcPr anchor="ctr">
                    <a:lnL>
                      <a:noFill/>
                    </a:lnL>
                    <a:lnR>
                      <a:noFill/>
                    </a:lnR>
                    <a:lnT>
                      <a:noFill/>
                    </a:lnT>
                    <a:lnB>
                      <a:noFill/>
                    </a:lnB>
                    <a:solidFill>
                      <a:schemeClr val="bg1"/>
                    </a:solidFill>
                  </a:tcPr>
                </a:tc>
                <a:extLst>
                  <a:ext uri="{0D108BD9-81ED-4DB2-BD59-A6C34878D82A}">
                    <a16:rowId xmlns:a16="http://schemas.microsoft.com/office/drawing/2014/main" val="3647722239"/>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788199757"/>
              </p:ext>
            </p:extLst>
          </p:nvPr>
        </p:nvGraphicFramePr>
        <p:xfrm>
          <a:off x="3655300" y="1104900"/>
          <a:ext cx="5410200" cy="2407920"/>
        </p:xfrm>
        <a:graphic>
          <a:graphicData uri="http://schemas.openxmlformats.org/drawingml/2006/table">
            <a:tbl>
              <a:tblPr/>
              <a:tblGrid>
                <a:gridCol w="1350751">
                  <a:extLst>
                    <a:ext uri="{9D8B030D-6E8A-4147-A177-3AD203B41FA5}">
                      <a16:colId xmlns:a16="http://schemas.microsoft.com/office/drawing/2014/main" val="285065723"/>
                    </a:ext>
                  </a:extLst>
                </a:gridCol>
                <a:gridCol w="4059449">
                  <a:extLst>
                    <a:ext uri="{9D8B030D-6E8A-4147-A177-3AD203B41FA5}">
                      <a16:colId xmlns:a16="http://schemas.microsoft.com/office/drawing/2014/main" val="1989447891"/>
                    </a:ext>
                  </a:extLst>
                </a:gridCol>
              </a:tblGrid>
              <a:tr h="0">
                <a:tc>
                  <a:txBody>
                    <a:bodyPr/>
                    <a:lstStyle/>
                    <a:p>
                      <a:r>
                        <a:rPr lang="en-US" sz="800" dirty="0">
                          <a:effectLst/>
                          <a:latin typeface="Arial" panose="020B0604020202020204" pitchFamily="34" charset="0"/>
                        </a:rPr>
                        <a:t>population</a:t>
                      </a:r>
                    </a:p>
                  </a:txBody>
                  <a:tcPr marR="114300">
                    <a:lnL>
                      <a:noFill/>
                    </a:lnL>
                    <a:lnR>
                      <a:noFill/>
                    </a:lnR>
                    <a:lnT>
                      <a:noFill/>
                    </a:lnT>
                    <a:lnB>
                      <a:noFill/>
                    </a:lnB>
                  </a:tcPr>
                </a:tc>
                <a:tc>
                  <a:txBody>
                    <a:bodyPr/>
                    <a:lstStyle/>
                    <a:p>
                      <a:r>
                        <a:rPr lang="en-US" sz="800" dirty="0">
                          <a:effectLst/>
                          <a:latin typeface="Arial" panose="020B0604020202020204" pitchFamily="34" charset="0"/>
                        </a:rPr>
                        <a:t>A data frame with the three columns described below.</a:t>
                      </a:r>
                    </a:p>
                  </a:txBody>
                  <a:tcPr>
                    <a:lnL>
                      <a:noFill/>
                    </a:lnL>
                    <a:lnR>
                      <a:noFill/>
                    </a:lnR>
                    <a:lnT>
                      <a:noFill/>
                    </a:lnT>
                    <a:lnB>
                      <a:noFill/>
                    </a:lnB>
                  </a:tcPr>
                </a:tc>
                <a:extLst>
                  <a:ext uri="{0D108BD9-81ED-4DB2-BD59-A6C34878D82A}">
                    <a16:rowId xmlns:a16="http://schemas.microsoft.com/office/drawing/2014/main" val="141521990"/>
                  </a:ext>
                </a:extLst>
              </a:tr>
              <a:tr h="0">
                <a:tc>
                  <a:txBody>
                    <a:bodyPr/>
                    <a:lstStyle/>
                    <a:p>
                      <a:r>
                        <a:rPr lang="en-US" sz="800" dirty="0">
                          <a:effectLst/>
                          <a:latin typeface="Arial" panose="020B0604020202020204" pitchFamily="34" charset="0"/>
                        </a:rPr>
                        <a:t>caliper</a:t>
                      </a:r>
                    </a:p>
                  </a:txBody>
                  <a:tcPr marR="114300">
                    <a:lnL>
                      <a:noFill/>
                    </a:lnL>
                    <a:lnR>
                      <a:noFill/>
                    </a:lnR>
                    <a:lnT>
                      <a:noFill/>
                    </a:lnT>
                    <a:lnB>
                      <a:noFill/>
                    </a:lnB>
                  </a:tcPr>
                </a:tc>
                <a:tc>
                  <a:txBody>
                    <a:bodyPr/>
                    <a:lstStyle/>
                    <a:p>
                      <a:r>
                        <a:rPr lang="en-US" sz="800" dirty="0">
                          <a:effectLst/>
                          <a:latin typeface="Arial" panose="020B0604020202020204" pitchFamily="34" charset="0"/>
                        </a:rPr>
                        <a:t>The caliper for matching. A caliper is the distance which is acceptable for any match. Observations which are outside of the caliper are dropped. A caliper of 0 means no caliper is used.</a:t>
                      </a:r>
                    </a:p>
                  </a:txBody>
                  <a:tcPr>
                    <a:lnL>
                      <a:noFill/>
                    </a:lnL>
                    <a:lnR>
                      <a:noFill/>
                    </a:lnR>
                    <a:lnT>
                      <a:noFill/>
                    </a:lnT>
                    <a:lnB>
                      <a:noFill/>
                    </a:lnB>
                  </a:tcPr>
                </a:tc>
                <a:extLst>
                  <a:ext uri="{0D108BD9-81ED-4DB2-BD59-A6C34878D82A}">
                    <a16:rowId xmlns:a16="http://schemas.microsoft.com/office/drawing/2014/main" val="144524453"/>
                  </a:ext>
                </a:extLst>
              </a:tr>
              <a:tr h="0">
                <a:tc>
                  <a:txBody>
                    <a:bodyPr/>
                    <a:lstStyle/>
                    <a:p>
                      <a:r>
                        <a:rPr lang="en-US" sz="800" dirty="0" err="1">
                          <a:effectLst/>
                          <a:latin typeface="Arial" panose="020B0604020202020204" pitchFamily="34" charset="0"/>
                        </a:rPr>
                        <a:t>caliperScale</a:t>
                      </a:r>
                      <a:endParaRPr lang="en-US" sz="800" dirty="0">
                        <a:effectLst/>
                        <a:latin typeface="Arial" panose="020B0604020202020204" pitchFamily="34" charset="0"/>
                      </a:endParaRPr>
                    </a:p>
                  </a:txBody>
                  <a:tcPr marR="114300">
                    <a:lnL>
                      <a:noFill/>
                    </a:lnL>
                    <a:lnR>
                      <a:noFill/>
                    </a:lnR>
                    <a:lnT>
                      <a:noFill/>
                    </a:lnT>
                    <a:lnB>
                      <a:noFill/>
                    </a:lnB>
                  </a:tcPr>
                </a:tc>
                <a:tc>
                  <a:txBody>
                    <a:bodyPr/>
                    <a:lstStyle/>
                    <a:p>
                      <a:r>
                        <a:rPr lang="en-US" sz="800" dirty="0">
                          <a:effectLst/>
                          <a:latin typeface="Arial" panose="020B0604020202020204" pitchFamily="34" charset="0"/>
                        </a:rPr>
                        <a:t>The scale on which the caliper is defined. Three scales are supported: </a:t>
                      </a:r>
                    </a:p>
                    <a:p>
                      <a:r>
                        <a:rPr lang="en-US" sz="800" dirty="0" err="1">
                          <a:effectLst/>
                          <a:latin typeface="Arial" panose="020B0604020202020204" pitchFamily="34" charset="0"/>
                        </a:rPr>
                        <a:t>caliperScale</a:t>
                      </a:r>
                      <a:r>
                        <a:rPr lang="en-US" sz="800" dirty="0">
                          <a:effectLst/>
                          <a:latin typeface="Arial" panose="020B0604020202020204" pitchFamily="34" charset="0"/>
                        </a:rPr>
                        <a:t> = 'propensity score', </a:t>
                      </a:r>
                      <a:r>
                        <a:rPr lang="en-US" sz="800" dirty="0" err="1">
                          <a:effectLst/>
                          <a:latin typeface="Arial" panose="020B0604020202020204" pitchFamily="34" charset="0"/>
                        </a:rPr>
                        <a:t>caliperScale</a:t>
                      </a:r>
                      <a:r>
                        <a:rPr lang="en-US" sz="800" dirty="0">
                          <a:effectLst/>
                          <a:latin typeface="Arial" panose="020B0604020202020204" pitchFamily="34" charset="0"/>
                        </a:rPr>
                        <a:t> = 'standardized', or </a:t>
                      </a:r>
                    </a:p>
                    <a:p>
                      <a:r>
                        <a:rPr lang="en-US" sz="800" dirty="0" err="1">
                          <a:effectLst/>
                          <a:latin typeface="Arial" panose="020B0604020202020204" pitchFamily="34" charset="0"/>
                        </a:rPr>
                        <a:t>caliperScale</a:t>
                      </a:r>
                      <a:r>
                        <a:rPr lang="en-US" sz="800" dirty="0">
                          <a:effectLst/>
                          <a:latin typeface="Arial" panose="020B0604020202020204" pitchFamily="34" charset="0"/>
                        </a:rPr>
                        <a:t> = 'standardized logit'. On the standardized scale, the caliper is interpreted in standard deviations of the propensity score distribution. 'standardized logit' is similar, except that the propensity score is transformed to the logit scale because the PS is more likely to be normally distributed on that scale (Austin, 2011).</a:t>
                      </a:r>
                    </a:p>
                  </a:txBody>
                  <a:tcPr>
                    <a:lnL>
                      <a:noFill/>
                    </a:lnL>
                    <a:lnR>
                      <a:noFill/>
                    </a:lnR>
                    <a:lnT>
                      <a:noFill/>
                    </a:lnT>
                    <a:lnB>
                      <a:noFill/>
                    </a:lnB>
                  </a:tcPr>
                </a:tc>
                <a:extLst>
                  <a:ext uri="{0D108BD9-81ED-4DB2-BD59-A6C34878D82A}">
                    <a16:rowId xmlns:a16="http://schemas.microsoft.com/office/drawing/2014/main" val="3984773267"/>
                  </a:ext>
                </a:extLst>
              </a:tr>
              <a:tr h="0">
                <a:tc>
                  <a:txBody>
                    <a:bodyPr/>
                    <a:lstStyle/>
                    <a:p>
                      <a:r>
                        <a:rPr lang="en-US" sz="800">
                          <a:effectLst/>
                          <a:latin typeface="Arial" panose="020B0604020202020204" pitchFamily="34" charset="0"/>
                        </a:rPr>
                        <a:t>maxRatio</a:t>
                      </a:r>
                    </a:p>
                  </a:txBody>
                  <a:tcPr marR="114300">
                    <a:lnL>
                      <a:noFill/>
                    </a:lnL>
                    <a:lnR>
                      <a:noFill/>
                    </a:lnR>
                    <a:lnT>
                      <a:noFill/>
                    </a:lnT>
                    <a:lnB>
                      <a:noFill/>
                    </a:lnB>
                  </a:tcPr>
                </a:tc>
                <a:tc>
                  <a:txBody>
                    <a:bodyPr/>
                    <a:lstStyle/>
                    <a:p>
                      <a:r>
                        <a:rPr lang="en-US" sz="800" dirty="0">
                          <a:effectLst/>
                          <a:latin typeface="Arial" panose="020B0604020202020204" pitchFamily="34" charset="0"/>
                        </a:rPr>
                        <a:t>The maximum number of persons </a:t>
                      </a:r>
                      <a:r>
                        <a:rPr lang="en-US" sz="800" dirty="0" err="1">
                          <a:effectLst/>
                          <a:latin typeface="Arial" panose="020B0604020202020204" pitchFamily="34" charset="0"/>
                        </a:rPr>
                        <a:t>int</a:t>
                      </a:r>
                      <a:r>
                        <a:rPr lang="en-US" sz="800" dirty="0">
                          <a:effectLst/>
                          <a:latin typeface="Arial" panose="020B0604020202020204" pitchFamily="34" charset="0"/>
                        </a:rPr>
                        <a:t> the comparator arm to be matched to each person in the treatment arm. A </a:t>
                      </a:r>
                      <a:r>
                        <a:rPr lang="en-US" sz="800" dirty="0" err="1">
                          <a:effectLst/>
                          <a:latin typeface="Arial" panose="020B0604020202020204" pitchFamily="34" charset="0"/>
                        </a:rPr>
                        <a:t>maxRatio</a:t>
                      </a:r>
                      <a:r>
                        <a:rPr lang="en-US" sz="800" dirty="0">
                          <a:effectLst/>
                          <a:latin typeface="Arial" panose="020B0604020202020204" pitchFamily="34" charset="0"/>
                        </a:rPr>
                        <a:t> of 0 means no maximum: all comparators will be assigned to a treated person.</a:t>
                      </a:r>
                    </a:p>
                  </a:txBody>
                  <a:tcPr>
                    <a:lnL>
                      <a:noFill/>
                    </a:lnL>
                    <a:lnR>
                      <a:noFill/>
                    </a:lnR>
                    <a:lnT>
                      <a:noFill/>
                    </a:lnT>
                    <a:lnB>
                      <a:noFill/>
                    </a:lnB>
                  </a:tcPr>
                </a:tc>
                <a:extLst>
                  <a:ext uri="{0D108BD9-81ED-4DB2-BD59-A6C34878D82A}">
                    <a16:rowId xmlns:a16="http://schemas.microsoft.com/office/drawing/2014/main" val="2468871246"/>
                  </a:ext>
                </a:extLst>
              </a:tr>
              <a:tr h="0">
                <a:tc>
                  <a:txBody>
                    <a:bodyPr/>
                    <a:lstStyle/>
                    <a:p>
                      <a:r>
                        <a:rPr lang="en-US" sz="800" dirty="0" err="1">
                          <a:effectLst/>
                          <a:latin typeface="Arial" panose="020B0604020202020204" pitchFamily="34" charset="0"/>
                        </a:rPr>
                        <a:t>stratificationColumns</a:t>
                      </a:r>
                      <a:endParaRPr lang="en-US" sz="800" dirty="0">
                        <a:effectLst/>
                        <a:latin typeface="Arial" panose="020B0604020202020204" pitchFamily="34" charset="0"/>
                      </a:endParaRPr>
                    </a:p>
                  </a:txBody>
                  <a:tcPr marR="114300">
                    <a:lnL>
                      <a:noFill/>
                    </a:lnL>
                    <a:lnR>
                      <a:noFill/>
                    </a:lnR>
                    <a:lnT>
                      <a:noFill/>
                    </a:lnT>
                    <a:lnB>
                      <a:noFill/>
                    </a:lnB>
                  </a:tcPr>
                </a:tc>
                <a:tc>
                  <a:txBody>
                    <a:bodyPr/>
                    <a:lstStyle/>
                    <a:p>
                      <a:r>
                        <a:rPr lang="en-US" sz="800" dirty="0">
                          <a:effectLst/>
                          <a:latin typeface="Arial" panose="020B0604020202020204" pitchFamily="34" charset="0"/>
                        </a:rPr>
                        <a:t>Names or numbers of one or more columns in the data </a:t>
                      </a:r>
                      <a:r>
                        <a:rPr lang="en-US" sz="800" dirty="0" err="1">
                          <a:effectLst/>
                          <a:latin typeface="Arial" panose="020B0604020202020204" pitchFamily="34" charset="0"/>
                        </a:rPr>
                        <a:t>data.frame</a:t>
                      </a:r>
                      <a:r>
                        <a:rPr lang="en-US" sz="800" dirty="0">
                          <a:effectLst/>
                          <a:latin typeface="Arial" panose="020B0604020202020204" pitchFamily="34" charset="0"/>
                        </a:rPr>
                        <a:t> on which subjects should be stratified prior to matching. No persons will be matched with persons outside of the strata identified by the values in these columns.</a:t>
                      </a:r>
                    </a:p>
                  </a:txBody>
                  <a:tcPr>
                    <a:lnL>
                      <a:noFill/>
                    </a:lnL>
                    <a:lnR>
                      <a:noFill/>
                    </a:lnR>
                    <a:lnT>
                      <a:noFill/>
                    </a:lnT>
                    <a:lnB>
                      <a:noFill/>
                    </a:lnB>
                  </a:tcPr>
                </a:tc>
                <a:extLst>
                  <a:ext uri="{0D108BD9-81ED-4DB2-BD59-A6C34878D82A}">
                    <a16:rowId xmlns:a16="http://schemas.microsoft.com/office/drawing/2014/main" val="956226270"/>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16110629"/>
              </p:ext>
            </p:extLst>
          </p:nvPr>
        </p:nvGraphicFramePr>
        <p:xfrm>
          <a:off x="3655300" y="3716802"/>
          <a:ext cx="5336300" cy="794981"/>
        </p:xfrm>
        <a:graphic>
          <a:graphicData uri="http://schemas.openxmlformats.org/drawingml/2006/table">
            <a:tbl>
              <a:tblPr/>
              <a:tblGrid>
                <a:gridCol w="1238784">
                  <a:extLst>
                    <a:ext uri="{9D8B030D-6E8A-4147-A177-3AD203B41FA5}">
                      <a16:colId xmlns:a16="http://schemas.microsoft.com/office/drawing/2014/main" val="934613334"/>
                    </a:ext>
                  </a:extLst>
                </a:gridCol>
                <a:gridCol w="830394">
                  <a:extLst>
                    <a:ext uri="{9D8B030D-6E8A-4147-A177-3AD203B41FA5}">
                      <a16:colId xmlns:a16="http://schemas.microsoft.com/office/drawing/2014/main" val="3395901672"/>
                    </a:ext>
                  </a:extLst>
                </a:gridCol>
                <a:gridCol w="3267122">
                  <a:extLst>
                    <a:ext uri="{9D8B030D-6E8A-4147-A177-3AD203B41FA5}">
                      <a16:colId xmlns:a16="http://schemas.microsoft.com/office/drawing/2014/main" val="3281270444"/>
                    </a:ext>
                  </a:extLst>
                </a:gridCol>
              </a:tblGrid>
              <a:tr h="0">
                <a:tc>
                  <a:txBody>
                    <a:bodyPr/>
                    <a:lstStyle/>
                    <a:p>
                      <a:pPr algn="l"/>
                      <a:r>
                        <a:rPr lang="en-US" sz="800" dirty="0" err="1">
                          <a:effectLst/>
                          <a:latin typeface="Arial" panose="020B0604020202020204" pitchFamily="34" charset="0"/>
                        </a:rPr>
                        <a:t>rowId</a:t>
                      </a:r>
                      <a:endParaRPr lang="en-US" sz="800" dirty="0">
                        <a:effectLst/>
                        <a:latin typeface="Arial" panose="020B0604020202020204" pitchFamily="34" charset="0"/>
                      </a:endParaRPr>
                    </a:p>
                  </a:txBody>
                  <a:tcPr anchor="ctr">
                    <a:lnL>
                      <a:noFill/>
                    </a:lnL>
                    <a:lnR>
                      <a:noFill/>
                    </a:lnR>
                    <a:lnT>
                      <a:noFill/>
                    </a:lnT>
                    <a:lnB>
                      <a:noFill/>
                    </a:lnB>
                  </a:tcPr>
                </a:tc>
                <a:tc>
                  <a:txBody>
                    <a:bodyPr/>
                    <a:lstStyle/>
                    <a:p>
                      <a:pPr algn="l"/>
                      <a:r>
                        <a:rPr lang="en-US" sz="800">
                          <a:effectLst/>
                          <a:latin typeface="Arial" panose="020B0604020202020204" pitchFamily="34" charset="0"/>
                        </a:rPr>
                        <a:t>(numeric)</a:t>
                      </a:r>
                    </a:p>
                  </a:txBody>
                  <a:tcPr anchor="ctr">
                    <a:lnL>
                      <a:noFill/>
                    </a:lnL>
                    <a:lnR>
                      <a:noFill/>
                    </a:lnR>
                    <a:lnT>
                      <a:noFill/>
                    </a:lnT>
                    <a:lnB>
                      <a:noFill/>
                    </a:lnB>
                  </a:tcPr>
                </a:tc>
                <a:tc>
                  <a:txBody>
                    <a:bodyPr/>
                    <a:lstStyle/>
                    <a:p>
                      <a:pPr algn="l"/>
                      <a:r>
                        <a:rPr lang="en-US" sz="800" dirty="0">
                          <a:effectLst/>
                          <a:latin typeface="Arial" panose="020B0604020202020204" pitchFamily="34" charset="0"/>
                        </a:rPr>
                        <a:t>A unique identifier for each row (e.g. the person ID)</a:t>
                      </a:r>
                    </a:p>
                  </a:txBody>
                  <a:tcPr anchor="ctr">
                    <a:lnL>
                      <a:noFill/>
                    </a:lnL>
                    <a:lnR>
                      <a:noFill/>
                    </a:lnR>
                    <a:lnT>
                      <a:noFill/>
                    </a:lnT>
                    <a:lnB>
                      <a:noFill/>
                    </a:lnB>
                  </a:tcPr>
                </a:tc>
                <a:extLst>
                  <a:ext uri="{0D108BD9-81ED-4DB2-BD59-A6C34878D82A}">
                    <a16:rowId xmlns:a16="http://schemas.microsoft.com/office/drawing/2014/main" val="3515094905"/>
                  </a:ext>
                </a:extLst>
              </a:tr>
              <a:tr h="368261">
                <a:tc>
                  <a:txBody>
                    <a:bodyPr/>
                    <a:lstStyle/>
                    <a:p>
                      <a:pPr algn="l"/>
                      <a:r>
                        <a:rPr lang="en-US" sz="800" dirty="0">
                          <a:effectLst/>
                          <a:latin typeface="Arial" panose="020B0604020202020204" pitchFamily="34" charset="0"/>
                        </a:rPr>
                        <a:t>treatment</a:t>
                      </a:r>
                    </a:p>
                  </a:txBody>
                  <a:tcPr anchor="ctr">
                    <a:lnL>
                      <a:noFill/>
                    </a:lnL>
                    <a:lnR>
                      <a:noFill/>
                    </a:lnR>
                    <a:lnT>
                      <a:noFill/>
                    </a:lnT>
                    <a:lnB>
                      <a:noFill/>
                    </a:lnB>
                  </a:tcPr>
                </a:tc>
                <a:tc>
                  <a:txBody>
                    <a:bodyPr/>
                    <a:lstStyle/>
                    <a:p>
                      <a:pPr algn="l"/>
                      <a:r>
                        <a:rPr lang="en-US" sz="800" dirty="0">
                          <a:effectLst/>
                          <a:latin typeface="Arial" panose="020B0604020202020204" pitchFamily="34" charset="0"/>
                        </a:rPr>
                        <a:t>(integer)</a:t>
                      </a:r>
                    </a:p>
                  </a:txBody>
                  <a:tcPr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Arial" panose="020B0604020202020204" pitchFamily="34" charset="0"/>
                        </a:rPr>
                        <a:t>Column indicating whether the person is in the treated (1) or comparator (0) group</a:t>
                      </a:r>
                    </a:p>
                  </a:txBody>
                  <a:tcPr anchor="ctr">
                    <a:lnL>
                      <a:noFill/>
                    </a:lnL>
                    <a:lnR>
                      <a:noFill/>
                    </a:lnR>
                    <a:lnT>
                      <a:noFill/>
                    </a:lnT>
                    <a:lnB>
                      <a:noFill/>
                    </a:lnB>
                  </a:tcPr>
                </a:tc>
                <a:extLst>
                  <a:ext uri="{0D108BD9-81ED-4DB2-BD59-A6C34878D82A}">
                    <a16:rowId xmlns:a16="http://schemas.microsoft.com/office/drawing/2014/main" val="595675209"/>
                  </a:ext>
                </a:extLst>
              </a:tr>
              <a:tr h="0">
                <a:tc>
                  <a:txBody>
                    <a:bodyPr/>
                    <a:lstStyle/>
                    <a:p>
                      <a:pPr algn="l"/>
                      <a:r>
                        <a:rPr lang="en-US" sz="800" dirty="0" err="1">
                          <a:effectLst/>
                          <a:latin typeface="Arial" panose="020B0604020202020204" pitchFamily="34" charset="0"/>
                        </a:rPr>
                        <a:t>propensityScore</a:t>
                      </a:r>
                      <a:endParaRPr lang="en-US" sz="800" dirty="0">
                        <a:effectLst/>
                        <a:latin typeface="Arial" panose="020B0604020202020204" pitchFamily="34" charset="0"/>
                      </a:endParaRPr>
                    </a:p>
                  </a:txBody>
                  <a:tcPr anchor="ctr">
                    <a:lnL>
                      <a:noFill/>
                    </a:lnL>
                    <a:lnR>
                      <a:noFill/>
                    </a:lnR>
                    <a:lnT>
                      <a:noFill/>
                    </a:lnT>
                    <a:lnB>
                      <a:noFill/>
                    </a:lnB>
                  </a:tcPr>
                </a:tc>
                <a:tc>
                  <a:txBody>
                    <a:bodyPr/>
                    <a:lstStyle/>
                    <a:p>
                      <a:pPr algn="l"/>
                      <a:r>
                        <a:rPr lang="en-US" sz="800" dirty="0">
                          <a:effectLst/>
                          <a:latin typeface="Arial" panose="020B0604020202020204" pitchFamily="34" charset="0"/>
                        </a:rPr>
                        <a:t>(numeric)</a:t>
                      </a:r>
                    </a:p>
                  </a:txBody>
                  <a:tcPr anchor="ctr">
                    <a:lnL>
                      <a:noFill/>
                    </a:lnL>
                    <a:lnR>
                      <a:noFill/>
                    </a:lnR>
                    <a:lnT>
                      <a:noFill/>
                    </a:lnT>
                    <a:lnB>
                      <a:noFill/>
                    </a:lnB>
                  </a:tcPr>
                </a:tc>
                <a:tc>
                  <a:txBody>
                    <a:bodyPr/>
                    <a:lstStyle/>
                    <a:p>
                      <a:pPr algn="l"/>
                      <a:r>
                        <a:rPr lang="en-US" sz="800" dirty="0">
                          <a:effectLst/>
                          <a:latin typeface="Arial" panose="020B0604020202020204" pitchFamily="34" charset="0"/>
                        </a:rPr>
                        <a:t>Propensity score</a:t>
                      </a:r>
                    </a:p>
                  </a:txBody>
                  <a:tcPr anchor="ctr">
                    <a:lnL>
                      <a:noFill/>
                    </a:lnL>
                    <a:lnR>
                      <a:noFill/>
                    </a:lnR>
                    <a:lnT>
                      <a:noFill/>
                    </a:lnT>
                    <a:lnB>
                      <a:noFill/>
                    </a:lnB>
                  </a:tcPr>
                </a:tc>
                <a:extLst>
                  <a:ext uri="{0D108BD9-81ED-4DB2-BD59-A6C34878D82A}">
                    <a16:rowId xmlns:a16="http://schemas.microsoft.com/office/drawing/2014/main" val="1958490369"/>
                  </a:ext>
                </a:extLst>
              </a:tr>
            </a:tbl>
          </a:graphicData>
        </a:graphic>
      </p:graphicFrame>
      <p:sp>
        <p:nvSpPr>
          <p:cNvPr id="23" name="Flowchart: Process 22"/>
          <p:cNvSpPr/>
          <p:nvPr/>
        </p:nvSpPr>
        <p:spPr>
          <a:xfrm>
            <a:off x="3579100" y="38100"/>
            <a:ext cx="5486400" cy="6819900"/>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35"/>
          <p:cNvSpPr/>
          <p:nvPr/>
        </p:nvSpPr>
        <p:spPr>
          <a:xfrm>
            <a:off x="762001" y="1904999"/>
            <a:ext cx="2209800" cy="1143001"/>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Documentation is ambiguous but human-readable</a:t>
            </a:r>
          </a:p>
        </p:txBody>
      </p:sp>
      <p:sp>
        <p:nvSpPr>
          <p:cNvPr id="10" name="Rounded Rectangle 35"/>
          <p:cNvSpPr/>
          <p:nvPr/>
        </p:nvSpPr>
        <p:spPr>
          <a:xfrm>
            <a:off x="76200" y="4419600"/>
            <a:ext cx="2768948" cy="1792897"/>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Referencing Jeremy’s paper, which is almost completely unambiguous</a:t>
            </a:r>
          </a:p>
          <a:p>
            <a:r>
              <a:rPr lang="en-US" dirty="0"/>
              <a:t>(</a:t>
            </a:r>
            <a:r>
              <a:rPr lang="en-US"/>
              <a:t>I read </a:t>
            </a:r>
            <a:r>
              <a:rPr lang="en-US" dirty="0"/>
              <a:t>his Java code to get the final details)</a:t>
            </a:r>
          </a:p>
        </p:txBody>
      </p:sp>
      <p:sp>
        <p:nvSpPr>
          <p:cNvPr id="3" name="Arrow: Right 2"/>
          <p:cNvSpPr/>
          <p:nvPr/>
        </p:nvSpPr>
        <p:spPr>
          <a:xfrm>
            <a:off x="2995247" y="5342425"/>
            <a:ext cx="457200" cy="381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Unicode MS"/>
              </a:rPr>
              <a:t>standardized logit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1047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err="1"/>
              <a:t>matchOnPs</a:t>
            </a:r>
            <a:endParaRPr lang="en-US" dirty="0"/>
          </a:p>
        </p:txBody>
      </p:sp>
      <p:sp>
        <p:nvSpPr>
          <p:cNvPr id="3" name="Rectangle 2"/>
          <p:cNvSpPr/>
          <p:nvPr/>
        </p:nvSpPr>
        <p:spPr>
          <a:xfrm>
            <a:off x="76200" y="1219200"/>
            <a:ext cx="8077200" cy="4770537"/>
          </a:xfrm>
          <a:prstGeom prst="rect">
            <a:avLst/>
          </a:prstGeom>
          <a:solidFill>
            <a:schemeClr val="bg1"/>
          </a:solidFill>
          <a:ln w="12700">
            <a:solidFill>
              <a:schemeClr val="tx1"/>
            </a:solidFill>
          </a:ln>
        </p:spPr>
        <p:txBody>
          <a:bodyPr wrap="square">
            <a:spAutoFit/>
          </a:bodyPr>
          <a:lstStyle/>
          <a:p>
            <a:r>
              <a:rPr lang="en-US" sz="1600" dirty="0" err="1"/>
              <a:t>test_that</a:t>
            </a:r>
            <a:r>
              <a:rPr lang="en-US" sz="1600" dirty="0"/>
              <a:t>("Simple 1-on-1 matching", {</a:t>
            </a:r>
          </a:p>
          <a:p>
            <a:r>
              <a:rPr lang="en-US" sz="1600" dirty="0"/>
              <a:t>  </a:t>
            </a:r>
            <a:r>
              <a:rPr lang="en-US" sz="1600" dirty="0" err="1"/>
              <a:t>rowId</a:t>
            </a:r>
            <a:r>
              <a:rPr lang="en-US" sz="1600" dirty="0"/>
              <a:t> &lt;- 1:5</a:t>
            </a:r>
          </a:p>
          <a:p>
            <a:r>
              <a:rPr lang="en-US" sz="1600" dirty="0"/>
              <a:t>  treatment &lt;- c(1, 0, 1, 0, 1)</a:t>
            </a:r>
          </a:p>
          <a:p>
            <a:r>
              <a:rPr lang="en-US" sz="1600" dirty="0"/>
              <a:t>  </a:t>
            </a:r>
            <a:r>
              <a:rPr lang="en-US" sz="1600" dirty="0" err="1"/>
              <a:t>propensityScore</a:t>
            </a:r>
            <a:r>
              <a:rPr lang="en-US" sz="1600" dirty="0"/>
              <a:t> &lt;- c(0, 0.1, 0.3, 0.4, 1)</a:t>
            </a:r>
          </a:p>
          <a:p>
            <a:r>
              <a:rPr lang="en-US" sz="1600" dirty="0"/>
              <a:t>  data &lt;- </a:t>
            </a:r>
            <a:r>
              <a:rPr lang="en-US" sz="1600" dirty="0" err="1"/>
              <a:t>data.frame</a:t>
            </a:r>
            <a:r>
              <a:rPr lang="en-US" sz="1600" dirty="0"/>
              <a:t>(</a:t>
            </a:r>
            <a:r>
              <a:rPr lang="en-US" sz="1600" dirty="0" err="1"/>
              <a:t>rowId</a:t>
            </a:r>
            <a:r>
              <a:rPr lang="en-US" sz="1600" dirty="0"/>
              <a:t> = </a:t>
            </a:r>
            <a:r>
              <a:rPr lang="en-US" sz="1600" dirty="0" err="1"/>
              <a:t>rowId</a:t>
            </a:r>
            <a:r>
              <a:rPr lang="en-US" sz="1600" dirty="0"/>
              <a:t>, treatment = treatment, </a:t>
            </a:r>
            <a:r>
              <a:rPr lang="en-US" sz="1600" dirty="0" err="1"/>
              <a:t>propensityScore</a:t>
            </a:r>
            <a:r>
              <a:rPr lang="en-US" sz="1600" dirty="0"/>
              <a:t> = </a:t>
            </a:r>
            <a:r>
              <a:rPr lang="en-US" sz="1600" dirty="0" err="1"/>
              <a:t>propensityScore</a:t>
            </a:r>
            <a:r>
              <a:rPr lang="en-US" sz="1600" dirty="0"/>
              <a:t>)</a:t>
            </a:r>
          </a:p>
          <a:p>
            <a:r>
              <a:rPr lang="en-US" sz="1600" dirty="0"/>
              <a:t>  result &lt;- </a:t>
            </a:r>
            <a:r>
              <a:rPr lang="en-US" sz="1600" b="1" dirty="0" err="1"/>
              <a:t>matchOnPs</a:t>
            </a:r>
            <a:r>
              <a:rPr lang="en-US" sz="1600" dirty="0"/>
              <a:t>(data, caliper = 0, </a:t>
            </a:r>
            <a:r>
              <a:rPr lang="en-US" sz="1600" dirty="0" err="1"/>
              <a:t>maxRatio</a:t>
            </a:r>
            <a:r>
              <a:rPr lang="en-US" sz="1600" dirty="0"/>
              <a:t> = 1)</a:t>
            </a:r>
          </a:p>
          <a:p>
            <a:r>
              <a:rPr lang="en-US" sz="1600" dirty="0"/>
              <a:t>  </a:t>
            </a:r>
            <a:r>
              <a:rPr lang="en-US" sz="1600" dirty="0" err="1"/>
              <a:t>expect_equal</a:t>
            </a:r>
            <a:r>
              <a:rPr lang="en-US" sz="1600" dirty="0"/>
              <a:t>(</a:t>
            </a:r>
            <a:r>
              <a:rPr lang="en-US" sz="1600" dirty="0" err="1"/>
              <a:t>result$stratumId</a:t>
            </a:r>
            <a:r>
              <a:rPr lang="en-US" sz="1600" dirty="0"/>
              <a:t>, c(0, 0, 1, 1))</a:t>
            </a:r>
          </a:p>
          <a:p>
            <a:r>
              <a:rPr lang="en-US" sz="1600" dirty="0"/>
              <a:t>})</a:t>
            </a:r>
          </a:p>
          <a:p>
            <a:endParaRPr lang="en-US" sz="1600" dirty="0"/>
          </a:p>
          <a:p>
            <a:r>
              <a:rPr lang="en-US" sz="1600" dirty="0" err="1"/>
              <a:t>test_that</a:t>
            </a:r>
            <a:r>
              <a:rPr lang="en-US" sz="1600" dirty="0"/>
              <a:t>("Simple 1-on-n matching", {</a:t>
            </a:r>
          </a:p>
          <a:p>
            <a:r>
              <a:rPr lang="en-US" sz="1600" dirty="0"/>
              <a:t>  </a:t>
            </a:r>
            <a:r>
              <a:rPr lang="en-US" sz="1600" dirty="0" err="1"/>
              <a:t>rowId</a:t>
            </a:r>
            <a:r>
              <a:rPr lang="en-US" sz="1600" dirty="0"/>
              <a:t> &lt;- 1:8</a:t>
            </a:r>
          </a:p>
          <a:p>
            <a:r>
              <a:rPr lang="en-US" sz="1600" dirty="0"/>
              <a:t>  treatment &lt;- c(0, 1, 0, 0, 0, 0, 1, 0)</a:t>
            </a:r>
          </a:p>
          <a:p>
            <a:r>
              <a:rPr lang="en-US" sz="1600" dirty="0"/>
              <a:t>  </a:t>
            </a:r>
            <a:r>
              <a:rPr lang="en-US" sz="1600" dirty="0" err="1"/>
              <a:t>propensityScore</a:t>
            </a:r>
            <a:r>
              <a:rPr lang="en-US" sz="1600" dirty="0"/>
              <a:t> &lt;- c(0, 0.1, 0.11, 0.12, 0.13, 0.85, 0.9, 1)</a:t>
            </a:r>
          </a:p>
          <a:p>
            <a:r>
              <a:rPr lang="en-US" sz="1600" dirty="0"/>
              <a:t>  data &lt;- </a:t>
            </a:r>
            <a:r>
              <a:rPr lang="en-US" sz="1600" dirty="0" err="1"/>
              <a:t>data.frame</a:t>
            </a:r>
            <a:r>
              <a:rPr lang="en-US" sz="1600" dirty="0"/>
              <a:t>(</a:t>
            </a:r>
            <a:r>
              <a:rPr lang="en-US" sz="1600" dirty="0" err="1"/>
              <a:t>rowId</a:t>
            </a:r>
            <a:r>
              <a:rPr lang="en-US" sz="1600" dirty="0"/>
              <a:t> = </a:t>
            </a:r>
            <a:r>
              <a:rPr lang="en-US" sz="1600" dirty="0" err="1"/>
              <a:t>rowId</a:t>
            </a:r>
            <a:r>
              <a:rPr lang="en-US" sz="1600" dirty="0"/>
              <a:t>, treatment = treatment, </a:t>
            </a:r>
            <a:r>
              <a:rPr lang="en-US" sz="1600" dirty="0" err="1"/>
              <a:t>propensityScore</a:t>
            </a:r>
            <a:r>
              <a:rPr lang="en-US" sz="1600" dirty="0"/>
              <a:t> = </a:t>
            </a:r>
            <a:r>
              <a:rPr lang="en-US" sz="1600" dirty="0" err="1"/>
              <a:t>propensityScore</a:t>
            </a:r>
            <a:r>
              <a:rPr lang="en-US" sz="1600" dirty="0"/>
              <a:t>)</a:t>
            </a:r>
          </a:p>
          <a:p>
            <a:r>
              <a:rPr lang="en-US" sz="1600" dirty="0"/>
              <a:t>  result &lt;- </a:t>
            </a:r>
            <a:r>
              <a:rPr lang="en-US" sz="1600" b="1" dirty="0" err="1"/>
              <a:t>matchOnPs</a:t>
            </a:r>
            <a:r>
              <a:rPr lang="en-US" sz="1600" dirty="0"/>
              <a:t>(data, caliper = 0, </a:t>
            </a:r>
            <a:r>
              <a:rPr lang="en-US" sz="1600" dirty="0" err="1"/>
              <a:t>maxRatio</a:t>
            </a:r>
            <a:r>
              <a:rPr lang="en-US" sz="1600" dirty="0"/>
              <a:t> = 100)</a:t>
            </a:r>
          </a:p>
          <a:p>
            <a:r>
              <a:rPr lang="en-US" sz="1600" dirty="0"/>
              <a:t>  </a:t>
            </a:r>
            <a:r>
              <a:rPr lang="en-US" sz="1600" dirty="0" err="1"/>
              <a:t>expect_equal</a:t>
            </a:r>
            <a:r>
              <a:rPr lang="en-US" sz="1600" dirty="0"/>
              <a:t>(</a:t>
            </a:r>
            <a:r>
              <a:rPr lang="en-US" sz="1600" dirty="0" err="1"/>
              <a:t>result$stratumId</a:t>
            </a:r>
            <a:r>
              <a:rPr lang="en-US" sz="1600" dirty="0"/>
              <a:t>, c(1, 0, 0, 0, 0, 1, 1, 1))</a:t>
            </a:r>
          </a:p>
          <a:p>
            <a:r>
              <a:rPr lang="en-US" sz="1600" dirty="0"/>
              <a:t>})</a:t>
            </a:r>
          </a:p>
          <a:p>
            <a:endParaRPr lang="en-US" sz="1600" dirty="0"/>
          </a:p>
          <a:p>
            <a:r>
              <a:rPr lang="en-US" sz="1600" dirty="0"/>
              <a:t>…</a:t>
            </a:r>
          </a:p>
        </p:txBody>
      </p:sp>
      <p:sp>
        <p:nvSpPr>
          <p:cNvPr id="4" name="Rounded Rectangle 35"/>
          <p:cNvSpPr/>
          <p:nvPr/>
        </p:nvSpPr>
        <p:spPr>
          <a:xfrm>
            <a:off x="6858000" y="2590800"/>
            <a:ext cx="2209800" cy="1792897"/>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Unit test is unambiguous for specific situations and is pretty human readable</a:t>
            </a:r>
          </a:p>
        </p:txBody>
      </p:sp>
    </p:spTree>
    <p:extLst>
      <p:ext uri="{BB962C8B-B14F-4D97-AF65-F5344CB8AC3E}">
        <p14:creationId xmlns:p14="http://schemas.microsoft.com/office/powerpoint/2010/main" val="136812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Simulation</a:t>
            </a:r>
          </a:p>
        </p:txBody>
      </p:sp>
      <p:sp>
        <p:nvSpPr>
          <p:cNvPr id="3" name="Content Placeholder 2"/>
          <p:cNvSpPr>
            <a:spLocks noGrp="1"/>
          </p:cNvSpPr>
          <p:nvPr>
            <p:ph idx="1"/>
          </p:nvPr>
        </p:nvSpPr>
        <p:spPr/>
        <p:txBody>
          <a:bodyPr>
            <a:normAutofit/>
          </a:bodyPr>
          <a:lstStyle/>
          <a:p>
            <a:pPr marL="0" indent="0">
              <a:buNone/>
            </a:pPr>
            <a:r>
              <a:rPr lang="en-US" sz="2400"/>
              <a:t>Using simulation for more complicated functionality</a:t>
            </a:r>
          </a:p>
          <a:p>
            <a:pPr marL="0" indent="0">
              <a:buNone/>
            </a:pPr>
            <a:endParaRPr lang="en-US" sz="2400"/>
          </a:p>
          <a:p>
            <a:pPr marL="0" indent="0">
              <a:buNone/>
            </a:pPr>
            <a:r>
              <a:rPr lang="en-US" sz="2400"/>
              <a:t>E.g: SCCS seasonality modeling:</a:t>
            </a:r>
          </a:p>
        </p:txBody>
      </p:sp>
      <p:pic>
        <p:nvPicPr>
          <p:cNvPr id="1026" name="Picture 2" descr="S:\TEMP\seas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37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Tenacious urban myth</a:t>
            </a:r>
          </a:p>
        </p:txBody>
      </p:sp>
      <p:sp>
        <p:nvSpPr>
          <p:cNvPr id="3" name="Content Placeholder 2"/>
          <p:cNvSpPr>
            <a:spLocks noGrp="1"/>
          </p:cNvSpPr>
          <p:nvPr>
            <p:ph idx="1"/>
          </p:nvPr>
        </p:nvSpPr>
        <p:spPr>
          <a:xfrm>
            <a:off x="457200" y="2362200"/>
            <a:ext cx="8229600" cy="1219200"/>
          </a:xfrm>
        </p:spPr>
        <p:txBody>
          <a:bodyPr/>
          <a:lstStyle/>
          <a:p>
            <a:pPr marL="0" indent="0">
              <a:buNone/>
            </a:pPr>
            <a:r>
              <a:rPr lang="en-US" dirty="0"/>
              <a:t>“Studies for the FDA need to be performed using SAS because SAS is validated”</a:t>
            </a:r>
          </a:p>
        </p:txBody>
      </p:sp>
      <p:sp>
        <p:nvSpPr>
          <p:cNvPr id="4" name="Slide Number Placeholder 3"/>
          <p:cNvSpPr>
            <a:spLocks noGrp="1"/>
          </p:cNvSpPr>
          <p:nvPr>
            <p:ph type="sldNum" sz="quarter" idx="4"/>
          </p:nvPr>
        </p:nvSpPr>
        <p:spPr/>
        <p:txBody>
          <a:bodyPr/>
          <a:lstStyle/>
          <a:p>
            <a:fld id="{444583ED-F364-40B3-B25B-483B5033DFA3}" type="slidenum">
              <a:rPr lang="en-US" smtClean="0"/>
              <a:pPr/>
              <a:t>2</a:t>
            </a:fld>
            <a:endParaRPr lang="en-US"/>
          </a:p>
        </p:txBody>
      </p:sp>
    </p:spTree>
    <p:extLst>
      <p:ext uri="{BB962C8B-B14F-4D97-AF65-F5344CB8AC3E}">
        <p14:creationId xmlns:p14="http://schemas.microsoft.com/office/powerpoint/2010/main" val="1079798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End-to-end verification</a:t>
            </a:r>
          </a:p>
        </p:txBody>
      </p:sp>
      <p:sp>
        <p:nvSpPr>
          <p:cNvPr id="3" name="Content Placeholder 2"/>
          <p:cNvSpPr>
            <a:spLocks noGrp="1"/>
          </p:cNvSpPr>
          <p:nvPr>
            <p:ph idx="1"/>
          </p:nvPr>
        </p:nvSpPr>
        <p:spPr/>
        <p:txBody>
          <a:bodyPr>
            <a:normAutofit/>
          </a:bodyPr>
          <a:lstStyle/>
          <a:p>
            <a:r>
              <a:rPr lang="en-US" sz="2400" dirty="0"/>
              <a:t>Can these building blocks lead to valid estimates?</a:t>
            </a:r>
          </a:p>
        </p:txBody>
      </p:sp>
      <p:sp>
        <p:nvSpPr>
          <p:cNvPr id="4" name="Slide Number Placeholder 3"/>
          <p:cNvSpPr>
            <a:spLocks noGrp="1"/>
          </p:cNvSpPr>
          <p:nvPr>
            <p:ph type="sldNum" sz="quarter" idx="4"/>
          </p:nvPr>
        </p:nvSpPr>
        <p:spPr/>
        <p:txBody>
          <a:bodyPr/>
          <a:lstStyle/>
          <a:p>
            <a:fld id="{444583ED-F364-40B3-B25B-483B5033DFA3}" type="slidenum">
              <a:rPr lang="en-US" smtClean="0"/>
              <a:pPr/>
              <a:t>20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54002646"/>
              </p:ext>
            </p:extLst>
          </p:nvPr>
        </p:nvGraphicFramePr>
        <p:xfrm>
          <a:off x="1295400" y="1858568"/>
          <a:ext cx="6553200" cy="4634307"/>
        </p:xfrm>
        <a:graphic>
          <a:graphicData uri="http://schemas.openxmlformats.org/presentationml/2006/ole">
            <mc:AlternateContent xmlns:mc="http://schemas.openxmlformats.org/markup-compatibility/2006">
              <mc:Choice xmlns:v="urn:schemas-microsoft-com:vml" Requires="v">
                <p:oleObj spid="_x0000_s2082" name="Acrobat Document" r:id="rId3" imgW="32070453" imgH="22678920" progId="AcroExch.Document.11">
                  <p:embed/>
                </p:oleObj>
              </mc:Choice>
              <mc:Fallback>
                <p:oleObj name="Acrobat Document" r:id="rId3" imgW="32070453" imgH="22678920" progId="AcroExch.Document.11">
                  <p:embed/>
                  <p:pic>
                    <p:nvPicPr>
                      <p:cNvPr id="0" name=""/>
                      <p:cNvPicPr/>
                      <p:nvPr/>
                    </p:nvPicPr>
                    <p:blipFill>
                      <a:blip r:embed="rId4"/>
                      <a:stretch>
                        <a:fillRect/>
                      </a:stretch>
                    </p:blipFill>
                    <p:spPr>
                      <a:xfrm>
                        <a:off x="1295400" y="1858568"/>
                        <a:ext cx="6553200" cy="463430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8469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aspects of validity </a:t>
            </a:r>
            <a:br>
              <a:rPr lang="en-US" dirty="0"/>
            </a:br>
            <a:r>
              <a:rPr lang="en-US" dirty="0"/>
              <a:t>of the Methods Library</a:t>
            </a:r>
          </a:p>
        </p:txBody>
      </p:sp>
      <p:sp>
        <p:nvSpPr>
          <p:cNvPr id="3" name="Content Placeholder 2"/>
          <p:cNvSpPr>
            <a:spLocks noGrp="1"/>
          </p:cNvSpPr>
          <p:nvPr>
            <p:ph idx="1"/>
          </p:nvPr>
        </p:nvSpPr>
        <p:spPr>
          <a:xfrm>
            <a:off x="457200" y="1219200"/>
            <a:ext cx="8229600" cy="5273675"/>
          </a:xfrm>
        </p:spPr>
        <p:txBody>
          <a:bodyPr>
            <a:normAutofit lnSpcReduction="10000"/>
          </a:bodyPr>
          <a:lstStyle/>
          <a:p>
            <a:r>
              <a:rPr lang="en-US" sz="2400" dirty="0"/>
              <a:t>Verification</a:t>
            </a:r>
          </a:p>
          <a:p>
            <a:pPr lvl="1"/>
            <a:r>
              <a:rPr lang="en-US" sz="2000" dirty="0"/>
              <a:t>Unit tests</a:t>
            </a:r>
          </a:p>
          <a:p>
            <a:pPr lvl="1"/>
            <a:r>
              <a:rPr lang="en-US" sz="2000" dirty="0"/>
              <a:t>Simulations</a:t>
            </a:r>
          </a:p>
          <a:p>
            <a:pPr lvl="1"/>
            <a:r>
              <a:rPr lang="en-US" sz="2000" dirty="0"/>
              <a:t>Method evaluation</a:t>
            </a:r>
          </a:p>
          <a:p>
            <a:r>
              <a:rPr lang="en-US" sz="2400" dirty="0"/>
              <a:t>Who develops?</a:t>
            </a:r>
          </a:p>
          <a:p>
            <a:pPr lvl="1"/>
            <a:r>
              <a:rPr lang="en-US" sz="2000" dirty="0"/>
              <a:t>OHDSI community</a:t>
            </a:r>
          </a:p>
          <a:p>
            <a:pPr lvl="1"/>
            <a:r>
              <a:rPr lang="en-US" sz="2000" dirty="0"/>
              <a:t>Workgroup leadership reviews and approves all contributions</a:t>
            </a:r>
          </a:p>
          <a:p>
            <a:pPr lvl="1"/>
            <a:r>
              <a:rPr lang="en-US" sz="2000" dirty="0"/>
              <a:t>Open source: anyone can review</a:t>
            </a:r>
          </a:p>
          <a:p>
            <a:r>
              <a:rPr lang="en-US" sz="2400" dirty="0"/>
              <a:t>How are developments stored?</a:t>
            </a:r>
          </a:p>
          <a:p>
            <a:pPr lvl="1"/>
            <a:r>
              <a:rPr lang="en-US" sz="2000" dirty="0"/>
              <a:t>OHDSI GitHub repos</a:t>
            </a:r>
          </a:p>
          <a:p>
            <a:r>
              <a:rPr lang="en-US" sz="2400" dirty="0"/>
              <a:t>History of developments</a:t>
            </a:r>
          </a:p>
          <a:p>
            <a:pPr lvl="1"/>
            <a:r>
              <a:rPr lang="en-US" sz="2000" dirty="0"/>
              <a:t>Design decisions are (sometimes) discussed publicly in forums and issue trackers</a:t>
            </a:r>
          </a:p>
          <a:p>
            <a:pPr lvl="1"/>
            <a:r>
              <a:rPr lang="en-US" sz="2000" dirty="0"/>
              <a:t>Full commit history in GitHub is public  </a:t>
            </a:r>
          </a:p>
          <a:p>
            <a:endParaRPr lang="en-US" sz="2400" dirty="0"/>
          </a:p>
          <a:p>
            <a:endParaRPr lang="en-US" sz="2400" dirty="0"/>
          </a:p>
        </p:txBody>
      </p:sp>
      <p:sp>
        <p:nvSpPr>
          <p:cNvPr id="4" name="Slide Number Placeholder 3"/>
          <p:cNvSpPr>
            <a:spLocks noGrp="1"/>
          </p:cNvSpPr>
          <p:nvPr>
            <p:ph type="sldNum" sz="quarter" idx="4"/>
          </p:nvPr>
        </p:nvSpPr>
        <p:spPr/>
        <p:txBody>
          <a:bodyPr/>
          <a:lstStyle/>
          <a:p>
            <a:fld id="{444583ED-F364-40B3-B25B-483B5033DFA3}" type="slidenum">
              <a:rPr lang="en-US" smtClean="0"/>
              <a:pPr/>
              <a:t>21</a:t>
            </a:fld>
            <a:endParaRPr lang="en-US"/>
          </a:p>
        </p:txBody>
      </p:sp>
    </p:spTree>
    <p:extLst>
      <p:ext uri="{BB962C8B-B14F-4D97-AF65-F5344CB8AC3E}">
        <p14:creationId xmlns:p14="http://schemas.microsoft.com/office/powerpoint/2010/main" val="238475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3600" dirty="0"/>
              <a:t>Validity of the assembly</a:t>
            </a:r>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07517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Aspects of validity of a study</a:t>
            </a:r>
          </a:p>
        </p:txBody>
      </p:sp>
      <p:sp>
        <p:nvSpPr>
          <p:cNvPr id="3" name="Content Placeholder 2"/>
          <p:cNvSpPr>
            <a:spLocks noGrp="1"/>
          </p:cNvSpPr>
          <p:nvPr>
            <p:ph idx="1"/>
          </p:nvPr>
        </p:nvSpPr>
        <p:spPr/>
        <p:txBody>
          <a:bodyPr>
            <a:normAutofit lnSpcReduction="10000"/>
          </a:bodyPr>
          <a:lstStyle/>
          <a:p>
            <a:r>
              <a:rPr lang="en-US" sz="2400" dirty="0"/>
              <a:t>Verification</a:t>
            </a:r>
          </a:p>
          <a:p>
            <a:pPr lvl="1"/>
            <a:r>
              <a:rPr lang="en-US" sz="2000" dirty="0"/>
              <a:t>Code review by designated QC buddy</a:t>
            </a:r>
          </a:p>
          <a:p>
            <a:pPr lvl="1"/>
            <a:r>
              <a:rPr lang="en-US" sz="2000" dirty="0"/>
              <a:t>Testing study against questions with know answers related to the research question (negative and positive controls)</a:t>
            </a:r>
          </a:p>
          <a:p>
            <a:r>
              <a:rPr lang="en-US" sz="2400" dirty="0"/>
              <a:t>Who develops?</a:t>
            </a:r>
          </a:p>
          <a:p>
            <a:pPr lvl="1"/>
            <a:r>
              <a:rPr lang="en-US" sz="2000" dirty="0"/>
              <a:t>Should we have some vetting for who can do a study?</a:t>
            </a:r>
          </a:p>
          <a:p>
            <a:pPr lvl="1"/>
            <a:r>
              <a:rPr lang="en-US" sz="2000" dirty="0"/>
              <a:t>Open source: anyone can review</a:t>
            </a:r>
          </a:p>
          <a:p>
            <a:r>
              <a:rPr lang="en-US" sz="2400" dirty="0"/>
              <a:t>How are developments stored?</a:t>
            </a:r>
          </a:p>
          <a:p>
            <a:pPr lvl="1"/>
            <a:r>
              <a:rPr lang="en-US" sz="2000" dirty="0"/>
              <a:t>OHDSI GitHub repos</a:t>
            </a:r>
          </a:p>
          <a:p>
            <a:r>
              <a:rPr lang="en-US" sz="2400" dirty="0"/>
              <a:t>History of developments</a:t>
            </a:r>
          </a:p>
          <a:p>
            <a:pPr lvl="1"/>
            <a:r>
              <a:rPr lang="en-US" sz="2000" dirty="0"/>
              <a:t>Design decisions are (sometimes) discussed publicly in forums and issue trackers</a:t>
            </a:r>
          </a:p>
          <a:p>
            <a:pPr lvl="1"/>
            <a:r>
              <a:rPr lang="en-US" sz="2000" dirty="0"/>
              <a:t>Full commit history in GitHub is public  </a:t>
            </a:r>
          </a:p>
          <a:p>
            <a:endParaRPr lang="en-US" sz="2400" dirty="0"/>
          </a:p>
          <a:p>
            <a:endParaRPr lang="en-US" sz="2400" dirty="0"/>
          </a:p>
        </p:txBody>
      </p:sp>
      <p:sp>
        <p:nvSpPr>
          <p:cNvPr id="4" name="Slide Number Placeholder 3"/>
          <p:cNvSpPr>
            <a:spLocks noGrp="1"/>
          </p:cNvSpPr>
          <p:nvPr>
            <p:ph type="sldNum" sz="quarter" idx="4"/>
          </p:nvPr>
        </p:nvSpPr>
        <p:spPr/>
        <p:txBody>
          <a:bodyPr/>
          <a:lstStyle/>
          <a:p>
            <a:fld id="{444583ED-F364-40B3-B25B-483B5033DFA3}" type="slidenum">
              <a:rPr lang="en-US" smtClean="0"/>
              <a:pPr/>
              <a:t>23</a:t>
            </a:fld>
            <a:endParaRPr lang="en-US"/>
          </a:p>
        </p:txBody>
      </p:sp>
    </p:spTree>
    <p:extLst>
      <p:ext uri="{BB962C8B-B14F-4D97-AF65-F5344CB8AC3E}">
        <p14:creationId xmlns:p14="http://schemas.microsoft.com/office/powerpoint/2010/main" val="129383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Layers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24</a:t>
            </a:fld>
            <a:endParaRPr lang="en-US"/>
          </a:p>
        </p:txBody>
      </p:sp>
      <p:sp>
        <p:nvSpPr>
          <p:cNvPr id="5" name="Rectangle 4"/>
          <p:cNvSpPr/>
          <p:nvPr/>
        </p:nvSpPr>
        <p:spPr>
          <a:xfrm>
            <a:off x="1354015" y="5581649"/>
            <a:ext cx="61722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Hardware</a:t>
            </a:r>
          </a:p>
        </p:txBody>
      </p:sp>
      <p:sp>
        <p:nvSpPr>
          <p:cNvPr id="6" name="Rectangle 5"/>
          <p:cNvSpPr/>
          <p:nvPr/>
        </p:nvSpPr>
        <p:spPr>
          <a:xfrm>
            <a:off x="1371600" y="4921739"/>
            <a:ext cx="6172200" cy="533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Operating system</a:t>
            </a:r>
          </a:p>
        </p:txBody>
      </p:sp>
      <p:grpSp>
        <p:nvGrpSpPr>
          <p:cNvPr id="15" name="Group 14"/>
          <p:cNvGrpSpPr/>
          <p:nvPr/>
        </p:nvGrpSpPr>
        <p:grpSpPr>
          <a:xfrm>
            <a:off x="1371600" y="4261827"/>
            <a:ext cx="6172200" cy="533400"/>
            <a:chOff x="1371600" y="4264511"/>
            <a:chExt cx="6172200" cy="533400"/>
          </a:xfrm>
        </p:grpSpPr>
        <p:sp>
          <p:nvSpPr>
            <p:cNvPr id="7" name="Rectangle 6"/>
            <p:cNvSpPr/>
            <p:nvPr/>
          </p:nvSpPr>
          <p:spPr>
            <a:xfrm>
              <a:off x="1371600" y="4264511"/>
              <a:ext cx="30480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File system</a:t>
              </a:r>
            </a:p>
          </p:txBody>
        </p:sp>
        <p:sp>
          <p:nvSpPr>
            <p:cNvPr id="8" name="Rectangle 7"/>
            <p:cNvSpPr/>
            <p:nvPr/>
          </p:nvSpPr>
          <p:spPr>
            <a:xfrm>
              <a:off x="4419600" y="4264511"/>
              <a:ext cx="31242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DBMS</a:t>
              </a:r>
            </a:p>
          </p:txBody>
        </p:sp>
      </p:grpSp>
      <p:grpSp>
        <p:nvGrpSpPr>
          <p:cNvPr id="3" name="Group 2"/>
          <p:cNvGrpSpPr/>
          <p:nvPr/>
        </p:nvGrpSpPr>
        <p:grpSpPr>
          <a:xfrm>
            <a:off x="1371600" y="3601915"/>
            <a:ext cx="6172200" cy="533400"/>
            <a:chOff x="1371600" y="3608081"/>
            <a:chExt cx="6172200" cy="533400"/>
          </a:xfrm>
        </p:grpSpPr>
        <p:sp>
          <p:nvSpPr>
            <p:cNvPr id="9" name="Rectangle 8"/>
            <p:cNvSpPr/>
            <p:nvPr/>
          </p:nvSpPr>
          <p:spPr>
            <a:xfrm>
              <a:off x="1371600" y="3608081"/>
              <a:ext cx="19812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a:t>
              </a:r>
            </a:p>
          </p:txBody>
        </p:sp>
        <p:sp>
          <p:nvSpPr>
            <p:cNvPr id="10" name="Rectangle 9"/>
            <p:cNvSpPr/>
            <p:nvPr/>
          </p:nvSpPr>
          <p:spPr>
            <a:xfrm>
              <a:off x="5257800" y="3608081"/>
              <a:ext cx="22860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Fortran</a:t>
              </a:r>
            </a:p>
          </p:txBody>
        </p:sp>
        <p:sp>
          <p:nvSpPr>
            <p:cNvPr id="11" name="Rectangle 10"/>
            <p:cNvSpPr/>
            <p:nvPr/>
          </p:nvSpPr>
          <p:spPr>
            <a:xfrm>
              <a:off x="3352800" y="3608081"/>
              <a:ext cx="1905000" cy="533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Java</a:t>
              </a:r>
            </a:p>
          </p:txBody>
        </p:sp>
      </p:grpSp>
      <p:sp>
        <p:nvSpPr>
          <p:cNvPr id="12" name="Rectangle 11"/>
          <p:cNvSpPr/>
          <p:nvPr/>
        </p:nvSpPr>
        <p:spPr>
          <a:xfrm>
            <a:off x="2743200" y="2942003"/>
            <a:ext cx="4800600"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a:t>
            </a:r>
          </a:p>
        </p:txBody>
      </p:sp>
      <p:sp>
        <p:nvSpPr>
          <p:cNvPr id="13" name="Rectangle 12"/>
          <p:cNvSpPr/>
          <p:nvPr/>
        </p:nvSpPr>
        <p:spPr>
          <a:xfrm>
            <a:off x="1371600" y="2282091"/>
            <a:ext cx="4648200"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Methods Library</a:t>
            </a:r>
          </a:p>
        </p:txBody>
      </p:sp>
      <p:sp>
        <p:nvSpPr>
          <p:cNvPr id="14" name="Rectangle 13"/>
          <p:cNvSpPr/>
          <p:nvPr/>
        </p:nvSpPr>
        <p:spPr>
          <a:xfrm>
            <a:off x="1371600" y="1622179"/>
            <a:ext cx="6172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Study analysis code</a:t>
            </a:r>
          </a:p>
        </p:txBody>
      </p:sp>
      <p:sp>
        <p:nvSpPr>
          <p:cNvPr id="16" name="Arrow: Up 15"/>
          <p:cNvSpPr/>
          <p:nvPr/>
        </p:nvSpPr>
        <p:spPr>
          <a:xfrm>
            <a:off x="5678801" y="3495909"/>
            <a:ext cx="474967" cy="33408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Rounded Rectangle 35"/>
          <p:cNvSpPr/>
          <p:nvPr/>
        </p:nvSpPr>
        <p:spPr>
          <a:xfrm>
            <a:off x="4028744" y="3793402"/>
            <a:ext cx="4744112" cy="823009"/>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R is ‘validated’, just like SAS:</a:t>
            </a:r>
          </a:p>
          <a:p>
            <a:r>
              <a:rPr lang="en-US" dirty="0">
                <a:hlinkClick r:id="rId2"/>
              </a:rPr>
              <a:t>https://www.r-project.org/doc/R-FDA.pdf</a:t>
            </a:r>
            <a:endParaRPr lang="en-US" dirty="0"/>
          </a:p>
        </p:txBody>
      </p:sp>
    </p:spTree>
    <p:extLst>
      <p:ext uri="{BB962C8B-B14F-4D97-AF65-F5344CB8AC3E}">
        <p14:creationId xmlns:p14="http://schemas.microsoft.com/office/powerpoint/2010/main" val="355586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cTn>
                              </p:par>
                              <p:par>
                                <p:cTn id="15" presetID="2" presetClass="exit" presetSubtype="4" fill="hold" grpId="1" nodeType="withEffect">
                                  <p:stCondLst>
                                    <p:cond delay="0"/>
                                  </p:stCondLst>
                                  <p:childTnLst>
                                    <p:anim calcmode="lin" valueType="num">
                                      <p:cBhvr additive="base">
                                        <p:cTn id="16" dur="500"/>
                                        <p:tgtEl>
                                          <p:spTgt spid="17"/>
                                        </p:tgtEl>
                                        <p:attrNameLst>
                                          <p:attrName>ppt_x</p:attrName>
                                        </p:attrNameLst>
                                      </p:cBhvr>
                                      <p:tavLst>
                                        <p:tav tm="0">
                                          <p:val>
                                            <p:strVal val="ppt_x"/>
                                          </p:val>
                                        </p:tav>
                                        <p:tav tm="100000">
                                          <p:val>
                                            <p:strVal val="ppt_x"/>
                                          </p:val>
                                        </p:tav>
                                      </p:tavLst>
                                    </p:anim>
                                    <p:anim calcmode="lin" valueType="num">
                                      <p:cBhvr additive="base">
                                        <p:cTn id="17" dur="500"/>
                                        <p:tgtEl>
                                          <p:spTgt spid="17"/>
                                        </p:tgtEl>
                                        <p:attrNameLst>
                                          <p:attrName>ppt_y</p:attrName>
                                        </p:attrNameLst>
                                      </p:cBhvr>
                                      <p:tavLst>
                                        <p:tav tm="0">
                                          <p:val>
                                            <p:strVal val="ppt_y"/>
                                          </p:val>
                                        </p:tav>
                                        <p:tav tm="100000">
                                          <p:val>
                                            <p:strVal val="1+ppt_h/2"/>
                                          </p:val>
                                        </p:tav>
                                      </p:tavLst>
                                    </p:anim>
                                    <p:set>
                                      <p:cBhvr>
                                        <p:cTn id="1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r>
              <a:rPr lang="en-US" sz="2400" dirty="0"/>
              <a:t>I feel pretty good about the validity of the Methods Library</a:t>
            </a:r>
          </a:p>
          <a:p>
            <a:r>
              <a:rPr lang="en-US" sz="2400" dirty="0"/>
              <a:t>Drafting a more formal document to support this, will post on forums</a:t>
            </a:r>
          </a:p>
          <a:p>
            <a:r>
              <a:rPr lang="en-US" sz="2400" dirty="0"/>
              <a:t>What steps to take to feel good about the validity of OHDSI studies?</a:t>
            </a:r>
          </a:p>
          <a:p>
            <a:r>
              <a:rPr lang="en-US" sz="2400" dirty="0"/>
              <a:t>Other ways to think about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25</a:t>
            </a:fld>
            <a:endParaRPr lang="en-US"/>
          </a:p>
        </p:txBody>
      </p:sp>
    </p:spTree>
    <p:extLst>
      <p:ext uri="{BB962C8B-B14F-4D97-AF65-F5344CB8AC3E}">
        <p14:creationId xmlns:p14="http://schemas.microsoft.com/office/powerpoint/2010/main" val="3840322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Topic of next meeting(s)?</a:t>
            </a:r>
          </a:p>
        </p:txBody>
      </p:sp>
      <p:sp>
        <p:nvSpPr>
          <p:cNvPr id="3" name="Content Placeholder 2"/>
          <p:cNvSpPr>
            <a:spLocks noGrp="1"/>
          </p:cNvSpPr>
          <p:nvPr>
            <p:ph idx="1"/>
          </p:nvPr>
        </p:nvSpPr>
        <p:spPr/>
        <p:txBody>
          <a:bodyPr>
            <a:normAutofit/>
          </a:bodyPr>
          <a:lstStyle/>
          <a:p>
            <a:r>
              <a:rPr lang="en-US" sz="2800"/>
              <a:t>?</a:t>
            </a:r>
          </a:p>
        </p:txBody>
      </p:sp>
      <p:sp>
        <p:nvSpPr>
          <p:cNvPr id="4" name="Slide Number Placeholder 3"/>
          <p:cNvSpPr>
            <a:spLocks noGrp="1"/>
          </p:cNvSpPr>
          <p:nvPr>
            <p:ph type="sldNum" sz="quarter" idx="4"/>
          </p:nvPr>
        </p:nvSpPr>
        <p:spPr/>
        <p:txBody>
          <a:bodyPr/>
          <a:lstStyle/>
          <a:p>
            <a:fld id="{444583ED-F364-40B3-B25B-483B5033DFA3}" type="slidenum">
              <a:rPr lang="en-US" smtClean="0"/>
              <a:pPr/>
              <a:t>26</a:t>
            </a:fld>
            <a:endParaRPr lang="en-US"/>
          </a:p>
        </p:txBody>
      </p:sp>
    </p:spTree>
    <p:extLst>
      <p:ext uri="{BB962C8B-B14F-4D97-AF65-F5344CB8AC3E}">
        <p14:creationId xmlns:p14="http://schemas.microsoft.com/office/powerpoint/2010/main" val="3365093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workgroup meeting</a:t>
            </a:r>
          </a:p>
        </p:txBody>
      </p:sp>
      <p:sp>
        <p:nvSpPr>
          <p:cNvPr id="3" name="Content Placeholder 2"/>
          <p:cNvSpPr>
            <a:spLocks noGrp="1"/>
          </p:cNvSpPr>
          <p:nvPr>
            <p:ph idx="1"/>
          </p:nvPr>
        </p:nvSpPr>
        <p:spPr>
          <a:xfrm>
            <a:off x="495300" y="1160748"/>
            <a:ext cx="8229600" cy="4608512"/>
          </a:xfrm>
        </p:spPr>
        <p:txBody>
          <a:bodyPr>
            <a:normAutofit lnSpcReduction="10000"/>
          </a:bodyPr>
          <a:lstStyle/>
          <a:p>
            <a:pPr marL="0" indent="0">
              <a:buNone/>
            </a:pPr>
            <a:r>
              <a:rPr lang="en-US" sz="2400" dirty="0"/>
              <a:t>Western hemisphere</a:t>
            </a:r>
            <a:r>
              <a:rPr lang="en-US" sz="2400"/>
              <a:t>: </a:t>
            </a:r>
            <a:r>
              <a:rPr lang="en-US" sz="2400" b="1"/>
              <a:t>November 9</a:t>
            </a:r>
            <a:endParaRPr lang="en-US" sz="2400" b="1" dirty="0"/>
          </a:p>
          <a:p>
            <a:r>
              <a:rPr lang="en-US" sz="2400" dirty="0"/>
              <a:t>6pm Central European time</a:t>
            </a:r>
          </a:p>
          <a:p>
            <a:r>
              <a:rPr lang="en-US" sz="2400" dirty="0"/>
              <a:t>12pm New York</a:t>
            </a:r>
          </a:p>
          <a:p>
            <a:r>
              <a:rPr lang="en-US" sz="2400" dirty="0"/>
              <a:t>9am Los Angeles / Stanford</a:t>
            </a:r>
          </a:p>
          <a:p>
            <a:pPr marL="0" indent="0">
              <a:buNone/>
            </a:pPr>
            <a:endParaRPr lang="en-US" sz="2400" dirty="0"/>
          </a:p>
          <a:p>
            <a:pPr marL="0" indent="0">
              <a:buNone/>
            </a:pPr>
            <a:r>
              <a:rPr lang="en-US" sz="2400" dirty="0"/>
              <a:t>Eastern hemisphere: November 1</a:t>
            </a:r>
          </a:p>
          <a:p>
            <a:r>
              <a:rPr lang="en-US" sz="2400" dirty="0"/>
              <a:t>3pm Hong Kong / Taiwan</a:t>
            </a:r>
          </a:p>
          <a:p>
            <a:r>
              <a:rPr lang="en-US" sz="2400" dirty="0"/>
              <a:t>4pm South Korea</a:t>
            </a:r>
          </a:p>
          <a:p>
            <a:r>
              <a:rPr lang="en-US" sz="2400" dirty="0"/>
              <a:t>5:30pm Adelaide</a:t>
            </a:r>
          </a:p>
          <a:p>
            <a:r>
              <a:rPr lang="en-US" sz="2400" dirty="0"/>
              <a:t>8am Central European time</a:t>
            </a:r>
          </a:p>
          <a:p>
            <a:r>
              <a:rPr lang="en-US" sz="2400" dirty="0"/>
              <a:t>7am UK time</a:t>
            </a:r>
          </a:p>
          <a:p>
            <a:endParaRPr lang="en-US" sz="2400" dirty="0"/>
          </a:p>
          <a:p>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buNone/>
            </a:pPr>
            <a:endParaRPr lang="en-US" dirty="0"/>
          </a:p>
        </p:txBody>
      </p:sp>
      <p:sp>
        <p:nvSpPr>
          <p:cNvPr id="4" name="Rectangle 3"/>
          <p:cNvSpPr/>
          <p:nvPr/>
        </p:nvSpPr>
        <p:spPr>
          <a:xfrm>
            <a:off x="755576" y="5913276"/>
            <a:ext cx="7696200" cy="369332"/>
          </a:xfrm>
          <a:prstGeom prst="rect">
            <a:avLst/>
          </a:prstGeom>
        </p:spPr>
        <p:txBody>
          <a:bodyPr wrap="square">
            <a:spAutoFit/>
          </a:bodyPr>
          <a:lstStyle/>
          <a:p>
            <a:r>
              <a:rPr lang="en-US" u="sng">
                <a:solidFill>
                  <a:schemeClr val="tx2"/>
                </a:solidFill>
              </a:rPr>
              <a:t>http://www.ohdsi.org/web/wiki/doku.php?id=projects:workgroups:est-methods</a:t>
            </a:r>
          </a:p>
        </p:txBody>
      </p:sp>
    </p:spTree>
    <p:extLst>
      <p:ext uri="{BB962C8B-B14F-4D97-AF65-F5344CB8AC3E}">
        <p14:creationId xmlns:p14="http://schemas.microsoft.com/office/powerpoint/2010/main" val="88338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normAutofit/>
          </a:bodyPr>
          <a:lstStyle/>
          <a:p>
            <a:r>
              <a:rPr lang="en-US" sz="2800" b="1" dirty="0"/>
              <a:t>validation.</a:t>
            </a:r>
            <a:r>
              <a:rPr lang="en-US" sz="2800" dirty="0"/>
              <a:t> (1) (FDA) Establishing documented evidence which provides a high degree of assurance that a specific process will consistently produce a product meeting its predetermined specifications and quality attributes. </a:t>
            </a:r>
          </a:p>
        </p:txBody>
      </p:sp>
      <p:sp>
        <p:nvSpPr>
          <p:cNvPr id="4" name="Slide Number Placeholder 3"/>
          <p:cNvSpPr>
            <a:spLocks noGrp="1"/>
          </p:cNvSpPr>
          <p:nvPr>
            <p:ph type="sldNum" sz="quarter" idx="4"/>
          </p:nvPr>
        </p:nvSpPr>
        <p:spPr/>
        <p:txBody>
          <a:bodyPr/>
          <a:lstStyle/>
          <a:p>
            <a:fld id="{444583ED-F364-40B3-B25B-483B5033DFA3}" type="slidenum">
              <a:rPr lang="en-US" smtClean="0"/>
              <a:pPr/>
              <a:t>3</a:t>
            </a:fld>
            <a:endParaRPr lang="en-US"/>
          </a:p>
        </p:txBody>
      </p:sp>
      <p:sp>
        <p:nvSpPr>
          <p:cNvPr id="5" name="TextBox 4"/>
          <p:cNvSpPr txBox="1"/>
          <p:nvPr/>
        </p:nvSpPr>
        <p:spPr>
          <a:xfrm>
            <a:off x="1855942" y="5752107"/>
            <a:ext cx="7293920" cy="923330"/>
          </a:xfrm>
          <a:prstGeom prst="rect">
            <a:avLst/>
          </a:prstGeom>
          <a:noFill/>
        </p:spPr>
        <p:txBody>
          <a:bodyPr wrap="none" rtlCol="0">
            <a:spAutoFit/>
          </a:bodyPr>
          <a:lstStyle/>
          <a:p>
            <a:pPr algn="r"/>
            <a:r>
              <a:rPr lang="en-US" dirty="0"/>
              <a:t>Glossary Of Computerized System and Software Development Terminology:</a:t>
            </a:r>
          </a:p>
          <a:p>
            <a:pPr algn="r"/>
            <a:r>
              <a:rPr lang="en-US" dirty="0">
                <a:hlinkClick r:id="rId2"/>
              </a:rPr>
              <a:t>https://www.fda.gov/iceci/inspections/inspectionguides/ucm074875.htm</a:t>
            </a:r>
            <a:endParaRPr lang="en-US" dirty="0"/>
          </a:p>
          <a:p>
            <a:pPr algn="r"/>
            <a:endParaRPr lang="en-US" dirty="0"/>
          </a:p>
        </p:txBody>
      </p:sp>
      <p:sp>
        <p:nvSpPr>
          <p:cNvPr id="6" name="Rounded Rectangle 35"/>
          <p:cNvSpPr/>
          <p:nvPr/>
        </p:nvSpPr>
        <p:spPr>
          <a:xfrm>
            <a:off x="508134" y="4272468"/>
            <a:ext cx="4041687" cy="10668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In other words: does your analysis do what it is supposed to do?</a:t>
            </a:r>
          </a:p>
        </p:txBody>
      </p:sp>
      <p:sp>
        <p:nvSpPr>
          <p:cNvPr id="7" name="Rounded Rectangle 35"/>
          <p:cNvSpPr/>
          <p:nvPr/>
        </p:nvSpPr>
        <p:spPr>
          <a:xfrm>
            <a:off x="3810000" y="4431961"/>
            <a:ext cx="4041687" cy="10668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Should journal editors, doctors, and patients not also care about validity? </a:t>
            </a:r>
          </a:p>
        </p:txBody>
      </p:sp>
    </p:spTree>
    <p:extLst>
      <p:ext uri="{BB962C8B-B14F-4D97-AF65-F5344CB8AC3E}">
        <p14:creationId xmlns:p14="http://schemas.microsoft.com/office/powerpoint/2010/main" val="348766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Validity</a:t>
            </a:r>
          </a:p>
        </p:txBody>
      </p:sp>
      <p:sp>
        <p:nvSpPr>
          <p:cNvPr id="3" name="Content Placeholder 2"/>
          <p:cNvSpPr>
            <a:spLocks noGrp="1"/>
          </p:cNvSpPr>
          <p:nvPr>
            <p:ph idx="1"/>
          </p:nvPr>
        </p:nvSpPr>
        <p:spPr/>
        <p:txBody>
          <a:bodyPr>
            <a:normAutofit/>
          </a:bodyPr>
          <a:lstStyle/>
          <a:p>
            <a:r>
              <a:rPr lang="en-US" sz="2800" b="1" dirty="0"/>
              <a:t>validation.</a:t>
            </a:r>
            <a:r>
              <a:rPr lang="en-US" sz="2800" dirty="0"/>
              <a:t> (1) (FDA) Establishing documented evidence which provides a high degree of assurance that a specific process will consistently produce a product meeting its </a:t>
            </a:r>
            <a:r>
              <a:rPr lang="en-US" sz="2800" dirty="0">
                <a:solidFill>
                  <a:srgbClr val="FF0000"/>
                </a:solidFill>
              </a:rPr>
              <a:t>predetermined specifications and quality attributes</a:t>
            </a:r>
            <a:r>
              <a:rPr lang="en-US" sz="2800" dirty="0"/>
              <a:t>. </a:t>
            </a:r>
          </a:p>
        </p:txBody>
      </p:sp>
      <p:sp>
        <p:nvSpPr>
          <p:cNvPr id="4" name="Slide Number Placeholder 3"/>
          <p:cNvSpPr>
            <a:spLocks noGrp="1"/>
          </p:cNvSpPr>
          <p:nvPr>
            <p:ph type="sldNum" sz="quarter" idx="4"/>
          </p:nvPr>
        </p:nvSpPr>
        <p:spPr/>
        <p:txBody>
          <a:bodyPr/>
          <a:lstStyle/>
          <a:p>
            <a:fld id="{444583ED-F364-40B3-B25B-483B5033DFA3}" type="slidenum">
              <a:rPr lang="en-US" smtClean="0"/>
              <a:pPr/>
              <a:t>4</a:t>
            </a:fld>
            <a:endParaRPr lang="en-US"/>
          </a:p>
        </p:txBody>
      </p:sp>
      <p:sp>
        <p:nvSpPr>
          <p:cNvPr id="5" name="TextBox 4"/>
          <p:cNvSpPr txBox="1"/>
          <p:nvPr/>
        </p:nvSpPr>
        <p:spPr>
          <a:xfrm>
            <a:off x="1855942" y="5752107"/>
            <a:ext cx="7293920" cy="923330"/>
          </a:xfrm>
          <a:prstGeom prst="rect">
            <a:avLst/>
          </a:prstGeom>
          <a:noFill/>
        </p:spPr>
        <p:txBody>
          <a:bodyPr wrap="none" rtlCol="0">
            <a:spAutoFit/>
          </a:bodyPr>
          <a:lstStyle/>
          <a:p>
            <a:pPr algn="r"/>
            <a:r>
              <a:rPr lang="en-US" dirty="0"/>
              <a:t>Glossary Of Computerized System and Software Development Terminology:</a:t>
            </a:r>
          </a:p>
          <a:p>
            <a:pPr algn="r"/>
            <a:r>
              <a:rPr lang="en-US" dirty="0">
                <a:hlinkClick r:id="rId2"/>
              </a:rPr>
              <a:t>https://www.fda.gov/iceci/inspections/inspectionguides/ucm074875.htm</a:t>
            </a:r>
            <a:endParaRPr lang="en-US" dirty="0"/>
          </a:p>
          <a:p>
            <a:pPr algn="r"/>
            <a:endParaRPr lang="en-US" dirty="0"/>
          </a:p>
        </p:txBody>
      </p:sp>
    </p:spTree>
    <p:extLst>
      <p:ext uri="{BB962C8B-B14F-4D97-AF65-F5344CB8AC3E}">
        <p14:creationId xmlns:p14="http://schemas.microsoft.com/office/powerpoint/2010/main" val="279510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view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5</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513" y="1284559"/>
            <a:ext cx="723900" cy="723900"/>
          </a:xfrm>
          <a:prstGeom prst="rect">
            <a:avLst/>
          </a:prstGeom>
        </p:spPr>
      </p:pic>
      <p:pic>
        <p:nvPicPr>
          <p:cNvPr id="8" name="Picture 7"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238" y="3243723"/>
            <a:ext cx="723900" cy="723900"/>
          </a:xfrm>
          <a:prstGeom prst="rect">
            <a:avLst/>
          </a:prstGeom>
        </p:spPr>
      </p:pic>
      <p:sp>
        <p:nvSpPr>
          <p:cNvPr id="9" name="TextBox 8"/>
          <p:cNvSpPr txBox="1"/>
          <p:nvPr/>
        </p:nvSpPr>
        <p:spPr>
          <a:xfrm>
            <a:off x="2562821" y="1461843"/>
            <a:ext cx="970266" cy="369332"/>
          </a:xfrm>
          <a:prstGeom prst="rect">
            <a:avLst/>
          </a:prstGeom>
          <a:noFill/>
        </p:spPr>
        <p:txBody>
          <a:bodyPr wrap="none" rtlCol="0">
            <a:spAutoFit/>
          </a:bodyPr>
          <a:lstStyle/>
          <a:p>
            <a:r>
              <a:rPr lang="en-US" dirty="0"/>
              <a:t>Scientist</a:t>
            </a:r>
          </a:p>
        </p:txBody>
      </p:sp>
      <p:sp>
        <p:nvSpPr>
          <p:cNvPr id="10" name="TextBox 9"/>
          <p:cNvSpPr txBox="1"/>
          <p:nvPr/>
        </p:nvSpPr>
        <p:spPr>
          <a:xfrm>
            <a:off x="2562821" y="3413625"/>
            <a:ext cx="2556213" cy="369332"/>
          </a:xfrm>
          <a:prstGeom prst="rect">
            <a:avLst/>
          </a:prstGeom>
          <a:noFill/>
        </p:spPr>
        <p:txBody>
          <a:bodyPr wrap="none" rtlCol="0">
            <a:spAutoFit/>
          </a:bodyPr>
          <a:lstStyle/>
          <a:p>
            <a:r>
              <a:rPr lang="en-US" dirty="0"/>
              <a:t>Programmer / statistician</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Specifications</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Analysis process</a:t>
            </a:r>
          </a:p>
        </p:txBody>
      </p:sp>
      <p:sp>
        <p:nvSpPr>
          <p:cNvPr id="14" name="Arrow: Down 13"/>
          <p:cNvSpPr/>
          <p:nvPr/>
        </p:nvSpPr>
        <p:spPr>
          <a:xfrm>
            <a:off x="2149446" y="200845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Down 14"/>
          <p:cNvSpPr/>
          <p:nvPr/>
        </p:nvSpPr>
        <p:spPr>
          <a:xfrm>
            <a:off x="2158283" y="2997566"/>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a:off x="2150574" y="397829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67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view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6</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513" y="1284559"/>
            <a:ext cx="723900" cy="723900"/>
          </a:xfrm>
          <a:prstGeom prst="rect">
            <a:avLst/>
          </a:prstGeom>
        </p:spPr>
      </p:pic>
      <p:pic>
        <p:nvPicPr>
          <p:cNvPr id="8" name="Picture 7"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238" y="3243723"/>
            <a:ext cx="723900" cy="723900"/>
          </a:xfrm>
          <a:prstGeom prst="rect">
            <a:avLst/>
          </a:prstGeom>
        </p:spPr>
      </p:pic>
      <p:sp>
        <p:nvSpPr>
          <p:cNvPr id="9" name="TextBox 8"/>
          <p:cNvSpPr txBox="1"/>
          <p:nvPr/>
        </p:nvSpPr>
        <p:spPr>
          <a:xfrm>
            <a:off x="2562821" y="1461843"/>
            <a:ext cx="970266" cy="369332"/>
          </a:xfrm>
          <a:prstGeom prst="rect">
            <a:avLst/>
          </a:prstGeom>
          <a:noFill/>
        </p:spPr>
        <p:txBody>
          <a:bodyPr wrap="none" rtlCol="0">
            <a:spAutoFit/>
          </a:bodyPr>
          <a:lstStyle/>
          <a:p>
            <a:r>
              <a:rPr lang="en-US" dirty="0"/>
              <a:t>Scientist</a:t>
            </a:r>
          </a:p>
        </p:txBody>
      </p:sp>
      <p:sp>
        <p:nvSpPr>
          <p:cNvPr id="10" name="TextBox 9"/>
          <p:cNvSpPr txBox="1"/>
          <p:nvPr/>
        </p:nvSpPr>
        <p:spPr>
          <a:xfrm>
            <a:off x="2562821" y="3413625"/>
            <a:ext cx="2556213" cy="369332"/>
          </a:xfrm>
          <a:prstGeom prst="rect">
            <a:avLst/>
          </a:prstGeom>
          <a:noFill/>
        </p:spPr>
        <p:txBody>
          <a:bodyPr wrap="none" rtlCol="0">
            <a:spAutoFit/>
          </a:bodyPr>
          <a:lstStyle/>
          <a:p>
            <a:r>
              <a:rPr lang="en-US" dirty="0"/>
              <a:t>Programmer / statistician</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Analysis process</a:t>
            </a:r>
          </a:p>
        </p:txBody>
      </p:sp>
      <p:sp>
        <p:nvSpPr>
          <p:cNvPr id="14" name="Arrow: Down 13"/>
          <p:cNvSpPr/>
          <p:nvPr/>
        </p:nvSpPr>
        <p:spPr>
          <a:xfrm>
            <a:off x="2149446" y="200845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Down 14"/>
          <p:cNvSpPr/>
          <p:nvPr/>
        </p:nvSpPr>
        <p:spPr>
          <a:xfrm>
            <a:off x="2158283" y="2997566"/>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a:off x="2150574" y="397829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6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view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7</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513" y="1284559"/>
            <a:ext cx="723900" cy="723900"/>
          </a:xfrm>
          <a:prstGeom prst="rect">
            <a:avLst/>
          </a:prstGeom>
        </p:spPr>
      </p:pic>
      <p:pic>
        <p:nvPicPr>
          <p:cNvPr id="8" name="Picture 7"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238" y="3243723"/>
            <a:ext cx="723900" cy="723900"/>
          </a:xfrm>
          <a:prstGeom prst="rect">
            <a:avLst/>
          </a:prstGeom>
        </p:spPr>
      </p:pic>
      <p:sp>
        <p:nvSpPr>
          <p:cNvPr id="9" name="TextBox 8"/>
          <p:cNvSpPr txBox="1"/>
          <p:nvPr/>
        </p:nvSpPr>
        <p:spPr>
          <a:xfrm>
            <a:off x="2562821" y="1461843"/>
            <a:ext cx="970266" cy="369332"/>
          </a:xfrm>
          <a:prstGeom prst="rect">
            <a:avLst/>
          </a:prstGeom>
          <a:noFill/>
        </p:spPr>
        <p:txBody>
          <a:bodyPr wrap="none" rtlCol="0">
            <a:spAutoFit/>
          </a:bodyPr>
          <a:lstStyle/>
          <a:p>
            <a:r>
              <a:rPr lang="en-US" dirty="0"/>
              <a:t>Scientist</a:t>
            </a:r>
          </a:p>
        </p:txBody>
      </p:sp>
      <p:sp>
        <p:nvSpPr>
          <p:cNvPr id="10" name="TextBox 9"/>
          <p:cNvSpPr txBox="1"/>
          <p:nvPr/>
        </p:nvSpPr>
        <p:spPr>
          <a:xfrm>
            <a:off x="2562821" y="3413625"/>
            <a:ext cx="2556213" cy="369332"/>
          </a:xfrm>
          <a:prstGeom prst="rect">
            <a:avLst/>
          </a:prstGeom>
          <a:noFill/>
        </p:spPr>
        <p:txBody>
          <a:bodyPr wrap="none" rtlCol="0">
            <a:spAutoFit/>
          </a:bodyPr>
          <a:lstStyle/>
          <a:p>
            <a:r>
              <a:rPr lang="en-US" dirty="0"/>
              <a:t>Programmer / statistician</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Analysis Program</a:t>
            </a:r>
          </a:p>
        </p:txBody>
      </p:sp>
      <p:sp>
        <p:nvSpPr>
          <p:cNvPr id="14" name="Arrow: Down 13"/>
          <p:cNvSpPr/>
          <p:nvPr/>
        </p:nvSpPr>
        <p:spPr>
          <a:xfrm>
            <a:off x="2149446" y="200845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Down 14"/>
          <p:cNvSpPr/>
          <p:nvPr/>
        </p:nvSpPr>
        <p:spPr>
          <a:xfrm>
            <a:off x="2158283" y="2997566"/>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a:off x="2150574" y="397829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Arrow: Up 4"/>
          <p:cNvSpPr/>
          <p:nvPr/>
        </p:nvSpPr>
        <p:spPr>
          <a:xfrm>
            <a:off x="2024979" y="4995138"/>
            <a:ext cx="474967" cy="334080"/>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Rounded Rectangle 35"/>
          <p:cNvSpPr/>
          <p:nvPr/>
        </p:nvSpPr>
        <p:spPr>
          <a:xfrm>
            <a:off x="374922" y="5292631"/>
            <a:ext cx="4744112" cy="1066800"/>
          </a:xfrm>
          <a:prstGeom prst="roundRect">
            <a:avLst>
              <a:gd name="adj" fmla="val 10861"/>
            </a:avLst>
          </a:prstGeom>
          <a:ln w="28575">
            <a:solidFill>
              <a:srgbClr val="FF0000"/>
            </a:solidFill>
          </a:ln>
          <a:effectLst>
            <a:outerShdw blurRad="114300" dist="1778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dirty="0"/>
              <a:t>Previous presentation: a study should be like a pipeline from data to tables &amp; figures</a:t>
            </a:r>
          </a:p>
        </p:txBody>
      </p:sp>
    </p:spTree>
    <p:extLst>
      <p:ext uri="{BB962C8B-B14F-4D97-AF65-F5344CB8AC3E}">
        <p14:creationId xmlns:p14="http://schemas.microsoft.com/office/powerpoint/2010/main" val="331651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view of validity</a:t>
            </a:r>
          </a:p>
        </p:txBody>
      </p:sp>
      <p:sp>
        <p:nvSpPr>
          <p:cNvPr id="4" name="Slide Number Placeholder 3"/>
          <p:cNvSpPr>
            <a:spLocks noGrp="1"/>
          </p:cNvSpPr>
          <p:nvPr>
            <p:ph type="sldNum" sz="quarter" idx="4"/>
          </p:nvPr>
        </p:nvSpPr>
        <p:spPr/>
        <p:txBody>
          <a:bodyPr/>
          <a:lstStyle/>
          <a:p>
            <a:fld id="{444583ED-F364-40B3-B25B-483B5033DFA3}" type="slidenum">
              <a:rPr lang="en-US" smtClean="0"/>
              <a:pPr/>
              <a:t>8</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513" y="1284559"/>
            <a:ext cx="723900" cy="723900"/>
          </a:xfrm>
          <a:prstGeom prst="rect">
            <a:avLst/>
          </a:prstGeom>
        </p:spPr>
      </p:pic>
      <p:pic>
        <p:nvPicPr>
          <p:cNvPr id="8" name="Picture 7" descr="File:Emblem-&lt;strong&gt;person&lt;/strong&gt;-orange.sv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6238" y="3243723"/>
            <a:ext cx="723900" cy="723900"/>
          </a:xfrm>
          <a:prstGeom prst="rect">
            <a:avLst/>
          </a:prstGeom>
        </p:spPr>
      </p:pic>
      <p:sp>
        <p:nvSpPr>
          <p:cNvPr id="9" name="TextBox 8"/>
          <p:cNvSpPr txBox="1"/>
          <p:nvPr/>
        </p:nvSpPr>
        <p:spPr>
          <a:xfrm>
            <a:off x="2562821" y="1461843"/>
            <a:ext cx="970266" cy="369332"/>
          </a:xfrm>
          <a:prstGeom prst="rect">
            <a:avLst/>
          </a:prstGeom>
          <a:noFill/>
        </p:spPr>
        <p:txBody>
          <a:bodyPr wrap="none" rtlCol="0">
            <a:spAutoFit/>
          </a:bodyPr>
          <a:lstStyle/>
          <a:p>
            <a:r>
              <a:rPr lang="en-US" dirty="0"/>
              <a:t>Scientist</a:t>
            </a:r>
          </a:p>
        </p:txBody>
      </p:sp>
      <p:sp>
        <p:nvSpPr>
          <p:cNvPr id="10" name="TextBox 9"/>
          <p:cNvSpPr txBox="1"/>
          <p:nvPr/>
        </p:nvSpPr>
        <p:spPr>
          <a:xfrm>
            <a:off x="2562821" y="3413625"/>
            <a:ext cx="2556213" cy="369332"/>
          </a:xfrm>
          <a:prstGeom prst="rect">
            <a:avLst/>
          </a:prstGeom>
          <a:noFill/>
        </p:spPr>
        <p:txBody>
          <a:bodyPr wrap="none" rtlCol="0">
            <a:spAutoFit/>
          </a:bodyPr>
          <a:lstStyle/>
          <a:p>
            <a:r>
              <a:rPr lang="en-US" dirty="0"/>
              <a:t>Programmer / statistician</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Analysis Program</a:t>
            </a:r>
          </a:p>
        </p:txBody>
      </p:sp>
      <p:sp>
        <p:nvSpPr>
          <p:cNvPr id="14" name="Arrow: Down 13"/>
          <p:cNvSpPr/>
          <p:nvPr/>
        </p:nvSpPr>
        <p:spPr>
          <a:xfrm>
            <a:off x="2149446" y="200845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Arrow: Down 14"/>
          <p:cNvSpPr/>
          <p:nvPr/>
        </p:nvSpPr>
        <p:spPr>
          <a:xfrm>
            <a:off x="2158283" y="2997566"/>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a:off x="2150574" y="3978299"/>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p:cNvSpPr txBox="1"/>
          <p:nvPr/>
        </p:nvSpPr>
        <p:spPr>
          <a:xfrm>
            <a:off x="4133804" y="1461843"/>
            <a:ext cx="4857796" cy="1754326"/>
          </a:xfrm>
          <a:prstGeom prst="rect">
            <a:avLst/>
          </a:prstGeom>
          <a:noFill/>
        </p:spPr>
        <p:txBody>
          <a:bodyPr wrap="square" rtlCol="0">
            <a:spAutoFit/>
          </a:bodyPr>
          <a:lstStyle/>
          <a:p>
            <a:r>
              <a:rPr lang="en-US" dirty="0"/>
              <a:t>Issues with this view:</a:t>
            </a:r>
          </a:p>
          <a:p>
            <a:pPr marL="285750" indent="-285750">
              <a:buFont typeface="Arial" panose="020B0604020202020204" pitchFamily="34" charset="0"/>
              <a:buChar char="•"/>
            </a:pPr>
            <a:r>
              <a:rPr lang="en-US" dirty="0"/>
              <a:t>Specifications are often ambiguous</a:t>
            </a:r>
          </a:p>
          <a:p>
            <a:pPr marL="285750" indent="-285750">
              <a:buFont typeface="Arial" panose="020B0604020202020204" pitchFamily="34" charset="0"/>
              <a:buChar char="•"/>
            </a:pPr>
            <a:r>
              <a:rPr lang="en-US" dirty="0"/>
              <a:t>Non-ambiguous specifications = Program</a:t>
            </a:r>
          </a:p>
          <a:p>
            <a:pPr marL="285750" indent="-285750">
              <a:buFont typeface="Arial" panose="020B0604020202020204" pitchFamily="34" charset="0"/>
              <a:buChar char="•"/>
            </a:pPr>
            <a:r>
              <a:rPr lang="en-US" dirty="0"/>
              <a:t>This is often not how (scientific) software is developed (e.g. where are the specifications for R?)</a:t>
            </a:r>
          </a:p>
        </p:txBody>
      </p:sp>
    </p:spTree>
    <p:extLst>
      <p:ext uri="{BB962C8B-B14F-4D97-AF65-F5344CB8AC3E}">
        <p14:creationId xmlns:p14="http://schemas.microsoft.com/office/powerpoint/2010/main" val="17670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OHDSI approach (ATLAS)</a:t>
            </a:r>
          </a:p>
        </p:txBody>
      </p:sp>
      <p:sp>
        <p:nvSpPr>
          <p:cNvPr id="4" name="Slide Number Placeholder 3"/>
          <p:cNvSpPr>
            <a:spLocks noGrp="1"/>
          </p:cNvSpPr>
          <p:nvPr>
            <p:ph type="sldNum" sz="quarter" idx="4"/>
          </p:nvPr>
        </p:nvSpPr>
        <p:spPr/>
        <p:txBody>
          <a:bodyPr/>
          <a:lstStyle/>
          <a:p>
            <a:fld id="{444583ED-F364-40B3-B25B-483B5033DFA3}" type="slidenum">
              <a:rPr lang="en-US" smtClean="0"/>
              <a:pPr/>
              <a:t>9</a:t>
            </a:fld>
            <a:endParaRPr lang="en-US"/>
          </a:p>
        </p:txBody>
      </p:sp>
      <p:pic>
        <p:nvPicPr>
          <p:cNvPr id="6" name="Picture 5" descr="Bestand:Emblem-&lt;strong&gt;person&lt;/strong&gt;-blue.svg - Wikiboo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5290264"/>
            <a:ext cx="723900" cy="723900"/>
          </a:xfrm>
          <a:prstGeom prst="rect">
            <a:avLst/>
          </a:prstGeom>
        </p:spPr>
      </p:pic>
      <p:sp>
        <p:nvSpPr>
          <p:cNvPr id="9" name="TextBox 8"/>
          <p:cNvSpPr txBox="1"/>
          <p:nvPr/>
        </p:nvSpPr>
        <p:spPr>
          <a:xfrm>
            <a:off x="2567308" y="5467548"/>
            <a:ext cx="970266" cy="369332"/>
          </a:xfrm>
          <a:prstGeom prst="rect">
            <a:avLst/>
          </a:prstGeom>
          <a:noFill/>
        </p:spPr>
        <p:txBody>
          <a:bodyPr wrap="none" rtlCol="0">
            <a:spAutoFit/>
          </a:bodyPr>
          <a:lstStyle/>
          <a:p>
            <a:r>
              <a:rPr lang="en-US" dirty="0"/>
              <a:t>Scientist</a:t>
            </a:r>
          </a:p>
        </p:txBody>
      </p:sp>
      <p:sp>
        <p:nvSpPr>
          <p:cNvPr id="11" name="Flowchart: Document 10"/>
          <p:cNvSpPr/>
          <p:nvPr/>
        </p:nvSpPr>
        <p:spPr>
          <a:xfrm>
            <a:off x="1692427" y="2317600"/>
            <a:ext cx="1257300" cy="6096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Protocol</a:t>
            </a:r>
          </a:p>
        </p:txBody>
      </p:sp>
      <p:sp>
        <p:nvSpPr>
          <p:cNvPr id="13" name="Flowchart: Process 12"/>
          <p:cNvSpPr/>
          <p:nvPr/>
        </p:nvSpPr>
        <p:spPr>
          <a:xfrm>
            <a:off x="1692427" y="4372515"/>
            <a:ext cx="1104900" cy="493196"/>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Cohort definition</a:t>
            </a:r>
          </a:p>
        </p:txBody>
      </p:sp>
      <p:sp>
        <p:nvSpPr>
          <p:cNvPr id="15" name="Arrow: Down 14"/>
          <p:cNvSpPr/>
          <p:nvPr/>
        </p:nvSpPr>
        <p:spPr>
          <a:xfrm rot="10800000">
            <a:off x="2158282" y="3152378"/>
            <a:ext cx="237483" cy="87723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Arrow: Down 15"/>
          <p:cNvSpPr/>
          <p:nvPr/>
        </p:nvSpPr>
        <p:spPr>
          <a:xfrm rot="10800000">
            <a:off x="2158283" y="5000445"/>
            <a:ext cx="237483"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Rounded Corners 2"/>
          <p:cNvSpPr/>
          <p:nvPr/>
        </p:nvSpPr>
        <p:spPr>
          <a:xfrm>
            <a:off x="179484" y="3283344"/>
            <a:ext cx="1512943" cy="62566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a:t>Validity</a:t>
            </a:r>
            <a:endParaRPr lang="en-US" dirty="0"/>
          </a:p>
        </p:txBody>
      </p:sp>
      <p:sp>
        <p:nvSpPr>
          <p:cNvPr id="7" name="Arrow: Left-Up 6"/>
          <p:cNvSpPr/>
          <p:nvPr/>
        </p:nvSpPr>
        <p:spPr>
          <a:xfrm rot="10800000">
            <a:off x="800100" y="2438400"/>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Arrow: Left-Up 16"/>
          <p:cNvSpPr/>
          <p:nvPr/>
        </p:nvSpPr>
        <p:spPr>
          <a:xfrm rot="5400000">
            <a:off x="813594" y="4043109"/>
            <a:ext cx="685800" cy="658812"/>
          </a:xfrm>
          <a:prstGeom prst="leftUpArrow">
            <a:avLst>
              <a:gd name="adj1" fmla="val 16992"/>
              <a:gd name="adj2" fmla="val 22331"/>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p:cNvSpPr txBox="1"/>
          <p:nvPr/>
        </p:nvSpPr>
        <p:spPr>
          <a:xfrm>
            <a:off x="2530747" y="3406331"/>
            <a:ext cx="5186484" cy="369332"/>
          </a:xfrm>
          <a:prstGeom prst="rect">
            <a:avLst/>
          </a:prstGeom>
          <a:noFill/>
        </p:spPr>
        <p:txBody>
          <a:bodyPr wrap="none" rtlCol="0">
            <a:spAutoFit/>
          </a:bodyPr>
          <a:lstStyle/>
          <a:p>
            <a:r>
              <a:rPr lang="en-US" dirty="0"/>
              <a:t>Automatic generation of human-readable description</a:t>
            </a:r>
          </a:p>
        </p:txBody>
      </p:sp>
    </p:spTree>
    <p:extLst>
      <p:ext uri="{BB962C8B-B14F-4D97-AF65-F5344CB8AC3E}">
        <p14:creationId xmlns:p14="http://schemas.microsoft.com/office/powerpoint/2010/main" val="2016530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2076</Words>
  <Application>Microsoft Office PowerPoint</Application>
  <PresentationFormat>On-screen Show (4:3)</PresentationFormat>
  <Paragraphs>396</Paragraphs>
  <Slides>27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Arial Unicode MS</vt:lpstr>
      <vt:lpstr>Calibri</vt:lpstr>
      <vt:lpstr>Office Theme</vt:lpstr>
      <vt:lpstr>Acrobat Document</vt:lpstr>
      <vt:lpstr>Software validity  and  meeting (future) regulatory requirements</vt:lpstr>
      <vt:lpstr>Tenacious urban myth</vt:lpstr>
      <vt:lpstr>Validity</vt:lpstr>
      <vt:lpstr>Validity</vt:lpstr>
      <vt:lpstr>Traditional view of validity</vt:lpstr>
      <vt:lpstr>Traditional view of validity</vt:lpstr>
      <vt:lpstr>Traditional view of validity</vt:lpstr>
      <vt:lpstr>Traditional view of validity</vt:lpstr>
      <vt:lpstr>OHDSI approach (ATLAS)</vt:lpstr>
      <vt:lpstr>OHDSI approach (Method Library)</vt:lpstr>
      <vt:lpstr>Assembling building blocks</vt:lpstr>
      <vt:lpstr>Validity of the building blocks</vt:lpstr>
      <vt:lpstr>PowerPoint Presentation</vt:lpstr>
      <vt:lpstr>Validity of the Methods Library</vt:lpstr>
      <vt:lpstr>Example: matchOnPs</vt:lpstr>
      <vt:lpstr>Example: matchOnPs</vt:lpstr>
      <vt:lpstr>Example: matchOnPs</vt:lpstr>
      <vt:lpstr>Example: matchOnPs</vt:lpstr>
      <vt:lpstr>Simulation</vt:lpstr>
      <vt:lpstr>End-to-end verification</vt:lpstr>
      <vt:lpstr>All aspects of validity  of the Methods Library</vt:lpstr>
      <vt:lpstr>Validity of the assembly</vt:lpstr>
      <vt:lpstr>Aspects of validity of a study</vt:lpstr>
      <vt:lpstr>Layers of validity</vt:lpstr>
      <vt:lpstr>Conclusions</vt:lpstr>
      <vt:lpstr>Topic of next meeting(s)?</vt:lpstr>
      <vt:lpstr>Next workgroup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2017-10-09T13:01:46Z</dcterms:created>
  <dcterms:modified xsi:type="dcterms:W3CDTF">2017-10-25T11:28:59Z</dcterms:modified>
</cp:coreProperties>
</file>