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3" r:id="rId4"/>
  </p:sldMasterIdLst>
  <p:notesMasterIdLst>
    <p:notesMasterId r:id="rId25"/>
  </p:notesMasterIdLst>
  <p:sldIdLst>
    <p:sldId id="334" r:id="rId5"/>
    <p:sldId id="632" r:id="rId6"/>
    <p:sldId id="637" r:id="rId7"/>
    <p:sldId id="638" r:id="rId8"/>
    <p:sldId id="639" r:id="rId9"/>
    <p:sldId id="663" r:id="rId10"/>
    <p:sldId id="651" r:id="rId11"/>
    <p:sldId id="656" r:id="rId12"/>
    <p:sldId id="642" r:id="rId13"/>
    <p:sldId id="643" r:id="rId14"/>
    <p:sldId id="657" r:id="rId15"/>
    <p:sldId id="647" r:id="rId16"/>
    <p:sldId id="646" r:id="rId17"/>
    <p:sldId id="645" r:id="rId18"/>
    <p:sldId id="648" r:id="rId19"/>
    <p:sldId id="649" r:id="rId20"/>
    <p:sldId id="650" r:id="rId21"/>
    <p:sldId id="661" r:id="rId22"/>
    <p:sldId id="652" r:id="rId23"/>
    <p:sldId id="662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F18"/>
    <a:srgbClr val="E5D13F"/>
    <a:srgbClr val="20425A"/>
    <a:srgbClr val="F7AF15"/>
    <a:srgbClr val="F28F1B"/>
    <a:srgbClr val="FAC760"/>
    <a:srgbClr val="CE7674"/>
    <a:srgbClr val="D89290"/>
    <a:srgbClr val="CB7E25"/>
    <a:srgbClr val="008C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89819" autoAdjust="0"/>
  </p:normalViewPr>
  <p:slideViewPr>
    <p:cSldViewPr snapToGrid="0" snapToObjects="1" showGuides="1">
      <p:cViewPr varScale="1">
        <p:scale>
          <a:sx n="101" d="100"/>
          <a:sy n="101" d="100"/>
        </p:scale>
        <p:origin x="1836" y="114"/>
      </p:cViewPr>
      <p:guideLst>
        <p:guide orient="horz" pos="199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A31955-9C68-4B01-8B59-D00714C61901}" type="datetimeFigureOut">
              <a:rPr lang="en-US" smtClean="0"/>
              <a:t>2/12/2019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48DA9-255D-4021-9152-50E7A9D6F4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585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909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pPr defTabSz="914400"/>
            <a:fld id="{444583ED-F364-40B3-B25B-483B5033DFA3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14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pPr defTabSz="914400"/>
            <a:fld id="{444583ED-F364-40B3-B25B-483B5033DFA3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697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pPr defTabSz="914400"/>
            <a:fld id="{444583ED-F364-40B3-B25B-483B5033DFA3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93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pPr defTabSz="914400"/>
            <a:fld id="{444583ED-F364-40B3-B25B-483B5033DFA3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05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pPr defTabSz="914400"/>
            <a:fld id="{444583ED-F364-40B3-B25B-483B5033DFA3}" type="slidenum">
              <a:rPr lang="en-US" smtClean="0"/>
              <a:pPr defTabSz="91440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1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84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8172" y="278198"/>
            <a:ext cx="6544056" cy="175577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OHDSI Gold Standard Phenotype Library Working Group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2558095"/>
            <a:ext cx="6096000" cy="1752600"/>
          </a:xfrm>
        </p:spPr>
        <p:txBody>
          <a:bodyPr>
            <a:normAutofit/>
          </a:bodyPr>
          <a:lstStyle/>
          <a:p>
            <a:r>
              <a:rPr lang="en-US" sz="3400" b="1" dirty="0" smtClean="0"/>
              <a:t>Library Architecture and Implementation</a:t>
            </a:r>
            <a:endParaRPr lang="en-US" sz="32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362200" y="4845760"/>
            <a:ext cx="6096000" cy="9789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rgbClr val="15315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Aaron Potvien</a:t>
            </a:r>
          </a:p>
          <a:p>
            <a:r>
              <a:rPr lang="en-US" sz="2400" b="1" dirty="0" smtClean="0"/>
              <a:t>February 12, 2019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14082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57150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Step-by-Step Walkthrough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6" y="1124712"/>
            <a:ext cx="9074854" cy="490195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29000"/>
            <a:ext cx="6519672" cy="2990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312408" y="3930782"/>
            <a:ext cx="2831592" cy="292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38" y="2846832"/>
            <a:ext cx="455676" cy="710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0814" y="3220598"/>
            <a:ext cx="3558540" cy="710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3484" y="3609356"/>
            <a:ext cx="58232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Librarians house the list of phenotypes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Authors house the phenotypes and documentation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but </a:t>
            </a:r>
            <a:r>
              <a:rPr lang="en-US" dirty="0" smtClean="0"/>
              <a:t>librarians know the implementation at the time it was submitted and can detect any changes made to the cohort definition with hashes.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More on this point…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65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57150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Hashes in a Nutshell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3484" y="4275261"/>
            <a:ext cx="582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</a:t>
            </a:r>
            <a:r>
              <a:rPr lang="en-US" dirty="0" smtClean="0"/>
              <a:t>asy to implement in R!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43484" y="981980"/>
            <a:ext cx="82433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 hash function can take data as input and output a nearly-guaranteed unique string of a fixed length.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Therefore, putting the implementation instructions through a hash function allows it to be “frozen in time”.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smtClean="0"/>
              <a:t>Any </a:t>
            </a:r>
            <a:r>
              <a:rPr lang="en-US" dirty="0" smtClean="0"/>
              <a:t>change made to the implementation will result in a different hash.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Thus, if an author successfully submitted a phenotype to the library and subsequently changed it, we could act accordingly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28" y="4832159"/>
            <a:ext cx="4507936" cy="1015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611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5715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Look Familiar?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875" y="895350"/>
            <a:ext cx="8330925" cy="5151691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5833872" y="2386584"/>
            <a:ext cx="2852928" cy="4937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9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57150"/>
            <a:ext cx="914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To Hash or not to Hash?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4515612" y="5267706"/>
            <a:ext cx="3593592" cy="585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0800000">
            <a:off x="922020" y="5267706"/>
            <a:ext cx="3593592" cy="585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72184" y="5002089"/>
            <a:ext cx="5823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Happy Medium </a:t>
            </a:r>
            <a:r>
              <a:rPr lang="en-US" dirty="0" smtClean="0"/>
              <a:t>– Keep track of implementation hash only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4515612" y="2919460"/>
            <a:ext cx="3593592" cy="585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Check every hash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15612" y="3504676"/>
            <a:ext cx="3593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Trivial changes (e.g. fixing of spelling errors, adding an author) would falsely cause the phenotype to appear substantively different.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 flipH="1">
            <a:off x="922020" y="1103018"/>
            <a:ext cx="3593592" cy="5852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Don’t check any hash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22019" y="1777650"/>
            <a:ext cx="35935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Authors could change the phenotype after having submitted it to the library without librarians (and, by extension, users) knowing!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472184" y="5817654"/>
            <a:ext cx="5823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notion of “implementation” is flexible. </a:t>
            </a:r>
          </a:p>
          <a:p>
            <a:pPr algn="ctr"/>
            <a:r>
              <a:rPr lang="en-US" dirty="0" smtClean="0"/>
              <a:t>It could be a JSON file or an archive of multiple files.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779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57150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Step-by-Step Walkthrough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6" y="1124712"/>
            <a:ext cx="9074854" cy="490195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3831336"/>
            <a:ext cx="6427753" cy="28986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312408" y="3930782"/>
            <a:ext cx="2831592" cy="292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38" y="2846832"/>
            <a:ext cx="455676" cy="9845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5376" y="3635878"/>
            <a:ext cx="1022800" cy="893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57150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Step-by-Step Walkthrough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6" y="1124712"/>
            <a:ext cx="9074854" cy="490195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4599432"/>
            <a:ext cx="3968497" cy="21305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312408" y="3930782"/>
            <a:ext cx="2831592" cy="292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38" y="2846832"/>
            <a:ext cx="455676" cy="1917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7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57150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Step-by-Step Walkthrough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6" y="1124712"/>
            <a:ext cx="9074854" cy="49019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312408" y="3930782"/>
            <a:ext cx="2831592" cy="29272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984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57150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Step-by-Step Walkthrough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6" y="1124712"/>
            <a:ext cx="9074854" cy="490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66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163299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Under Development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03200" y="1270001"/>
            <a:ext cx="8686800" cy="4930774"/>
          </a:xfrm>
        </p:spPr>
        <p:txBody>
          <a:bodyPr>
            <a:noAutofit/>
          </a:bodyPr>
          <a:lstStyle/>
          <a:p>
            <a:r>
              <a:rPr lang="en-US" sz="2000" u="sng" dirty="0" smtClean="0"/>
              <a:t>Lots of details</a:t>
            </a:r>
            <a:r>
              <a:rPr lang="en-US" sz="2000" dirty="0" smtClean="0"/>
              <a:t> remain to be filled in!</a:t>
            </a:r>
          </a:p>
          <a:p>
            <a:pPr lvl="1"/>
            <a:r>
              <a:rPr lang="en-US" sz="1600" dirty="0" smtClean="0"/>
              <a:t>Who will the librarians be, and how will they operate coherently?</a:t>
            </a:r>
          </a:p>
          <a:p>
            <a:pPr lvl="1"/>
            <a:r>
              <a:rPr lang="en-US" sz="1600" dirty="0" smtClean="0"/>
              <a:t>What would the interface of the Shiny App be like?</a:t>
            </a:r>
          </a:p>
          <a:p>
            <a:pPr lvl="1"/>
            <a:r>
              <a:rPr lang="en-US" sz="1600" dirty="0" smtClean="0"/>
              <a:t>What are the exact elements required in the metadata file?</a:t>
            </a:r>
          </a:p>
          <a:p>
            <a:pPr lvl="1"/>
            <a:r>
              <a:rPr lang="en-US" sz="1600" dirty="0" smtClean="0"/>
              <a:t>What criteria are required for admittance into the phenotype library?</a:t>
            </a:r>
          </a:p>
          <a:p>
            <a:pPr lvl="1"/>
            <a:r>
              <a:rPr lang="en-US" sz="1600" dirty="0" smtClean="0"/>
              <a:t>What action should be taken when the hashes don’t match up?</a:t>
            </a:r>
          </a:p>
          <a:p>
            <a:pPr lvl="1"/>
            <a:r>
              <a:rPr lang="en-US" sz="1600" dirty="0" smtClean="0"/>
              <a:t>What is the procedure for submitting a validation set to the librarians?</a:t>
            </a:r>
          </a:p>
          <a:p>
            <a:pPr lvl="1"/>
            <a:r>
              <a:rPr lang="en-US" sz="1600" dirty="0" smtClean="0"/>
              <a:t>How would multiple validation sets be aggregated in a meaningful way within the Shiny app?</a:t>
            </a:r>
          </a:p>
          <a:p>
            <a:pPr lvl="1"/>
            <a:r>
              <a:rPr lang="en-US" sz="1600" dirty="0" smtClean="0"/>
              <a:t>What’s the best way to incorporate tagging and versioning?</a:t>
            </a:r>
          </a:p>
          <a:p>
            <a:pPr lvl="1"/>
            <a:r>
              <a:rPr lang="en-US" sz="1600" dirty="0" smtClean="0"/>
              <a:t>Would we need an extra program to assist authors in getting their phenotype ready for submitting their entries to the library and maintaining them (e.g. metadata generator)?</a:t>
            </a:r>
          </a:p>
          <a:p>
            <a:pPr lvl="1"/>
            <a:r>
              <a:rPr lang="en-US" sz="1600" dirty="0" smtClean="0"/>
              <a:t>What exactly is the user provided with at the end when they choose a phenotype?</a:t>
            </a:r>
          </a:p>
          <a:p>
            <a:endParaRPr lang="en-US" sz="2000" dirty="0" smtClean="0"/>
          </a:p>
          <a:p>
            <a:r>
              <a:rPr lang="en-US" sz="2000" dirty="0"/>
              <a:t>T</a:t>
            </a:r>
            <a:r>
              <a:rPr lang="en-US" sz="2000" dirty="0" smtClean="0"/>
              <a:t>hinking about this at a “high level” while allowing Gold Standard Design/Evaluation components to develop organically</a:t>
            </a:r>
          </a:p>
        </p:txBody>
      </p:sp>
    </p:spTree>
    <p:extLst>
      <p:ext uri="{BB962C8B-B14F-4D97-AF65-F5344CB8AC3E}">
        <p14:creationId xmlns:p14="http://schemas.microsoft.com/office/powerpoint/2010/main" val="15184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163299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638552" y="2975864"/>
            <a:ext cx="4552696" cy="7599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Questions or Comments?</a:t>
            </a:r>
            <a:endParaRPr lang="en-US" b="1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2223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Gold Standard Phenotype Library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676650" y="1066800"/>
            <a:ext cx="2476500" cy="647700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Phenotypes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123949" y="2489200"/>
            <a:ext cx="2476500" cy="647700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Design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5827714" y="2489200"/>
            <a:ext cx="2476500" cy="647700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Evaluation</a:t>
            </a:r>
            <a:endParaRPr lang="en-US" sz="2400" dirty="0"/>
          </a:p>
        </p:txBody>
      </p:sp>
      <p:cxnSp>
        <p:nvCxnSpPr>
          <p:cNvPr id="8" name="Elbow Connector 7"/>
          <p:cNvCxnSpPr>
            <a:stCxn id="5" idx="2"/>
            <a:endCxn id="6" idx="0"/>
          </p:cNvCxnSpPr>
          <p:nvPr/>
        </p:nvCxnSpPr>
        <p:spPr>
          <a:xfrm rot="5400000">
            <a:off x="3251200" y="825500"/>
            <a:ext cx="774700" cy="2552701"/>
          </a:xfrm>
          <a:prstGeom prst="bentConnector3">
            <a:avLst/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5" idx="2"/>
            <a:endCxn id="7" idx="0"/>
          </p:cNvCxnSpPr>
          <p:nvPr/>
        </p:nvCxnSpPr>
        <p:spPr>
          <a:xfrm rot="16200000" flipH="1">
            <a:off x="5603082" y="1026318"/>
            <a:ext cx="774700" cy="2151064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19880" y="3873500"/>
            <a:ext cx="1828800" cy="647700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Rule-Based</a:t>
            </a:r>
            <a:br>
              <a:rPr lang="en-US" sz="2200" dirty="0" smtClean="0"/>
            </a:br>
            <a:r>
              <a:rPr lang="en-US" sz="2200" dirty="0" smtClean="0"/>
              <a:t>(Heuristic)</a:t>
            </a:r>
            <a:endParaRPr lang="en-US" sz="2200" dirty="0"/>
          </a:p>
        </p:txBody>
      </p:sp>
      <p:sp>
        <p:nvSpPr>
          <p:cNvPr id="13" name="Rectangle 12"/>
          <p:cNvSpPr/>
          <p:nvPr/>
        </p:nvSpPr>
        <p:spPr>
          <a:xfrm>
            <a:off x="2348708" y="3873500"/>
            <a:ext cx="2035175" cy="647700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Computable</a:t>
            </a:r>
            <a:br>
              <a:rPr lang="en-US" sz="2200" dirty="0" smtClean="0"/>
            </a:br>
            <a:r>
              <a:rPr lang="en-US" sz="2200" dirty="0" smtClean="0"/>
              <a:t>(Probabilistic)</a:t>
            </a:r>
            <a:endParaRPr lang="en-US" sz="2200" dirty="0"/>
          </a:p>
        </p:txBody>
      </p:sp>
      <p:sp>
        <p:nvSpPr>
          <p:cNvPr id="14" name="Rectangle 13"/>
          <p:cNvSpPr/>
          <p:nvPr/>
        </p:nvSpPr>
        <p:spPr>
          <a:xfrm>
            <a:off x="4914901" y="3873500"/>
            <a:ext cx="1946276" cy="647700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Chart Review</a:t>
            </a:r>
            <a:br>
              <a:rPr lang="en-US" sz="2200" dirty="0" smtClean="0"/>
            </a:br>
            <a:r>
              <a:rPr lang="en-US" sz="2200" dirty="0" smtClean="0"/>
              <a:t>(Annotations)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7065964" y="3873500"/>
            <a:ext cx="1822450" cy="647700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Automated</a:t>
            </a:r>
            <a:br>
              <a:rPr lang="en-US" sz="2200" dirty="0" smtClean="0"/>
            </a:br>
            <a:r>
              <a:rPr lang="en-US" sz="2200" dirty="0" smtClean="0"/>
              <a:t>(Algorithmic)</a:t>
            </a:r>
            <a:endParaRPr lang="en-US" sz="2200" dirty="0"/>
          </a:p>
        </p:txBody>
      </p:sp>
      <p:cxnSp>
        <p:nvCxnSpPr>
          <p:cNvPr id="16" name="Elbow Connector 15"/>
          <p:cNvCxnSpPr>
            <a:stCxn id="6" idx="2"/>
            <a:endCxn id="12" idx="0"/>
          </p:cNvCxnSpPr>
          <p:nvPr/>
        </p:nvCxnSpPr>
        <p:spPr>
          <a:xfrm rot="5400000">
            <a:off x="1429940" y="2941241"/>
            <a:ext cx="736600" cy="1127919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6" idx="2"/>
            <a:endCxn id="13" idx="0"/>
          </p:cNvCxnSpPr>
          <p:nvPr/>
        </p:nvCxnSpPr>
        <p:spPr>
          <a:xfrm rot="16200000" flipH="1">
            <a:off x="2495947" y="3003151"/>
            <a:ext cx="736600" cy="1004097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7" idx="2"/>
            <a:endCxn id="14" idx="0"/>
          </p:cNvCxnSpPr>
          <p:nvPr/>
        </p:nvCxnSpPr>
        <p:spPr>
          <a:xfrm rot="5400000">
            <a:off x="6108702" y="2916238"/>
            <a:ext cx="736600" cy="1177925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7" idx="2"/>
            <a:endCxn id="15" idx="0"/>
          </p:cNvCxnSpPr>
          <p:nvPr/>
        </p:nvCxnSpPr>
        <p:spPr>
          <a:xfrm rot="16200000" flipH="1">
            <a:off x="7153276" y="3049587"/>
            <a:ext cx="736600" cy="911225"/>
          </a:xfrm>
          <a:prstGeom prst="bentConnector3">
            <a:avLst>
              <a:gd name="adj1" fmla="val 50000"/>
            </a:avLst>
          </a:prstGeom>
          <a:ln w="50800">
            <a:solidFill>
              <a:srgbClr val="20425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638550" y="5213348"/>
            <a:ext cx="2641203" cy="647700"/>
          </a:xfrm>
          <a:prstGeom prst="rect">
            <a:avLst/>
          </a:prstGeom>
          <a:solidFill>
            <a:srgbClr val="F49F18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 smtClean="0"/>
              <a:t>Library Architecture and Implementation</a:t>
            </a:r>
            <a:endParaRPr lang="en-US" sz="2200" dirty="0"/>
          </a:p>
        </p:txBody>
      </p:sp>
      <p:sp>
        <p:nvSpPr>
          <p:cNvPr id="21" name="Cross 20"/>
          <p:cNvSpPr/>
          <p:nvPr/>
        </p:nvSpPr>
        <p:spPr>
          <a:xfrm>
            <a:off x="3074591" y="5308598"/>
            <a:ext cx="457200" cy="457200"/>
          </a:xfrm>
          <a:prstGeom prst="plus">
            <a:avLst>
              <a:gd name="adj" fmla="val 41667"/>
            </a:avLst>
          </a:prstGeom>
          <a:solidFill>
            <a:srgbClr val="20425A"/>
          </a:solidFill>
          <a:ln>
            <a:solidFill>
              <a:srgbClr val="204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709801" y="4789423"/>
            <a:ext cx="4151376" cy="149555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57150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6" y="1124712"/>
            <a:ext cx="9074854" cy="490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456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57150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Who are the actors?</a:t>
            </a:r>
            <a:endParaRPr lang="en-US" dirty="0"/>
          </a:p>
        </p:txBody>
      </p:sp>
      <p:pic>
        <p:nvPicPr>
          <p:cNvPr id="2" name="Picture 1" descr="Effects of Information Technology on Society - ClassTalker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212" y="1452662"/>
            <a:ext cx="1874635" cy="1926708"/>
          </a:xfrm>
          <a:prstGeom prst="rect">
            <a:avLst/>
          </a:prstGeom>
        </p:spPr>
      </p:pic>
      <p:pic>
        <p:nvPicPr>
          <p:cNvPr id="3" name="Picture 2" descr="خبرگزاری تسنیم - بی‌نظمی درآمدی در حوزه فناوری اطلاعات ...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2850" y="4212236"/>
            <a:ext cx="2417879" cy="1683448"/>
          </a:xfrm>
          <a:prstGeom prst="rect">
            <a:avLst/>
          </a:prstGeom>
        </p:spPr>
      </p:pic>
      <p:pic>
        <p:nvPicPr>
          <p:cNvPr id="8" name="Picture 7" descr="Giochi con la lingua | Noi parliamo italiano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599" y="1458310"/>
            <a:ext cx="1921060" cy="192106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168501" y="738759"/>
            <a:ext cx="2686575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20425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End User</a:t>
            </a:r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168501" y="3379370"/>
            <a:ext cx="2686575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20425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Librarians</a:t>
            </a:r>
            <a:endParaRPr lang="en-US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411842" y="738759"/>
            <a:ext cx="2686575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20425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411842" y="3401277"/>
            <a:ext cx="2686575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20425A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Validators</a:t>
            </a:r>
            <a:endParaRPr lang="en-US" dirty="0"/>
          </a:p>
        </p:txBody>
      </p:sp>
      <p:pic>
        <p:nvPicPr>
          <p:cNvPr id="4" name="Picture 3" descr="PROW 100: Foundations of Composition: Grammar Detective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047" y="4185374"/>
            <a:ext cx="1934395" cy="1791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84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57150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Actor Interactions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45541" y="1431086"/>
            <a:ext cx="8341259" cy="49788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20425A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The library implementation is largely framed by how these actors interact with each other: </a:t>
            </a:r>
          </a:p>
          <a:p>
            <a:pPr algn="l"/>
            <a:endParaRPr lang="en-US" sz="3000" dirty="0" smtClean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rgbClr val="00B050"/>
                </a:solidFill>
              </a:rPr>
              <a:t>User</a:t>
            </a:r>
            <a:r>
              <a:rPr lang="en-US" sz="2000" dirty="0" smtClean="0"/>
              <a:t> needs the </a:t>
            </a:r>
            <a:r>
              <a:rPr lang="en-US" sz="2000" dirty="0" smtClean="0">
                <a:solidFill>
                  <a:srgbClr val="F49F18"/>
                </a:solidFill>
              </a:rPr>
              <a:t>Librarians</a:t>
            </a:r>
            <a:r>
              <a:rPr lang="en-US" sz="2000" dirty="0" smtClean="0"/>
              <a:t> to maintain Gold Standard library entries.</a:t>
            </a:r>
          </a:p>
          <a:p>
            <a:pPr lvl="1"/>
            <a:endParaRPr lang="en-US" sz="2000" dirty="0" smtClean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rgbClr val="F49F18"/>
                </a:solidFill>
              </a:rPr>
              <a:t>Librarians</a:t>
            </a:r>
            <a:r>
              <a:rPr lang="en-US" sz="2000" dirty="0" smtClean="0"/>
              <a:t> need </a:t>
            </a:r>
            <a:r>
              <a:rPr lang="en-US" sz="2000" dirty="0" smtClean="0">
                <a:solidFill>
                  <a:schemeClr val="accent1"/>
                </a:solidFill>
              </a:rPr>
              <a:t>Authors</a:t>
            </a:r>
            <a:r>
              <a:rPr lang="en-US" sz="2000" dirty="0" smtClean="0"/>
              <a:t> to develop Gold Standard phenotypes to populate the library.</a:t>
            </a:r>
          </a:p>
          <a:p>
            <a:pPr lvl="1"/>
            <a:endParaRPr lang="en-US" sz="2000" dirty="0" smtClean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chemeClr val="accent1"/>
                </a:solidFill>
              </a:rPr>
              <a:t>Authors</a:t>
            </a:r>
            <a:r>
              <a:rPr lang="en-US" sz="2000" dirty="0" smtClean="0"/>
              <a:t> need the </a:t>
            </a:r>
            <a:r>
              <a:rPr lang="en-US" sz="2000" dirty="0" smtClean="0">
                <a:solidFill>
                  <a:srgbClr val="FF0000"/>
                </a:solidFill>
              </a:rPr>
              <a:t>Validators</a:t>
            </a:r>
            <a:r>
              <a:rPr lang="en-US" sz="2000" dirty="0" smtClean="0"/>
              <a:t> to test the performance of their phenotypes at different sites.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 smtClean="0">
                <a:solidFill>
                  <a:srgbClr val="FF0000"/>
                </a:solidFill>
              </a:rPr>
              <a:t>Validators</a:t>
            </a:r>
            <a:r>
              <a:rPr lang="en-US" sz="2000" dirty="0" smtClean="0"/>
              <a:t> need the </a:t>
            </a:r>
            <a:r>
              <a:rPr lang="en-US" sz="2000" dirty="0" smtClean="0">
                <a:solidFill>
                  <a:srgbClr val="FFC000"/>
                </a:solidFill>
              </a:rPr>
              <a:t>Librarians</a:t>
            </a:r>
            <a:r>
              <a:rPr lang="en-US" sz="2000" dirty="0" smtClean="0"/>
              <a:t> to identify candidates to validate.</a:t>
            </a:r>
            <a:endParaRPr lang="en-US" sz="3000" u="sng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sz="3000" u="sng" dirty="0" smtClean="0"/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50609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57150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Spoiler Alert!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6" y="1124712"/>
            <a:ext cx="9074854" cy="490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53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57150"/>
            <a:ext cx="7543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GitHub/Shiny Framework Proposal</a:t>
            </a: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45541" y="1408176"/>
            <a:ext cx="8341259" cy="10515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20425A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9032" y="1554479"/>
            <a:ext cx="2171650" cy="24780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1608" y="1729835"/>
            <a:ext cx="2127313" cy="2127313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570682" y="2176272"/>
            <a:ext cx="1888286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3570682" y="3334512"/>
            <a:ext cx="1805990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84173" y="4297232"/>
            <a:ext cx="1801368" cy="830997"/>
          </a:xfrm>
          <a:prstGeom prst="rect">
            <a:avLst/>
          </a:prstGeom>
          <a:noFill/>
          <a:ln w="25400">
            <a:solidFill>
              <a:schemeClr val="accent6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User Experience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5239224" y="4112567"/>
            <a:ext cx="2139697" cy="1200329"/>
          </a:xfrm>
          <a:prstGeom prst="rect">
            <a:avLst/>
          </a:prstGeom>
          <a:noFill/>
          <a:ln w="25400">
            <a:solidFill>
              <a:schemeClr val="accent6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Back-end Development &amp; Maintenance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623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57150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45541" y="1093370"/>
            <a:ext cx="8341259" cy="25825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20425A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Documentation “heavy lifting” is automated by GitHub: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 smtClean="0"/>
              <a:t>Every change precisely tracked </a:t>
            </a:r>
            <a:br>
              <a:rPr lang="en-US" sz="2800" dirty="0" smtClean="0"/>
            </a:br>
            <a:r>
              <a:rPr lang="en-US" sz="2800" dirty="0" smtClean="0"/>
              <a:t>(authorship, ownership, dates of changes, rationale, etc.)</a:t>
            </a:r>
            <a:br>
              <a:rPr lang="en-US" sz="2800" dirty="0" smtClean="0"/>
            </a:br>
            <a:endParaRPr lang="en-US" sz="2800" dirty="0" smtClean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 smtClean="0"/>
              <a:t>Pull requests encourage peer review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45540" y="3727604"/>
            <a:ext cx="8341259" cy="1444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20425A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GitHub and Shiny are already in use by many in the OHDSI community.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345539" y="4664302"/>
            <a:ext cx="8341259" cy="1444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rgbClr val="20425A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Both are free and open source!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27583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57150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A Starting Point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12064" y="1225296"/>
            <a:ext cx="8375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Beginning with the user experience…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How would a user </a:t>
            </a:r>
            <a:r>
              <a:rPr lang="en-US" i="1" dirty="0" smtClean="0"/>
              <a:t>know</a:t>
            </a:r>
            <a:r>
              <a:rPr lang="en-US" dirty="0" smtClean="0"/>
              <a:t> which phenotypes there are to choose from?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We could create a Shiny application to help them navigate: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b="1" dirty="0" smtClean="0">
                <a:solidFill>
                  <a:schemeClr val="accent1"/>
                </a:solidFill>
              </a:rPr>
              <a:t>Identify</a:t>
            </a:r>
            <a:r>
              <a:rPr lang="en-US" dirty="0" smtClean="0"/>
              <a:t> which </a:t>
            </a:r>
            <a:r>
              <a:rPr lang="en-US" b="1" dirty="0" smtClean="0">
                <a:solidFill>
                  <a:schemeClr val="accent1"/>
                </a:solidFill>
              </a:rPr>
              <a:t>phenotypes</a:t>
            </a:r>
            <a:r>
              <a:rPr lang="en-US" dirty="0" smtClean="0"/>
              <a:t> are currently in the library.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Allow the user to </a:t>
            </a:r>
            <a:r>
              <a:rPr lang="en-US" b="1" dirty="0" smtClean="0">
                <a:solidFill>
                  <a:schemeClr val="accent1"/>
                </a:solidFill>
              </a:rPr>
              <a:t>search the library </a:t>
            </a:r>
            <a:r>
              <a:rPr lang="en-US" dirty="0" smtClean="0"/>
              <a:t>(with, say, autocompleting) </a:t>
            </a:r>
            <a:r>
              <a:rPr lang="en-US" b="1" dirty="0" smtClean="0">
                <a:solidFill>
                  <a:schemeClr val="accent1"/>
                </a:solidFill>
              </a:rPr>
              <a:t>and choose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/>
              <a:t>a phenotype.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On selecting a phenotype, </a:t>
            </a:r>
            <a:r>
              <a:rPr lang="en-US" b="1" dirty="0" smtClean="0">
                <a:solidFill>
                  <a:schemeClr val="accent1"/>
                </a:solidFill>
              </a:rPr>
              <a:t>display</a:t>
            </a:r>
            <a:r>
              <a:rPr lang="en-US" dirty="0" smtClean="0"/>
              <a:t> all of </a:t>
            </a:r>
            <a:r>
              <a:rPr lang="en-US" b="1" dirty="0" smtClean="0">
                <a:solidFill>
                  <a:schemeClr val="accent1"/>
                </a:solidFill>
              </a:rPr>
              <a:t>the characteristics </a:t>
            </a:r>
            <a:r>
              <a:rPr lang="en-US" dirty="0" smtClean="0"/>
              <a:t>of that phenotype and </a:t>
            </a:r>
            <a:r>
              <a:rPr lang="en-US" b="1" dirty="0" smtClean="0">
                <a:solidFill>
                  <a:schemeClr val="accent1"/>
                </a:solidFill>
              </a:rPr>
              <a:t>aggregate the validations </a:t>
            </a:r>
            <a:r>
              <a:rPr lang="en-US" dirty="0" smtClean="0"/>
              <a:t>that have been performed.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Allow for </a:t>
            </a:r>
            <a:r>
              <a:rPr lang="en-US" b="1" dirty="0" smtClean="0">
                <a:solidFill>
                  <a:schemeClr val="accent1"/>
                </a:solidFill>
              </a:rPr>
              <a:t>exporting the chosen phenotype</a:t>
            </a:r>
            <a:r>
              <a:rPr lang="en-US" dirty="0" smtClean="0"/>
              <a:t> (or go back to browsing others).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As things change, the tool would always represents the “cutting edge” of the library </a:t>
            </a:r>
            <a:br>
              <a:rPr lang="en-US" dirty="0" smtClean="0"/>
            </a:br>
            <a:r>
              <a:rPr lang="en-US" dirty="0" smtClean="0"/>
              <a:t>(e.g. new phenotype added, new validation was done).</a:t>
            </a:r>
          </a:p>
        </p:txBody>
      </p:sp>
    </p:spTree>
    <p:extLst>
      <p:ext uri="{BB962C8B-B14F-4D97-AF65-F5344CB8AC3E}">
        <p14:creationId xmlns:p14="http://schemas.microsoft.com/office/powerpoint/2010/main" val="119981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143000" y="57150"/>
            <a:ext cx="75438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Step-by-Step Walkthrough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6" y="1124712"/>
            <a:ext cx="9074854" cy="490195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82112"/>
            <a:ext cx="9144000" cy="32369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312408" y="1014984"/>
            <a:ext cx="2831592" cy="33459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23416" y="2935224"/>
            <a:ext cx="5096256" cy="34655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2846832"/>
            <a:ext cx="455676" cy="423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43484" y="3609356"/>
            <a:ext cx="5157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Librarians house the list of phenotypes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89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HDSI FDA 2017" id="{0711340E-1C62-5143-9475-78586A6B5A69}" vid="{A4FE9E93-04AA-594D-8922-A35274B103E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d9d0f46b-f6a6-4db7-a277-b2edc3298236">26</Year>
    <Doc_x0020_Status xmlns="d9d0f46b-f6a6-4db7-a277-b2edc3298236">1</Doc_x0020_Status>
    <Retention_x0020_Schedule xmlns="d9d0f46b-f6a6-4db7-a277-b2edc3298236">9</Retention_x0020_Schedule>
    <Content_x0020_Region xmlns="d9d0f46b-f6a6-4db7-a277-b2edc3298236">6</Content_x0020_Region>
    <Responsible_x0020_Office xmlns="d9d0f46b-f6a6-4db7-a277-b2edc3298236">3</Responsible_x0020_Offic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IA Document" ma:contentTypeID="0x0101007EDFF2051E4E304A84E61DD9B9CEA93D0087EDDD5C47F55842BF75A8A4CF5A86DA" ma:contentTypeVersion="3" ma:contentTypeDescription="Create a new document." ma:contentTypeScope="" ma:versionID="e83f33d9bd97579b23abc90f31121010">
  <xsd:schema xmlns:xsd="http://www.w3.org/2001/XMLSchema" xmlns:xs="http://www.w3.org/2001/XMLSchema" xmlns:p="http://schemas.microsoft.com/office/2006/metadata/properties" xmlns:ns2="d9d0f46b-f6a6-4db7-a277-b2edc3298236" targetNamespace="http://schemas.microsoft.com/office/2006/metadata/properties" ma:root="true" ma:fieldsID="5e3891f1ff536d154d65905e7d539514" ns2:_="">
    <xsd:import namespace="d9d0f46b-f6a6-4db7-a277-b2edc3298236"/>
    <xsd:element name="properties">
      <xsd:complexType>
        <xsd:sequence>
          <xsd:element name="documentManagement">
            <xsd:complexType>
              <xsd:all>
                <xsd:element ref="ns2:Year"/>
                <xsd:element ref="ns2:Content_x0020_Region"/>
                <xsd:element ref="ns2:Retention_x0020_Schedule"/>
                <xsd:element ref="ns2:Responsible_x0020_Office"/>
                <xsd:element ref="ns2:Doc_x0020_Status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d0f46b-f6a6-4db7-a277-b2edc3298236" elementFormDefault="qualified">
    <xsd:import namespace="http://schemas.microsoft.com/office/2006/documentManagement/types"/>
    <xsd:import namespace="http://schemas.microsoft.com/office/infopath/2007/PartnerControls"/>
    <xsd:element name="Year" ma:index="8" ma:displayName="Year" ma:list="{090302be-5fa6-4807-8954-04f8be0b0748}" ma:internalName="Year" ma:showField="Title" ma:web="d9d0f46b-f6a6-4db7-a277-b2edc3298236">
      <xsd:simpleType>
        <xsd:restriction base="dms:Lookup"/>
      </xsd:simpleType>
    </xsd:element>
    <xsd:element name="Content_x0020_Region" ma:index="9" ma:displayName="Content Region" ma:list="{6f98ea51-7189-4b6a-a911-ad4d34d5dcf8}" ma:internalName="Content_x0020_Region" ma:showField="Title" ma:web="d9d0f46b-f6a6-4db7-a277-b2edc3298236">
      <xsd:simpleType>
        <xsd:restriction base="dms:Lookup"/>
      </xsd:simpleType>
    </xsd:element>
    <xsd:element name="Retention_x0020_Schedule" ma:index="10" ma:displayName="Retention Schedule" ma:list="{88ff0776-613d-4cb1-be01-79219c896d29}" ma:internalName="Retention_x0020_Schedule" ma:showField="Title" ma:web="d9d0f46b-f6a6-4db7-a277-b2edc3298236">
      <xsd:simpleType>
        <xsd:restriction base="dms:Lookup"/>
      </xsd:simpleType>
    </xsd:element>
    <xsd:element name="Responsible_x0020_Office" ma:index="11" ma:displayName="Responsible Office" ma:list="{f4bb6a4e-f6fb-4236-8cef-05f09eb91670}" ma:internalName="Responsible_x0020_Office" ma:showField="Title" ma:web="d9d0f46b-f6a6-4db7-a277-b2edc3298236">
      <xsd:simpleType>
        <xsd:restriction base="dms:Lookup"/>
      </xsd:simpleType>
    </xsd:element>
    <xsd:element name="Doc_x0020_Status" ma:index="12" ma:displayName="Doc Status" ma:list="{9c958115-5b88-40e9-a53f-abb8ad925efc}" ma:internalName="Doc_x0020_Status" ma:readOnly="false" ma:showField="Title" ma:web="d9d0f46b-f6a6-4db7-a277-b2edc3298236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38D099-2BEE-488C-80B3-6947A2EDAFB5}">
  <ds:schemaRefs>
    <ds:schemaRef ds:uri="d9d0f46b-f6a6-4db7-a277-b2edc3298236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DC8C4C4-AC2F-405B-A1FB-F54829AE5F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d0f46b-f6a6-4db7-a277-b2edc32982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D6B813-4D67-4F41-901E-EE278B8CA0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OHDSI Template</Template>
  <TotalTime>2960</TotalTime>
  <Words>693</Words>
  <Application>Microsoft Office PowerPoint</Application>
  <PresentationFormat>On-screen Show (4:3)</PresentationFormat>
  <Paragraphs>100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Courier New</vt:lpstr>
      <vt:lpstr>Office Theme</vt:lpstr>
      <vt:lpstr>OHDSI Gold Standard Phenotype Library Working Group</vt:lpstr>
      <vt:lpstr>Gold Standard Phenotype Library</vt:lpstr>
      <vt:lpstr>Who are the actors?</vt:lpstr>
      <vt:lpstr>Actor Interactions</vt:lpstr>
      <vt:lpstr>Spoiler Alert!</vt:lpstr>
      <vt:lpstr>A GitHub/Shiny Framework Proposal</vt:lpstr>
      <vt:lpstr>Advantages</vt:lpstr>
      <vt:lpstr>A Starting Point</vt:lpstr>
      <vt:lpstr>Step-by-Step Walkthrough</vt:lpstr>
      <vt:lpstr>Step-by-Step Walkthrough</vt:lpstr>
      <vt:lpstr>Hashes in a Nutshell</vt:lpstr>
      <vt:lpstr>Look Familiar?</vt:lpstr>
      <vt:lpstr>To Hash or not to Hash?</vt:lpstr>
      <vt:lpstr>Step-by-Step Walkthrough</vt:lpstr>
      <vt:lpstr>Step-by-Step Walkthrough</vt:lpstr>
      <vt:lpstr>Step-by-Step Walkthrough</vt:lpstr>
      <vt:lpstr>Step-by-Step Walkthrough</vt:lpstr>
      <vt:lpstr>Under Development</vt:lpstr>
      <vt:lpstr>Thank you!</vt:lpstr>
      <vt:lpstr>Overview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Observational Health Data Sciences and Informatics (OHDSI)</dc:title>
  <dc:creator>Potvien, Aaron</dc:creator>
  <cp:lastModifiedBy>Potvien, Aaron</cp:lastModifiedBy>
  <cp:revision>121</cp:revision>
  <dcterms:created xsi:type="dcterms:W3CDTF">2019-01-09T18:18:12Z</dcterms:created>
  <dcterms:modified xsi:type="dcterms:W3CDTF">2019-02-12T19:11:01Z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0x0101007EDFF2051E4E304A84E61DD9B9CEA93D0087EDDD5C47F55842BF75A8A4CF5A86DA</vt:lpwstr>
  </property>
</Properties>
</file>