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450" r:id="rId2"/>
    <p:sldId id="486" r:id="rId3"/>
    <p:sldId id="487" r:id="rId4"/>
    <p:sldId id="500" r:id="rId5"/>
    <p:sldId id="509" r:id="rId6"/>
    <p:sldId id="501" r:id="rId7"/>
    <p:sldId id="502" r:id="rId8"/>
    <p:sldId id="503" r:id="rId9"/>
    <p:sldId id="508" r:id="rId10"/>
    <p:sldId id="492" r:id="rId11"/>
    <p:sldId id="493" r:id="rId12"/>
    <p:sldId id="505" r:id="rId13"/>
    <p:sldId id="496" r:id="rId14"/>
    <p:sldId id="506" r:id="rId15"/>
    <p:sldId id="507" r:id="rId16"/>
    <p:sldId id="504" r:id="rId17"/>
    <p:sldId id="491" r:id="rId18"/>
    <p:sldId id="43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6F85989-3372-42EE-930A-FC87EBEC0A3A}">
          <p14:sldIdLst>
            <p14:sldId id="450"/>
            <p14:sldId id="486"/>
            <p14:sldId id="487"/>
            <p14:sldId id="500"/>
            <p14:sldId id="509"/>
            <p14:sldId id="501"/>
            <p14:sldId id="502"/>
            <p14:sldId id="503"/>
            <p14:sldId id="508"/>
            <p14:sldId id="492"/>
            <p14:sldId id="493"/>
            <p14:sldId id="505"/>
            <p14:sldId id="496"/>
            <p14:sldId id="506"/>
            <p14:sldId id="507"/>
            <p14:sldId id="504"/>
            <p14:sldId id="491"/>
            <p14:sldId id="43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D0D"/>
    <a:srgbClr val="190DFF"/>
    <a:srgbClr val="FF7979"/>
    <a:srgbClr val="8979FF"/>
    <a:srgbClr val="DF2D2D"/>
    <a:srgbClr val="4F81BD"/>
    <a:srgbClr val="FF0000"/>
    <a:srgbClr val="EB6622"/>
    <a:srgbClr val="C0504D"/>
    <a:srgbClr val="2042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5" autoAdjust="0"/>
    <p:restoredTop sz="94660"/>
  </p:normalViewPr>
  <p:slideViewPr>
    <p:cSldViewPr>
      <p:cViewPr varScale="1">
        <p:scale>
          <a:sx n="112" d="100"/>
          <a:sy n="112" d="100"/>
        </p:scale>
        <p:origin x="-111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812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52742-373F-4A87-92C3-F1BD6DE2FDEE}" type="datetimeFigureOut">
              <a:rPr lang="en-US" smtClean="0"/>
              <a:t>4/4/2017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CA093-4890-4B46-98EB-711D340FB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40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130425"/>
            <a:ext cx="6096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038600"/>
            <a:ext cx="6096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027" name="Picture 3" descr="C:\Users\pryan4\Downloads\want-impact-public-health-help-shape-journey-ahead\OHDSI logo with text - vertical - colored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875375"/>
            <a:ext cx="2682875" cy="323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33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50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81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4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49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6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14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27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rriam-webster.com/dictionary/topographi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Method evaluation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75756" y="5013176"/>
            <a:ext cx="6096000" cy="1752600"/>
          </a:xfrm>
        </p:spPr>
        <p:txBody>
          <a:bodyPr/>
          <a:lstStyle/>
          <a:p>
            <a:r>
              <a:rPr lang="en-US" dirty="0" smtClean="0"/>
              <a:t>Martijn Schuemie, PhD</a:t>
            </a:r>
          </a:p>
          <a:p>
            <a:r>
              <a:rPr lang="en-US" dirty="0" smtClean="0"/>
              <a:t>Janssen Research and Development</a:t>
            </a:r>
          </a:p>
        </p:txBody>
      </p:sp>
    </p:spTree>
    <p:extLst>
      <p:ext uri="{BB962C8B-B14F-4D97-AF65-F5344CB8AC3E}">
        <p14:creationId xmlns:p14="http://schemas.microsoft.com/office/powerpoint/2010/main" val="1561843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007"/>
    </mc:Choice>
    <mc:Fallback xmlns="">
      <p:transition spd="slow" advTm="11007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 control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trials from clinicaltrials.gov that are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andomized</a:t>
            </a:r>
          </a:p>
          <a:p>
            <a:pPr lvl="1"/>
            <a:r>
              <a:rPr lang="en-US" dirty="0" smtClean="0"/>
              <a:t>Placebo-controlled</a:t>
            </a:r>
          </a:p>
          <a:p>
            <a:pPr lvl="1"/>
            <a:r>
              <a:rPr lang="en-US" dirty="0" smtClean="0"/>
              <a:t>Report number of (potential adverse) events</a:t>
            </a:r>
          </a:p>
          <a:p>
            <a:r>
              <a:rPr lang="en-US" dirty="0" smtClean="0"/>
              <a:t>Apply criteria for negative controls to intervention-event pairs</a:t>
            </a:r>
          </a:p>
          <a:p>
            <a:r>
              <a:rPr lang="en-US" dirty="0" smtClean="0"/>
              <a:t>Compute odds ratios for negative controls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0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RCT estimates for negative controls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6" name="Picture 2" descr="C:\home\Research\ResponseToSander\Sherlock\nonSeriousNegativeControlsCali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794" y="1615277"/>
            <a:ext cx="5486411" cy="4114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635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Generating negative controls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Select exposures of interest</a:t>
            </a:r>
          </a:p>
          <a:p>
            <a:r>
              <a:rPr lang="en-US" smtClean="0"/>
              <a:t>(Select comparators)</a:t>
            </a:r>
          </a:p>
          <a:p>
            <a:r>
              <a:rPr lang="en-US" smtClean="0"/>
              <a:t>Use LAERTES to select all possible negative control outcomes</a:t>
            </a:r>
          </a:p>
          <a:p>
            <a:pPr lvl="1"/>
            <a:r>
              <a:rPr lang="en-US" smtClean="0"/>
              <a:t>Well-known outcome</a:t>
            </a:r>
          </a:p>
          <a:p>
            <a:pPr lvl="1"/>
            <a:r>
              <a:rPr lang="en-US" smtClean="0"/>
              <a:t>Not associated with outcome in literature, labels, and spontaneous reports</a:t>
            </a:r>
          </a:p>
          <a:p>
            <a:pPr lvl="1"/>
            <a:r>
              <a:rPr lang="en-US" smtClean="0"/>
              <a:t>Sufficiently prevalent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 rot="5400000" flipH="1">
            <a:off x="4870104" y="1762553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211960" y="2281984"/>
            <a:ext cx="4629572" cy="1610529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How to pick exposures (and comparators)?</a:t>
            </a:r>
          </a:p>
          <a:p>
            <a:pPr marL="342900" indent="-342900">
              <a:buFontTx/>
              <a:buChar char="-"/>
            </a:pPr>
            <a:r>
              <a:rPr lang="en-US" sz="2000" smtClean="0"/>
              <a:t>Chronic vs intermittent use</a:t>
            </a:r>
          </a:p>
          <a:p>
            <a:pPr marL="342900" indent="-342900">
              <a:buFontTx/>
              <a:buChar char="-"/>
            </a:pPr>
            <a:r>
              <a:rPr lang="en-US" sz="2000" smtClean="0"/>
              <a:t>Strongly confounded vs clean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084485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Injecting outcomes on negative controls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13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339850" y="1685330"/>
            <a:ext cx="7010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73050" y="1500664"/>
            <a:ext cx="1018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Patient 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863850" y="1380530"/>
            <a:ext cx="1752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Target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339850" y="2142530"/>
            <a:ext cx="7010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73050" y="1957864"/>
            <a:ext cx="1018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Patient 2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549650" y="1837730"/>
            <a:ext cx="2438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Comparator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339850" y="2631996"/>
            <a:ext cx="7010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73050" y="2447330"/>
            <a:ext cx="1018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Patient 3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711450" y="2327196"/>
            <a:ext cx="19812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Target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339850" y="3121462"/>
            <a:ext cx="7010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73050" y="2936796"/>
            <a:ext cx="1018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Patient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530850" y="2816662"/>
            <a:ext cx="1447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Comparator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1339850" y="3610928"/>
            <a:ext cx="7010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060700" y="3306128"/>
            <a:ext cx="1371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Target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352550" y="4100394"/>
            <a:ext cx="7010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85750" y="3915728"/>
            <a:ext cx="1018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Patient </a:t>
            </a:r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248150" y="3810358"/>
            <a:ext cx="17399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Comparator</a:t>
            </a:r>
          </a:p>
        </p:txBody>
      </p:sp>
      <p:sp>
        <p:nvSpPr>
          <p:cNvPr id="28" name="Flowchart: Off-page Connector 27"/>
          <p:cNvSpPr/>
          <p:nvPr/>
        </p:nvSpPr>
        <p:spPr>
          <a:xfrm>
            <a:off x="6115050" y="1291630"/>
            <a:ext cx="228600" cy="381000"/>
          </a:xfrm>
          <a:prstGeom prst="flowChartOffpage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lowchart: Off-page Connector 28"/>
          <p:cNvSpPr/>
          <p:nvPr/>
        </p:nvSpPr>
        <p:spPr>
          <a:xfrm>
            <a:off x="4432300" y="2256830"/>
            <a:ext cx="228600" cy="381000"/>
          </a:xfrm>
          <a:prstGeom prst="flowChartOffpage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lowchart: Off-page Connector 29"/>
          <p:cNvSpPr/>
          <p:nvPr/>
        </p:nvSpPr>
        <p:spPr>
          <a:xfrm>
            <a:off x="4387850" y="3719394"/>
            <a:ext cx="228600" cy="381000"/>
          </a:xfrm>
          <a:prstGeom prst="flowChartOffpage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lowchart: Off-page Connector 30"/>
          <p:cNvSpPr/>
          <p:nvPr/>
        </p:nvSpPr>
        <p:spPr>
          <a:xfrm>
            <a:off x="882650" y="4478298"/>
            <a:ext cx="228600" cy="381000"/>
          </a:xfrm>
          <a:prstGeom prst="flowChartOffpage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247484" y="4478298"/>
            <a:ext cx="1510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Ingrowing nail</a:t>
            </a:r>
            <a:endParaRPr lang="en-US" dirty="0"/>
          </a:p>
        </p:txBody>
      </p:sp>
      <p:sp>
        <p:nvSpPr>
          <p:cNvPr id="33" name="Flowchart: Off-page Connector 32"/>
          <p:cNvSpPr/>
          <p:nvPr/>
        </p:nvSpPr>
        <p:spPr>
          <a:xfrm>
            <a:off x="882650" y="5024398"/>
            <a:ext cx="228600" cy="381000"/>
          </a:xfrm>
          <a:prstGeom prst="flowChartOffpageConnecto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247484" y="5024398"/>
            <a:ext cx="2322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Injected ingrowing nail</a:t>
            </a:r>
            <a:endParaRPr lang="en-US" dirty="0"/>
          </a:p>
        </p:txBody>
      </p:sp>
      <p:sp>
        <p:nvSpPr>
          <p:cNvPr id="35" name="Flowchart: Off-page Connector 34"/>
          <p:cNvSpPr/>
          <p:nvPr/>
        </p:nvSpPr>
        <p:spPr>
          <a:xfrm>
            <a:off x="4222750" y="3183256"/>
            <a:ext cx="228600" cy="381000"/>
          </a:xfrm>
          <a:prstGeom prst="flowChartOffpageConnecto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73050" y="3426262"/>
            <a:ext cx="1018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Patient </a:t>
            </a:r>
            <a:r>
              <a:rPr lang="en-US" dirty="0" smtClean="0"/>
              <a:t>5</a:t>
            </a:r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78901" y="3426262"/>
            <a:ext cx="5358249" cy="3142734"/>
            <a:chOff x="78901" y="3426262"/>
            <a:chExt cx="5358249" cy="3142734"/>
          </a:xfrm>
        </p:grpSpPr>
        <p:sp>
          <p:nvSpPr>
            <p:cNvPr id="3" name="Rectangle 2"/>
            <p:cNvSpPr/>
            <p:nvPr/>
          </p:nvSpPr>
          <p:spPr>
            <a:xfrm>
              <a:off x="152400" y="3426262"/>
              <a:ext cx="1139327" cy="369332"/>
            </a:xfrm>
            <a:prstGeom prst="rect">
              <a:avLst/>
            </a:prstGeom>
            <a:noFill/>
            <a:ln w="38100">
              <a:solidFill>
                <a:srgbClr val="FF0D0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78901" y="5666264"/>
              <a:ext cx="5358249" cy="902732"/>
            </a:xfrm>
            <a:prstGeom prst="roundRect">
              <a:avLst>
                <a:gd name="adj" fmla="val 10861"/>
              </a:avLst>
            </a:prstGeom>
            <a:ln w="28575">
              <a:solidFill>
                <a:srgbClr val="FF0000"/>
              </a:solidFill>
            </a:ln>
            <a:effectLst>
              <a:outerShdw blurRad="114300" dist="177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2000" dirty="0" smtClean="0"/>
                <a:t>Predictive model of outcome indicates this is a high-risk patient</a:t>
              </a:r>
              <a:endParaRPr lang="en-US" sz="2000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285750" y="3810358"/>
              <a:ext cx="0" cy="1855906"/>
            </a:xfrm>
            <a:prstGeom prst="straightConnector1">
              <a:avLst/>
            </a:prstGeom>
            <a:ln w="38100">
              <a:solidFill>
                <a:srgbClr val="FF0D0D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ounded Rectangle 38"/>
          <p:cNvSpPr/>
          <p:nvPr/>
        </p:nvSpPr>
        <p:spPr>
          <a:xfrm>
            <a:off x="3683000" y="4157365"/>
            <a:ext cx="5343525" cy="641866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/>
              <a:t>New RR = 2 </a:t>
            </a:r>
            <a:r>
              <a:rPr lang="en-US" dirty="0" smtClean="0"/>
              <a:t>(but with same observed confounding)</a:t>
            </a:r>
            <a:endParaRPr 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6521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615"/>
    </mc:Choice>
    <mc:Fallback xmlns="">
      <p:transition spd="slow" advTm="816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/>
      <p:bldP spid="35" grpId="0" animBg="1"/>
      <p:bldP spid="3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Synthesizing positive controls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Take negative controls</a:t>
            </a:r>
          </a:p>
          <a:p>
            <a:r>
              <a:rPr lang="en-US" smtClean="0"/>
              <a:t>Choose effect to inject</a:t>
            </a:r>
          </a:p>
          <a:p>
            <a:pPr lvl="1"/>
            <a:r>
              <a:rPr lang="en-US" smtClean="0"/>
              <a:t>Risk window</a:t>
            </a:r>
          </a:p>
          <a:p>
            <a:pPr lvl="1"/>
            <a:r>
              <a:rPr lang="en-US" smtClean="0"/>
              <a:t>Effect model (e.g. Poisson, Survival, …)</a:t>
            </a:r>
          </a:p>
          <a:p>
            <a:pPr lvl="1"/>
            <a:r>
              <a:rPr lang="en-US" smtClean="0"/>
              <a:t>Effect size</a:t>
            </a:r>
          </a:p>
          <a:p>
            <a:r>
              <a:rPr lang="en-US" smtClean="0"/>
              <a:t>Inject effect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 rot="5400000" flipH="1">
            <a:off x="4006008" y="3373082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347864" y="3892513"/>
            <a:ext cx="4629572" cy="1336687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n-US" sz="2000" smtClean="0"/>
              <a:t>How </a:t>
            </a:r>
            <a:r>
              <a:rPr lang="en-US" sz="2000"/>
              <a:t>to pick effect model?</a:t>
            </a:r>
            <a:r>
              <a:rPr lang="en-US" sz="2000"/>
              <a:t> </a:t>
            </a:r>
            <a:endParaRPr lang="en-US" sz="2000"/>
          </a:p>
          <a:p>
            <a:pPr marL="742950" lvl="1" indent="-285750">
              <a:buFontTx/>
              <a:buChar char="-"/>
            </a:pPr>
            <a:r>
              <a:rPr lang="en-US" sz="2000"/>
              <a:t>Hazard curve?</a:t>
            </a:r>
          </a:p>
          <a:p>
            <a:pPr marL="742950" lvl="1" indent="-285750">
              <a:buFontTx/>
              <a:buChar char="-"/>
            </a:pPr>
            <a:r>
              <a:rPr lang="en-US" sz="2000"/>
              <a:t>Heterogeneity</a:t>
            </a:r>
            <a:r>
              <a:rPr lang="en-US" sz="2000" smtClean="0"/>
              <a:t>?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01471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Implementing RCTs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Select RCTs</a:t>
            </a:r>
          </a:p>
          <a:p>
            <a:r>
              <a:rPr lang="en-US" smtClean="0"/>
              <a:t>Identify target, comparator, outcome</a:t>
            </a:r>
          </a:p>
          <a:p>
            <a:r>
              <a:rPr lang="en-US" smtClean="0"/>
              <a:t>Implement inclusion criteria against CDM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 rot="5400000" flipH="1">
            <a:off x="2147638" y="1640688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606187" y="2096852"/>
            <a:ext cx="7272808" cy="3600400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/>
              <a:t>How </a:t>
            </a:r>
            <a:r>
              <a:rPr lang="en-US" sz="2000"/>
              <a:t>to pick </a:t>
            </a:r>
            <a:r>
              <a:rPr lang="en-US" sz="2000"/>
              <a:t>RCTs?</a:t>
            </a:r>
            <a:endParaRPr lang="en-US" sz="20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/>
              <a:t>Large trials </a:t>
            </a:r>
            <a:r>
              <a:rPr lang="en-US" sz="2000"/>
              <a:t>only, so the result of the trial has some accuracy which is nice in a gold standard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/>
              <a:t>Recent trials</a:t>
            </a:r>
            <a:r>
              <a:rPr lang="en-US" sz="2000"/>
              <a:t>, so we can restrict our observational data to time prior to when the results of the trial were known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/>
              <a:t>Only </a:t>
            </a:r>
            <a:r>
              <a:rPr lang="en-US" sz="2000" b="1"/>
              <a:t>trials of drugs that were already on the market </a:t>
            </a:r>
            <a:r>
              <a:rPr lang="en-US" sz="2000"/>
              <a:t>at the time of the trial, so we actually have observational data prior to the trial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Trials with </a:t>
            </a:r>
            <a:r>
              <a:rPr lang="en-US" sz="2000" b="1"/>
              <a:t>inclusion/exclusion criteria </a:t>
            </a:r>
            <a:r>
              <a:rPr lang="en-US" sz="2000"/>
              <a:t>we can also apply to our replication.</a:t>
            </a:r>
          </a:p>
        </p:txBody>
      </p:sp>
    </p:spTree>
    <p:extLst>
      <p:ext uri="{BB962C8B-B14F-4D97-AF65-F5344CB8AC3E}">
        <p14:creationId xmlns:p14="http://schemas.microsoft.com/office/powerpoint/2010/main" val="415995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Metrics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Predictive accuracy (AUC)</a:t>
            </a:r>
          </a:p>
          <a:p>
            <a:r>
              <a:rPr lang="en-US" smtClean="0"/>
              <a:t>Accuracy (MSE)</a:t>
            </a:r>
          </a:p>
          <a:p>
            <a:r>
              <a:rPr lang="en-US" smtClean="0"/>
              <a:t>Precision (e.g. width of confidence interval)</a:t>
            </a:r>
          </a:p>
          <a:p>
            <a:r>
              <a:rPr lang="en-US" smtClean="0"/>
              <a:t>Coverage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 rot="5400000" flipH="1">
            <a:off x="2233131" y="2815488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691680" y="3271652"/>
            <a:ext cx="7272808" cy="1489496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Other metrics?</a:t>
            </a:r>
          </a:p>
          <a:p>
            <a:endParaRPr lang="en-US" sz="2000" smtClean="0"/>
          </a:p>
          <a:p>
            <a:r>
              <a:rPr lang="en-US" sz="2000" smtClean="0"/>
              <a:t>Before and after confidence interval calibration?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04639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Benchmark tasks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/>
              <a:t>Identify exposures of interest and negative controls </a:t>
            </a:r>
          </a:p>
          <a:p>
            <a:pPr fontAlgn="base"/>
            <a:r>
              <a:rPr lang="en-US" smtClean="0"/>
              <a:t>Decide </a:t>
            </a:r>
            <a:r>
              <a:rPr lang="en-US"/>
              <a:t>approach to positive control synthesis </a:t>
            </a:r>
          </a:p>
          <a:p>
            <a:pPr fontAlgn="base"/>
            <a:r>
              <a:rPr lang="en-US" smtClean="0"/>
              <a:t>Identify </a:t>
            </a:r>
            <a:r>
              <a:rPr lang="en-US"/>
              <a:t>RCTs and implement inclusion criteria </a:t>
            </a:r>
          </a:p>
          <a:p>
            <a:pPr fontAlgn="base"/>
            <a:r>
              <a:rPr lang="en-US" smtClean="0"/>
              <a:t>Develop </a:t>
            </a:r>
            <a:r>
              <a:rPr lang="en-US"/>
              <a:t>evaluation metrics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17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workgroup meeting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60748"/>
            <a:ext cx="8229600" cy="4608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smtClean="0"/>
              <a:t>Eastern </a:t>
            </a:r>
            <a:r>
              <a:rPr lang="en-US" sz="2400"/>
              <a:t>hemisphere: </a:t>
            </a:r>
            <a:r>
              <a:rPr lang="en-US" sz="2400" b="1" smtClean="0"/>
              <a:t>April </a:t>
            </a:r>
            <a:r>
              <a:rPr lang="en-US" sz="2400" b="1" smtClean="0"/>
              <a:t>19</a:t>
            </a:r>
            <a:endParaRPr lang="en-US" sz="2400" b="1"/>
          </a:p>
          <a:p>
            <a:r>
              <a:rPr lang="en-US" sz="2400"/>
              <a:t>3pm Hong Kong / Taiwan</a:t>
            </a:r>
          </a:p>
          <a:p>
            <a:r>
              <a:rPr lang="en-US" sz="2400"/>
              <a:t>4pm South Korea</a:t>
            </a:r>
          </a:p>
          <a:p>
            <a:r>
              <a:rPr lang="en-US" sz="2400"/>
              <a:t>4:30pm Adelaide</a:t>
            </a:r>
          </a:p>
          <a:p>
            <a:r>
              <a:rPr lang="en-US" sz="2400"/>
              <a:t>9am Central European time</a:t>
            </a:r>
          </a:p>
          <a:p>
            <a:r>
              <a:rPr lang="en-US" sz="2400"/>
              <a:t>8am UK time</a:t>
            </a:r>
          </a:p>
          <a:p>
            <a:endParaRPr lang="en-US" sz="2400"/>
          </a:p>
          <a:p>
            <a:pPr marL="0" indent="0">
              <a:buNone/>
            </a:pPr>
            <a:r>
              <a:rPr lang="en-US" sz="2400"/>
              <a:t>Western hemisphere: April 13</a:t>
            </a:r>
          </a:p>
          <a:p>
            <a:r>
              <a:rPr lang="en-US" sz="2400"/>
              <a:t>6pm Central European time</a:t>
            </a:r>
          </a:p>
          <a:p>
            <a:r>
              <a:rPr lang="en-US" sz="2400"/>
              <a:t>12pm New York</a:t>
            </a:r>
          </a:p>
          <a:p>
            <a:r>
              <a:rPr lang="en-US" sz="2400"/>
              <a:t>9am Los Angeles / Stanford</a:t>
            </a:r>
          </a:p>
          <a:p>
            <a:pPr marL="0" indent="0">
              <a:buNone/>
            </a:pPr>
            <a:endParaRPr lang="en-US" sz="2400" smtClean="0"/>
          </a:p>
          <a:p>
            <a:endParaRPr lang="en-US" sz="2400"/>
          </a:p>
          <a:p>
            <a:endParaRPr lang="en-US" sz="2400"/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55576" y="5913276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>
                <a:solidFill>
                  <a:schemeClr val="tx2"/>
                </a:solidFill>
              </a:rPr>
              <a:t>http://www.ohdsi.org/web/wiki/doku.php?id=projects:workgroups:est-methods</a:t>
            </a:r>
          </a:p>
        </p:txBody>
      </p:sp>
    </p:spTree>
    <p:extLst>
      <p:ext uri="{BB962C8B-B14F-4D97-AF65-F5344CB8AC3E}">
        <p14:creationId xmlns:p14="http://schemas.microsoft.com/office/powerpoint/2010/main" val="247527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Evaluation Task Force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Objectives: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/>
              <a:t>Develop the methodology for evaluating </a:t>
            </a:r>
            <a:r>
              <a:rPr lang="en-US" sz="2800" dirty="0" smtClean="0"/>
              <a:t>methods</a:t>
            </a:r>
          </a:p>
          <a:p>
            <a:endParaRPr lang="en-US" sz="2800" dirty="0"/>
          </a:p>
          <a:p>
            <a:r>
              <a:rPr lang="en-US" sz="2800" dirty="0"/>
              <a:t>Use the developed methodology to systematically evaluate a large set of study designs and design </a:t>
            </a:r>
            <a:r>
              <a:rPr lang="en-US" sz="2800" dirty="0" smtClean="0"/>
              <a:t>choices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52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force members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244945"/>
              </p:ext>
            </p:extLst>
          </p:nvPr>
        </p:nvGraphicFramePr>
        <p:xfrm>
          <a:off x="755576" y="1340772"/>
          <a:ext cx="7812868" cy="48245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68013"/>
                <a:gridCol w="4144855"/>
              </a:tblGrid>
              <a:tr h="48245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Alejandro Schuler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Mike Goodman</a:t>
                      </a:r>
                    </a:p>
                  </a:txBody>
                  <a:tcPr marL="9525" marR="9525" marT="9525" marB="0" anchor="b"/>
                </a:tc>
              </a:tr>
              <a:tr h="48245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Anthony Sena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Nicole Pratt</a:t>
                      </a:r>
                    </a:p>
                  </a:txBody>
                  <a:tcPr marL="9525" marR="9525" marT="9525" marB="0" anchor="b"/>
                </a:tc>
              </a:tr>
              <a:tr h="48245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Brian Saur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Niham</a:t>
                      </a: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Shah</a:t>
                      </a:r>
                    </a:p>
                  </a:txBody>
                  <a:tcPr marL="9525" marR="9525" marT="9525" marB="0" anchor="b"/>
                </a:tc>
              </a:tr>
              <a:tr h="48245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Chan YouSeng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Patrick Ryan</a:t>
                      </a:r>
                    </a:p>
                  </a:txBody>
                  <a:tcPr marL="9525" marR="9525" marT="9525" marB="0" anchor="b"/>
                </a:tc>
              </a:tr>
              <a:tr h="48245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David Madigan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Peter Rijnbeek</a:t>
                      </a:r>
                    </a:p>
                  </a:txBody>
                  <a:tcPr marL="9525" marR="9525" marT="9525" marB="0" anchor="b"/>
                </a:tc>
              </a:tr>
              <a:tr h="48245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Eldar Allakhverdiiev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Rae Woong Park</a:t>
                      </a:r>
                    </a:p>
                  </a:txBody>
                  <a:tcPr marL="9525" marR="9525" marT="9525" marB="0" anchor="b"/>
                </a:tc>
              </a:tr>
              <a:tr h="48245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George Hripcsak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Sara Dempster</a:t>
                      </a:r>
                    </a:p>
                  </a:txBody>
                  <a:tcPr marL="9525" marR="9525" marT="9525" marB="0" anchor="b"/>
                </a:tc>
              </a:tr>
              <a:tr h="48245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Jamie Weaver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Teng Liaw</a:t>
                      </a:r>
                    </a:p>
                  </a:txBody>
                  <a:tcPr marL="9525" marR="9525" marT="9525" marB="0" anchor="b"/>
                </a:tc>
              </a:tr>
              <a:tr h="48245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Marc Suchard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Vojtech Huser</a:t>
                      </a:r>
                    </a:p>
                  </a:txBody>
                  <a:tcPr marL="9525" marR="9525" marT="9525" marB="0" anchor="b"/>
                </a:tc>
              </a:tr>
              <a:tr h="48245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Martijn Schuemie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Yuxi Tian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77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philosophical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1885764"/>
          </a:xfrm>
        </p:spPr>
        <p:txBody>
          <a:bodyPr/>
          <a:lstStyle/>
          <a:p>
            <a:pPr marL="0" indent="0">
              <a:buNone/>
            </a:pPr>
            <a:r>
              <a:rPr lang="en-US" smtClean="0"/>
              <a:t>Suitability of a method</a:t>
            </a:r>
          </a:p>
          <a:p>
            <a:r>
              <a:rPr lang="en-US" smtClean="0"/>
              <a:t>In general?</a:t>
            </a:r>
          </a:p>
          <a:p>
            <a:r>
              <a:rPr lang="en-US" smtClean="0"/>
              <a:t>For a specific clinical question?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2996952"/>
            <a:ext cx="8244916" cy="36933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bench·mark</a:t>
            </a:r>
          </a:p>
          <a:p>
            <a:r>
              <a:rPr lang="en-US"/>
              <a:t>ˈ</a:t>
            </a:r>
            <a:r>
              <a:rPr lang="en-US"/>
              <a:t>ben(t)SHmärk</a:t>
            </a:r>
            <a:r>
              <a:rPr lang="en-US" smtClean="0"/>
              <a:t>/</a:t>
            </a:r>
          </a:p>
          <a:p>
            <a:endParaRPr lang="en-US"/>
          </a:p>
          <a:p>
            <a:pPr marL="342900" indent="-342900">
              <a:buFont typeface="+mj-lt"/>
              <a:buAutoNum type="arabicPeriod"/>
            </a:pPr>
            <a:r>
              <a:rPr lang="en-US" i="1" smtClean="0"/>
              <a:t>usually</a:t>
            </a:r>
            <a:r>
              <a:rPr lang="en-US"/>
              <a:t> </a:t>
            </a:r>
            <a:r>
              <a:rPr lang="en-US" b="1"/>
              <a:t>bench mark</a:t>
            </a:r>
            <a:r>
              <a:rPr lang="en-US"/>
              <a:t> </a:t>
            </a:r>
            <a:r>
              <a:rPr lang="en-US" b="1"/>
              <a:t>:</a:t>
            </a:r>
            <a:r>
              <a:rPr lang="en-US"/>
              <a:t>  a mark on a permanent object (as a concrete post set into the ground) indicating elevation and serving as a reference in </a:t>
            </a:r>
            <a:r>
              <a:rPr lang="en-US">
                <a:hlinkClick r:id="rId2"/>
              </a:rPr>
              <a:t>topographic</a:t>
            </a:r>
            <a:r>
              <a:rPr lang="en-US"/>
              <a:t> surveys and </a:t>
            </a:r>
            <a:r>
              <a:rPr lang="en-US"/>
              <a:t>tidal </a:t>
            </a:r>
            <a:r>
              <a:rPr lang="en-US" smtClean="0"/>
              <a:t>observations</a:t>
            </a:r>
            <a:endParaRPr lang="en-US" i="1" smtClean="0"/>
          </a:p>
          <a:p>
            <a:pPr marL="342900" indent="-342900">
              <a:buFont typeface="+mj-lt"/>
              <a:buAutoNum type="arabicPeriod"/>
            </a:pPr>
            <a:r>
              <a:rPr lang="en-US" i="1"/>
              <a:t> </a:t>
            </a:r>
            <a:endParaRPr lang="en-US" i="1" smtClean="0"/>
          </a:p>
          <a:p>
            <a:pPr lvl="1"/>
            <a:r>
              <a:rPr lang="en-US" b="1" i="1" smtClean="0"/>
              <a:t>a</a:t>
            </a:r>
            <a:r>
              <a:rPr lang="en-US"/>
              <a:t> </a:t>
            </a:r>
            <a:r>
              <a:rPr lang="en-US" b="1"/>
              <a:t>:</a:t>
            </a:r>
            <a:r>
              <a:rPr lang="en-US"/>
              <a:t>  a point of reference from which measurements may </a:t>
            </a:r>
            <a:r>
              <a:rPr lang="en-US"/>
              <a:t>be </a:t>
            </a:r>
            <a:r>
              <a:rPr lang="en-US" smtClean="0"/>
              <a:t>made</a:t>
            </a:r>
          </a:p>
          <a:p>
            <a:pPr lvl="1"/>
            <a:r>
              <a:rPr lang="en-US" b="1" i="1" smtClean="0"/>
              <a:t>b</a:t>
            </a:r>
            <a:r>
              <a:rPr lang="en-US"/>
              <a:t> </a:t>
            </a:r>
            <a:r>
              <a:rPr lang="en-US" b="1"/>
              <a:t>:</a:t>
            </a:r>
            <a:r>
              <a:rPr lang="en-US"/>
              <a:t>  something that serves as a standard by which others may be measured or judged</a:t>
            </a:r>
            <a:r>
              <a:rPr lang="en-US"/>
              <a:t> </a:t>
            </a:r>
            <a:r>
              <a:rPr lang="en-US" smtClean="0"/>
              <a:t>. a </a:t>
            </a:r>
            <a:r>
              <a:rPr lang="en-US"/>
              <a:t>stock whose performance is a </a:t>
            </a:r>
            <a:r>
              <a:rPr lang="en-US" i="1"/>
              <a:t>benchmark</a:t>
            </a:r>
            <a:r>
              <a:rPr lang="en-US"/>
              <a:t> against which other stocks can </a:t>
            </a:r>
            <a:r>
              <a:rPr lang="en-US"/>
              <a:t>be </a:t>
            </a:r>
            <a:r>
              <a:rPr lang="en-US" smtClean="0"/>
              <a:t>measured</a:t>
            </a:r>
          </a:p>
          <a:p>
            <a:pPr lvl="1"/>
            <a:r>
              <a:rPr lang="en-US" b="1" i="1" smtClean="0"/>
              <a:t>c</a:t>
            </a:r>
            <a:r>
              <a:rPr lang="en-US"/>
              <a:t> </a:t>
            </a:r>
            <a:r>
              <a:rPr lang="en-US" b="1"/>
              <a:t>:</a:t>
            </a:r>
            <a:r>
              <a:rPr lang="en-US"/>
              <a:t>  </a:t>
            </a:r>
            <a:r>
              <a:rPr lang="en-US">
                <a:solidFill>
                  <a:srgbClr val="C00000"/>
                </a:solidFill>
              </a:rPr>
              <a:t>a standardized problem or test that serves as a basis for evaluation or comparison (as of computer system </a:t>
            </a:r>
            <a:r>
              <a:rPr lang="en-US">
                <a:solidFill>
                  <a:srgbClr val="C00000"/>
                </a:solidFill>
              </a:rPr>
              <a:t>performance</a:t>
            </a:r>
            <a:r>
              <a:rPr lang="en-US" smtClean="0">
                <a:solidFill>
                  <a:srgbClr val="C00000"/>
                </a:solidFill>
              </a:rPr>
              <a:t>)</a:t>
            </a:r>
            <a:endParaRPr 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704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Evaluation Task Force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Objectives: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/>
              <a:t>Develop the methodology for evaluating </a:t>
            </a:r>
            <a:r>
              <a:rPr lang="en-US" sz="2800" dirty="0" smtClean="0"/>
              <a:t>methods</a:t>
            </a:r>
          </a:p>
          <a:p>
            <a:endParaRPr lang="en-US" sz="2800" dirty="0"/>
          </a:p>
          <a:p>
            <a:r>
              <a:rPr lang="en-US" sz="2800" dirty="0"/>
              <a:t>Use the developed methodology to systematically evaluate a large set of study designs and design </a:t>
            </a:r>
            <a:r>
              <a:rPr lang="en-US" sz="2800" dirty="0" smtClean="0"/>
              <a:t>choices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3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OHDSI Methods Benchmark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026" name="Picture 2" descr="https://docs.google.com/drawings/u/1/d/svGgiex3CrWEUZ8scZNOI9A/image?w=532&amp;h=281&amp;rev=1&amp;ac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48" y="1520788"/>
            <a:ext cx="7998359" cy="4224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892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OHDSI Methods Benchmark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1026" name="Picture 2" descr="https://docs.google.com/drawings/u/1/d/svGgiex3CrWEUZ8scZNOI9A/image?w=532&amp;h=281&amp;rev=1&amp;ac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48" y="1520788"/>
            <a:ext cx="7998359" cy="4224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ight Arrow 2"/>
          <p:cNvSpPr/>
          <p:nvPr/>
        </p:nvSpPr>
        <p:spPr>
          <a:xfrm flipH="1">
            <a:off x="1295636" y="3176972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flipH="1">
            <a:off x="1295755" y="4509120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823602" y="2456893"/>
            <a:ext cx="7320398" cy="3288592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Two types of tasks: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smtClean="0"/>
              <a:t>Estimate effect of one exposure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smtClean="0"/>
              <a:t>Case-control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smtClean="0"/>
              <a:t>SCCS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smtClean="0"/>
              <a:t>Case-crossover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smtClean="0"/>
              <a:t>Cohort study when comparator is non-active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smtClean="0"/>
              <a:t>Comparison of two exposures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smtClean="0"/>
              <a:t>Cohort study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smtClean="0"/>
              <a:t>Comparative SCCS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3935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OHDSI Methods Benchmark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1026" name="Picture 2" descr="https://docs.google.com/drawings/u/1/d/svGgiex3CrWEUZ8scZNOI9A/image?w=532&amp;h=281&amp;rev=1&amp;ac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48" y="1520788"/>
            <a:ext cx="7998359" cy="4224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ight Arrow 9"/>
          <p:cNvSpPr/>
          <p:nvPr/>
        </p:nvSpPr>
        <p:spPr>
          <a:xfrm rot="5400000" flipH="1">
            <a:off x="1500672" y="3099240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5400000" flipH="1">
            <a:off x="2595491" y="3136996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5400000" flipH="1">
            <a:off x="3695913" y="3149352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842528" y="3618671"/>
            <a:ext cx="4629572" cy="1610529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Three types of data sets: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smtClean="0"/>
              <a:t>Real negative controls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smtClean="0"/>
              <a:t>Synthetic positive controls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smtClean="0"/>
              <a:t>RCTs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0858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Negative control evaluation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400" smtClean="0"/>
          </a:p>
          <a:p>
            <a:pPr marL="0" indent="0" algn="ctr">
              <a:buNone/>
            </a:pPr>
            <a:endParaRPr lang="en-US" sz="2400"/>
          </a:p>
          <a:p>
            <a:pPr marL="0" indent="0" algn="ctr">
              <a:buNone/>
            </a:pPr>
            <a:endParaRPr lang="en-US" sz="2400" smtClean="0"/>
          </a:p>
          <a:p>
            <a:pPr marL="0" indent="0" algn="ctr">
              <a:buNone/>
            </a:pPr>
            <a:endParaRPr lang="en-US" sz="2400"/>
          </a:p>
          <a:p>
            <a:pPr marL="0" indent="0" algn="ctr">
              <a:buNone/>
            </a:pPr>
            <a:r>
              <a:rPr lang="en-US" sz="2400" smtClean="0"/>
              <a:t>Are negative controls truly and exactly negative (RR = 1)?</a:t>
            </a: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86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7.1|11|6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4606</TotalTime>
  <Words>510</Words>
  <Application>Microsoft Office PowerPoint</Application>
  <PresentationFormat>On-screen Show (4:3)</PresentationFormat>
  <Paragraphs>169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Method evaluation</vt:lpstr>
      <vt:lpstr>Method Evaluation Task Force</vt:lpstr>
      <vt:lpstr>Task force members</vt:lpstr>
      <vt:lpstr>Getting philosophical</vt:lpstr>
      <vt:lpstr>Method Evaluation Task Force</vt:lpstr>
      <vt:lpstr>OHDSI Methods Benchmark</vt:lpstr>
      <vt:lpstr>OHDSI Methods Benchmark</vt:lpstr>
      <vt:lpstr>OHDSI Methods Benchmark</vt:lpstr>
      <vt:lpstr>Negative control evaluation</vt:lpstr>
      <vt:lpstr>Negative control evaluation</vt:lpstr>
      <vt:lpstr>RCT estimates for negative controls</vt:lpstr>
      <vt:lpstr>Generating negative controls</vt:lpstr>
      <vt:lpstr>Injecting outcomes on negative controls</vt:lpstr>
      <vt:lpstr>Synthesizing positive controls</vt:lpstr>
      <vt:lpstr>Implementing RCTs</vt:lpstr>
      <vt:lpstr>Metrics</vt:lpstr>
      <vt:lpstr>Benchmark tasks</vt:lpstr>
      <vt:lpstr>Next workgroup meeting</vt:lpstr>
    </vt:vector>
  </TitlesOfParts>
  <Company>Johnson &amp; Johnson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Ryan</dc:creator>
  <cp:lastModifiedBy>Schuemie, Martijn [JRDNL]</cp:lastModifiedBy>
  <cp:revision>971</cp:revision>
  <dcterms:created xsi:type="dcterms:W3CDTF">2013-12-30T14:14:20Z</dcterms:created>
  <dcterms:modified xsi:type="dcterms:W3CDTF">2017-04-04T15:18:05Z</dcterms:modified>
</cp:coreProperties>
</file>