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02" r:id="rId2"/>
    <p:sldId id="485" r:id="rId3"/>
    <p:sldId id="492" r:id="rId4"/>
    <p:sldId id="493" r:id="rId5"/>
    <p:sldId id="491" r:id="rId6"/>
    <p:sldId id="488" r:id="rId7"/>
    <p:sldId id="490" r:id="rId8"/>
    <p:sldId id="489" r:id="rId9"/>
    <p:sldId id="494" r:id="rId10"/>
    <p:sldId id="471" r:id="rId11"/>
    <p:sldId id="495" r:id="rId12"/>
    <p:sldId id="496" r:id="rId13"/>
    <p:sldId id="497" r:id="rId14"/>
    <p:sldId id="498" r:id="rId15"/>
    <p:sldId id="499" r:id="rId16"/>
    <p:sldId id="501" r:id="rId17"/>
    <p:sldId id="502" r:id="rId18"/>
    <p:sldId id="340" r:id="rId19"/>
    <p:sldId id="42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66A2"/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06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Population-level estimation WG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Building the Large Evidence Generator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362200" y="5410200"/>
            <a:ext cx="6096000" cy="3810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OHDSIs LHC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1" b="6308"/>
          <a:stretch/>
        </p:blipFill>
        <p:spPr bwMode="auto">
          <a:xfrm>
            <a:off x="458248" y="1219200"/>
            <a:ext cx="8227504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3461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Evidence Generator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44430" y="2160032"/>
            <a:ext cx="2286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4430" y="2922032"/>
            <a:ext cx="2286000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Methods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4430" y="3684032"/>
            <a:ext cx="2286000" cy="533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Databases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839630" y="1855232"/>
            <a:ext cx="2895600" cy="2743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90600" y="1524000"/>
            <a:ext cx="2593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Large Evidence Generator</a:t>
            </a:r>
          </a:p>
        </p:txBody>
      </p:sp>
      <p:sp>
        <p:nvSpPr>
          <p:cNvPr id="10" name="Arrow: Right 9"/>
          <p:cNvSpPr/>
          <p:nvPr/>
        </p:nvSpPr>
        <p:spPr>
          <a:xfrm>
            <a:off x="3886200" y="2769632"/>
            <a:ext cx="609600" cy="8382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Magnetic Disk 11"/>
          <p:cNvSpPr/>
          <p:nvPr/>
        </p:nvSpPr>
        <p:spPr>
          <a:xfrm>
            <a:off x="4724400" y="2415064"/>
            <a:ext cx="1828800" cy="1524000"/>
          </a:xfrm>
          <a:prstGeom prst="flowChartMagneticDisk">
            <a:avLst/>
          </a:prstGeom>
          <a:solidFill>
            <a:srgbClr val="8166A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Evidence </a:t>
            </a:r>
          </a:p>
          <a:p>
            <a:pPr algn="ctr"/>
            <a:r>
              <a:rPr lang="en-US" dirty="0"/>
              <a:t>base</a:t>
            </a:r>
          </a:p>
        </p:txBody>
      </p:sp>
      <p:sp>
        <p:nvSpPr>
          <p:cNvPr id="13" name="Arrow: Right 12"/>
          <p:cNvSpPr/>
          <p:nvPr/>
        </p:nvSpPr>
        <p:spPr>
          <a:xfrm rot="5400000">
            <a:off x="5251966" y="4489966"/>
            <a:ext cx="811768" cy="2667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74751" y="4939189"/>
            <a:ext cx="1622898" cy="685800"/>
          </a:xfrm>
          <a:prstGeom prst="rect">
            <a:avLst/>
          </a:prstGeom>
          <a:solidFill>
            <a:srgbClr val="8166A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HOMER</a:t>
            </a:r>
          </a:p>
        </p:txBody>
      </p:sp>
      <p:sp>
        <p:nvSpPr>
          <p:cNvPr id="15" name="Arrow: Right 14"/>
          <p:cNvSpPr/>
          <p:nvPr/>
        </p:nvSpPr>
        <p:spPr>
          <a:xfrm rot="8394795">
            <a:off x="4318517" y="4381715"/>
            <a:ext cx="811768" cy="2667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905375" y="5247085"/>
            <a:ext cx="1622898" cy="685800"/>
          </a:xfrm>
          <a:prstGeom prst="rect">
            <a:avLst/>
          </a:prstGeom>
          <a:solidFill>
            <a:srgbClr val="8166A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Papers</a:t>
            </a:r>
          </a:p>
        </p:txBody>
      </p:sp>
      <p:sp>
        <p:nvSpPr>
          <p:cNvPr id="17" name="Arrow: Right 16"/>
          <p:cNvSpPr/>
          <p:nvPr/>
        </p:nvSpPr>
        <p:spPr>
          <a:xfrm rot="2504223">
            <a:off x="6180661" y="4375395"/>
            <a:ext cx="811768" cy="2667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735999" y="4939189"/>
            <a:ext cx="1622898" cy="685800"/>
          </a:xfrm>
          <a:prstGeom prst="rect">
            <a:avLst/>
          </a:prstGeom>
          <a:solidFill>
            <a:srgbClr val="8166A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‘Weather Channel’</a:t>
            </a:r>
          </a:p>
        </p:txBody>
      </p:sp>
    </p:spTree>
    <p:extLst>
      <p:ext uri="{BB962C8B-B14F-4D97-AF65-F5344CB8AC3E}">
        <p14:creationId xmlns:p14="http://schemas.microsoft.com/office/powerpoint/2010/main" val="54893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2430" y="1931432"/>
            <a:ext cx="2286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82430" y="2693432"/>
            <a:ext cx="2286000" cy="533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Methods</a:t>
            </a:r>
          </a:p>
        </p:txBody>
      </p:sp>
      <p:sp>
        <p:nvSpPr>
          <p:cNvPr id="7" name="Rectangle 6"/>
          <p:cNvSpPr/>
          <p:nvPr/>
        </p:nvSpPr>
        <p:spPr>
          <a:xfrm>
            <a:off x="382430" y="3455432"/>
            <a:ext cx="2286000" cy="533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Databases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77630" y="1626632"/>
            <a:ext cx="2895600" cy="2743200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1295400"/>
            <a:ext cx="2593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Large Evidence Generator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1827"/>
          <a:stretch/>
        </p:blipFill>
        <p:spPr>
          <a:xfrm>
            <a:off x="2697005" y="4996339"/>
            <a:ext cx="6475570" cy="186166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52800" y="1285697"/>
            <a:ext cx="435093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Currently: Depression treatments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Next: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Hypertension treatments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Type 2 Diabetes treatments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30829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2430" y="1931432"/>
            <a:ext cx="2286000" cy="533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82430" y="2693432"/>
            <a:ext cx="2286000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Methods</a:t>
            </a:r>
          </a:p>
        </p:txBody>
      </p:sp>
      <p:sp>
        <p:nvSpPr>
          <p:cNvPr id="7" name="Rectangle 6"/>
          <p:cNvSpPr/>
          <p:nvPr/>
        </p:nvSpPr>
        <p:spPr>
          <a:xfrm>
            <a:off x="382430" y="3455432"/>
            <a:ext cx="2286000" cy="533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Databases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77630" y="1626632"/>
            <a:ext cx="2895600" cy="2743200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1295400"/>
            <a:ext cx="2593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Large Evidence Generator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52801" y="1285697"/>
            <a:ext cx="5562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Currently: New-user cohort + large scale PS + empirical calibration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Next: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Larger variety of time-at-risk windows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CSCCS?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Probabilistic phenotypes?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Meta-analysis?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Driven by </a:t>
            </a:r>
            <a:r>
              <a:rPr lang="en-US" sz="2400" b="1" dirty="0"/>
              <a:t>defined best practices</a:t>
            </a:r>
          </a:p>
          <a:p>
            <a:endParaRPr lang="en-US" sz="2400" b="1" dirty="0"/>
          </a:p>
          <a:p>
            <a:r>
              <a:rPr lang="en-US" sz="2400" dirty="0"/>
              <a:t>Those are driven by </a:t>
            </a:r>
            <a:r>
              <a:rPr lang="en-US" sz="2400" b="1" dirty="0"/>
              <a:t>empirical evaluation</a:t>
            </a:r>
          </a:p>
        </p:txBody>
      </p:sp>
    </p:spTree>
    <p:extLst>
      <p:ext uri="{BB962C8B-B14F-4D97-AF65-F5344CB8AC3E}">
        <p14:creationId xmlns:p14="http://schemas.microsoft.com/office/powerpoint/2010/main" val="618346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2430" y="1931432"/>
            <a:ext cx="2286000" cy="533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82430" y="2693432"/>
            <a:ext cx="2286000" cy="533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Methods</a:t>
            </a:r>
          </a:p>
        </p:txBody>
      </p:sp>
      <p:sp>
        <p:nvSpPr>
          <p:cNvPr id="7" name="Rectangle 6"/>
          <p:cNvSpPr/>
          <p:nvPr/>
        </p:nvSpPr>
        <p:spPr>
          <a:xfrm>
            <a:off x="382430" y="3455432"/>
            <a:ext cx="2286000" cy="533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Databases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77630" y="1626632"/>
            <a:ext cx="2895600" cy="2743200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1295400"/>
            <a:ext cx="2593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Large Evidence Generator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52801" y="1285697"/>
            <a:ext cx="5562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Currently: 4 US insurance databases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Next: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OHDSI network?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Sites must have computational resources</a:t>
            </a:r>
          </a:p>
          <a:p>
            <a:endParaRPr lang="en-US" sz="2400" dirty="0"/>
          </a:p>
          <a:p>
            <a:r>
              <a:rPr lang="en-US" sz="2400" dirty="0"/>
              <a:t>Minimum data quality requirements?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822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Evidence generation runs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2430" y="1931432"/>
            <a:ext cx="2286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82430" y="2693432"/>
            <a:ext cx="2286000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Methods</a:t>
            </a:r>
          </a:p>
        </p:txBody>
      </p:sp>
      <p:sp>
        <p:nvSpPr>
          <p:cNvPr id="7" name="Rectangle 6"/>
          <p:cNvSpPr/>
          <p:nvPr/>
        </p:nvSpPr>
        <p:spPr>
          <a:xfrm>
            <a:off x="382430" y="3455432"/>
            <a:ext cx="2286000" cy="533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Databases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77630" y="1626632"/>
            <a:ext cx="2895600" cy="2743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1295400"/>
            <a:ext cx="2593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Large Evidence Generator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52801" y="1285697"/>
            <a:ext cx="5562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At each new run: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Run all or some of the questions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Using latest methods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On all or some of the databases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6698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We need</a:t>
            </a:r>
          </a:p>
          <a:p>
            <a:r>
              <a:rPr lang="en-US" sz="2400" dirty="0"/>
              <a:t>A decision making process to decide on</a:t>
            </a:r>
          </a:p>
          <a:p>
            <a:pPr lvl="1"/>
            <a:r>
              <a:rPr lang="en-US" sz="2000" dirty="0"/>
              <a:t>Questions</a:t>
            </a:r>
          </a:p>
          <a:p>
            <a:pPr lvl="1"/>
            <a:r>
              <a:rPr lang="en-US" sz="2000" dirty="0"/>
              <a:t>Methods</a:t>
            </a:r>
          </a:p>
          <a:p>
            <a:pPr lvl="1"/>
            <a:r>
              <a:rPr lang="en-US" sz="2000" dirty="0"/>
              <a:t>Databases</a:t>
            </a:r>
          </a:p>
          <a:p>
            <a:r>
              <a:rPr lang="en-US" sz="2400" dirty="0"/>
              <a:t>Researchers to work on the questions and methods</a:t>
            </a:r>
          </a:p>
          <a:p>
            <a:r>
              <a:rPr lang="en-US" sz="2400" dirty="0"/>
              <a:t>Infrastructure at each database site</a:t>
            </a:r>
          </a:p>
          <a:p>
            <a:r>
              <a:rPr lang="en-US" sz="2400" dirty="0"/>
              <a:t>Funding for partners</a:t>
            </a:r>
          </a:p>
          <a:p>
            <a:pPr lvl="1"/>
            <a:r>
              <a:rPr lang="en-US" sz="2000" dirty="0"/>
              <a:t>Grants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55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Acronym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KRAKEN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Causal</a:t>
            </a:r>
          </a:p>
          <a:p>
            <a:pPr marL="0" indent="0">
              <a:buNone/>
            </a:pPr>
            <a:r>
              <a:rPr lang="en-US" dirty="0"/>
              <a:t>Relationship</a:t>
            </a:r>
          </a:p>
          <a:p>
            <a:pPr marL="0" indent="0">
              <a:buNone/>
            </a:pPr>
            <a:r>
              <a:rPr lang="en-US" dirty="0"/>
              <a:t>Assessment</a:t>
            </a:r>
          </a:p>
          <a:p>
            <a:pPr marL="0" indent="0">
              <a:buNone/>
            </a:pPr>
            <a:r>
              <a:rPr lang="en-US" dirty="0"/>
              <a:t>Knowledge / Kitchen-sink…?</a:t>
            </a:r>
          </a:p>
          <a:p>
            <a:pPr marL="0" indent="0">
              <a:buNone/>
            </a:pPr>
            <a:r>
              <a:rPr lang="en-US" dirty="0"/>
              <a:t>Evaluation?</a:t>
            </a:r>
          </a:p>
          <a:p>
            <a:pPr marL="0" indent="0">
              <a:buNone/>
            </a:pPr>
            <a:r>
              <a:rPr lang="en-US" dirty="0"/>
              <a:t>Network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26" name="Picture 2" descr="Image result for kraken gree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347119"/>
            <a:ext cx="3080032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196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Western hemisphere: </a:t>
            </a:r>
            <a:r>
              <a:rPr lang="en-US" sz="2400" b="1" dirty="0"/>
              <a:t>March 15</a:t>
            </a:r>
          </a:p>
          <a:p>
            <a:r>
              <a:rPr lang="en-US" sz="2400" dirty="0"/>
              <a:t>6pm Central European time</a:t>
            </a:r>
          </a:p>
          <a:p>
            <a:r>
              <a:rPr lang="en-US" sz="2400" dirty="0"/>
              <a:t>12pm New York</a:t>
            </a:r>
          </a:p>
          <a:p>
            <a:r>
              <a:rPr lang="en-US" sz="2400" dirty="0"/>
              <a:t>9am Los Angeles / Stanford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Eastern hemisphere: March 7</a:t>
            </a:r>
          </a:p>
          <a:p>
            <a:r>
              <a:rPr lang="en-US" sz="2400" dirty="0"/>
              <a:t>3pm Hong Kong / Taiwan</a:t>
            </a:r>
          </a:p>
          <a:p>
            <a:r>
              <a:rPr lang="en-US" sz="2400" dirty="0"/>
              <a:t>4pm South Korea</a:t>
            </a:r>
          </a:p>
          <a:p>
            <a:r>
              <a:rPr lang="en-US" sz="2400" dirty="0"/>
              <a:t>5:30pm Adelaide</a:t>
            </a:r>
          </a:p>
          <a:p>
            <a:r>
              <a:rPr lang="en-US" sz="2400" dirty="0"/>
              <a:t>8am Central European time</a:t>
            </a:r>
          </a:p>
          <a:p>
            <a:r>
              <a:rPr lang="en-US" sz="2400" dirty="0"/>
              <a:t>7am UK time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current science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0" r="47180" b="7317"/>
          <a:stretch/>
        </p:blipFill>
        <p:spPr>
          <a:xfrm>
            <a:off x="990600" y="1447800"/>
            <a:ext cx="7077075" cy="37367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500562" y="5184525"/>
            <a:ext cx="1109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Effect size</a:t>
            </a:r>
          </a:p>
        </p:txBody>
      </p:sp>
    </p:spTree>
    <p:extLst>
      <p:ext uri="{BB962C8B-B14F-4D97-AF65-F5344CB8AC3E}">
        <p14:creationId xmlns:p14="http://schemas.microsoft.com/office/powerpoint/2010/main" val="2969552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current science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0" r="47180" b="7317"/>
          <a:stretch/>
        </p:blipFill>
        <p:spPr>
          <a:xfrm>
            <a:off x="990600" y="1447800"/>
            <a:ext cx="7077075" cy="37367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500562" y="5184525"/>
            <a:ext cx="1109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Effect size</a:t>
            </a:r>
          </a:p>
        </p:txBody>
      </p:sp>
      <p:sp>
        <p:nvSpPr>
          <p:cNvPr id="7" name="Right Arrow 2"/>
          <p:cNvSpPr/>
          <p:nvPr/>
        </p:nvSpPr>
        <p:spPr>
          <a:xfrm rot="5400000" flipH="1">
            <a:off x="4641407" y="5409332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6"/>
          <p:cNvSpPr/>
          <p:nvPr/>
        </p:nvSpPr>
        <p:spPr>
          <a:xfrm>
            <a:off x="3505200" y="6019800"/>
            <a:ext cx="4495800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Lack of evidence on small / null effects</a:t>
            </a:r>
          </a:p>
        </p:txBody>
      </p:sp>
    </p:spTree>
    <p:extLst>
      <p:ext uri="{BB962C8B-B14F-4D97-AF65-F5344CB8AC3E}">
        <p14:creationId xmlns:p14="http://schemas.microsoft.com/office/powerpoint/2010/main" val="3072392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current science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0" r="47180" b="7317"/>
          <a:stretch/>
        </p:blipFill>
        <p:spPr>
          <a:xfrm>
            <a:off x="990600" y="1447800"/>
            <a:ext cx="7077075" cy="37367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500562" y="5184525"/>
            <a:ext cx="1109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Effect size</a:t>
            </a:r>
          </a:p>
        </p:txBody>
      </p:sp>
      <p:sp>
        <p:nvSpPr>
          <p:cNvPr id="7" name="Right Arrow 2"/>
          <p:cNvSpPr/>
          <p:nvPr/>
        </p:nvSpPr>
        <p:spPr>
          <a:xfrm rot="5400000" flipH="1">
            <a:off x="5155252" y="4484414"/>
            <a:ext cx="910588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6"/>
          <p:cNvSpPr/>
          <p:nvPr/>
        </p:nvSpPr>
        <p:spPr>
          <a:xfrm>
            <a:off x="2195455" y="5184525"/>
            <a:ext cx="5720198" cy="1504842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Suspicious cutoff at p=0.05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Publication bias (leads to false positives)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P-hacking (leads to false positives)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Study bias (leads to false positives)</a:t>
            </a:r>
          </a:p>
        </p:txBody>
      </p:sp>
    </p:spTree>
    <p:extLst>
      <p:ext uri="{BB962C8B-B14F-4D97-AF65-F5344CB8AC3E}">
        <p14:creationId xmlns:p14="http://schemas.microsoft.com/office/powerpoint/2010/main" val="2733468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current science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43000"/>
            <a:ext cx="8926288" cy="31242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931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current science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43000"/>
            <a:ext cx="8926288" cy="31242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6312609" y="42791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6"/>
          <p:cNvSpPr/>
          <p:nvPr/>
        </p:nvSpPr>
        <p:spPr>
          <a:xfrm>
            <a:off x="1290202" y="4724400"/>
            <a:ext cx="5720198" cy="8382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Very little evidence for a specific topic </a:t>
            </a:r>
          </a:p>
          <a:p>
            <a:r>
              <a:rPr lang="en-US" sz="2000" dirty="0"/>
              <a:t>(e.g. depression treatments)</a:t>
            </a:r>
          </a:p>
        </p:txBody>
      </p:sp>
    </p:spTree>
    <p:extLst>
      <p:ext uri="{BB962C8B-B14F-4D97-AF65-F5344CB8AC3E}">
        <p14:creationId xmlns:p14="http://schemas.microsoft.com/office/powerpoint/2010/main" val="2254903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/>
          <p:cNvGrpSpPr/>
          <p:nvPr/>
        </p:nvGrpSpPr>
        <p:grpSpPr>
          <a:xfrm>
            <a:off x="1856652" y="5406406"/>
            <a:ext cx="4918091" cy="910930"/>
            <a:chOff x="1856652" y="5406406"/>
            <a:chExt cx="4918091" cy="910930"/>
          </a:xfrm>
        </p:grpSpPr>
        <p:sp>
          <p:nvSpPr>
            <p:cNvPr id="11" name="Rectangle 10"/>
            <p:cNvSpPr/>
            <p:nvPr/>
          </p:nvSpPr>
          <p:spPr>
            <a:xfrm>
              <a:off x="5073117" y="5741587"/>
              <a:ext cx="174301" cy="3195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648356" y="5997789"/>
              <a:ext cx="255639" cy="3195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856652" y="5406406"/>
              <a:ext cx="4918091" cy="83747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/>
              <a:endParaRPr lang="en-US" sz="1200" b="1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792604" y="5694458"/>
              <a:ext cx="2323278" cy="2556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chemeClr val="bg1"/>
                  </a:solidFill>
                </a:rPr>
                <a:t>Calibration models  </a:t>
              </a:r>
              <a:r>
                <a:rPr lang="en-US" sz="1100">
                  <a:solidFill>
                    <a:schemeClr val="bg1">
                      <a:lumMod val="85000"/>
                    </a:schemeClr>
                  </a:solidFill>
                </a:rPr>
                <a:t>n = 272</a:t>
              </a:r>
            </a:p>
          </p:txBody>
        </p:sp>
        <p:sp>
          <p:nvSpPr>
            <p:cNvPr id="38" name="Rounded Rectangle 249"/>
            <p:cNvSpPr/>
            <p:nvPr/>
          </p:nvSpPr>
          <p:spPr>
            <a:xfrm>
              <a:off x="1963669" y="5997789"/>
              <a:ext cx="2300754" cy="31954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1"/>
                  </a:solidFill>
                </a:rPr>
                <a:t>Calibrated estimates  </a:t>
              </a:r>
              <a:r>
                <a:rPr 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 = 5,984</a:t>
              </a:r>
            </a:p>
          </p:txBody>
        </p:sp>
        <p:cxnSp>
          <p:nvCxnSpPr>
            <p:cNvPr id="39" name="Elbow Connector 251"/>
            <p:cNvCxnSpPr>
              <a:stCxn id="15" idx="2"/>
              <a:endCxn id="16" idx="0"/>
            </p:cNvCxnSpPr>
            <p:nvPr/>
          </p:nvCxnSpPr>
          <p:spPr>
            <a:xfrm rot="16200000" flipH="1">
              <a:off x="2567471" y="5789084"/>
              <a:ext cx="417408" cy="1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  <a:prstDash val="sysDot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Elbow Connector 255"/>
            <p:cNvCxnSpPr>
              <a:stCxn id="12" idx="2"/>
              <a:endCxn id="11" idx="0"/>
            </p:cNvCxnSpPr>
            <p:nvPr/>
          </p:nvCxnSpPr>
          <p:spPr>
            <a:xfrm rot="16200000" flipH="1">
              <a:off x="5072514" y="5653834"/>
              <a:ext cx="175406" cy="10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  <a:prstDash val="sysDot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Elbow Connector 259"/>
            <p:cNvCxnSpPr>
              <a:stCxn id="37" idx="1"/>
              <a:endCxn id="16" idx="0"/>
            </p:cNvCxnSpPr>
            <p:nvPr/>
          </p:nvCxnSpPr>
          <p:spPr>
            <a:xfrm rot="10800000" flipV="1">
              <a:off x="2776176" y="5822277"/>
              <a:ext cx="1016428" cy="175512"/>
            </a:xfrm>
            <a:prstGeom prst="bentConnector2">
              <a:avLst/>
            </a:prstGeom>
            <a:ln w="19050">
              <a:solidFill>
                <a:schemeClr val="bg1"/>
              </a:solidFill>
              <a:prstDash val="sysDot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Rectangle 46"/>
            <p:cNvSpPr/>
            <p:nvPr/>
          </p:nvSpPr>
          <p:spPr>
            <a:xfrm>
              <a:off x="3898800" y="5950097"/>
              <a:ext cx="2875942" cy="27699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/>
              <a:r>
                <a:rPr lang="en-US" sz="1200" b="1">
                  <a:solidFill>
                    <a:schemeClr val="bg1"/>
                  </a:solidFill>
                </a:rPr>
                <a:t>Evaluate &amp; calibrate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412288" y="2185437"/>
            <a:ext cx="255639" cy="319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0" name="Rectangle 9"/>
          <p:cNvSpPr/>
          <p:nvPr/>
        </p:nvSpPr>
        <p:spPr>
          <a:xfrm>
            <a:off x="2446759" y="2188104"/>
            <a:ext cx="255639" cy="319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3" name="Down Arrow 49"/>
          <p:cNvSpPr/>
          <p:nvPr/>
        </p:nvSpPr>
        <p:spPr>
          <a:xfrm>
            <a:off x="4948297" y="3836607"/>
            <a:ext cx="789969" cy="1410027"/>
          </a:xfrm>
          <a:prstGeom prst="downArrow">
            <a:avLst/>
          </a:prstGeom>
          <a:solidFill>
            <a:srgbClr val="5D5D5D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lang="en-US" sz="1200" b="1"/>
          </a:p>
        </p:txBody>
      </p:sp>
      <p:sp>
        <p:nvSpPr>
          <p:cNvPr id="19" name="Rectangle 18"/>
          <p:cNvSpPr/>
          <p:nvPr/>
        </p:nvSpPr>
        <p:spPr>
          <a:xfrm>
            <a:off x="1856653" y="1166138"/>
            <a:ext cx="4918090" cy="1084981"/>
          </a:xfrm>
          <a:prstGeom prst="rect">
            <a:avLst/>
          </a:prstGeom>
          <a:solidFill>
            <a:schemeClr val="tx1">
              <a:lumMod val="75000"/>
              <a:lumOff val="25000"/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lang="en-US" sz="1200" b="1"/>
          </a:p>
        </p:txBody>
      </p:sp>
      <p:sp>
        <p:nvSpPr>
          <p:cNvPr id="20" name="Rectangle 19"/>
          <p:cNvSpPr/>
          <p:nvPr/>
        </p:nvSpPr>
        <p:spPr>
          <a:xfrm>
            <a:off x="3606188" y="1423214"/>
            <a:ext cx="1949251" cy="255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bg1"/>
                </a:solidFill>
              </a:rPr>
              <a:t>Indication  </a:t>
            </a:r>
            <a:r>
              <a:rPr lang="en-US" sz="1100">
                <a:solidFill>
                  <a:schemeClr val="bg1">
                    <a:lumMod val="85000"/>
                  </a:schemeClr>
                </a:solidFill>
              </a:rPr>
              <a:t>depression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680226" y="1671693"/>
            <a:ext cx="1804094" cy="255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Treatments  </a:t>
            </a: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n = 17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171810" y="1671693"/>
            <a:ext cx="1804094" cy="255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Outcomes  </a:t>
            </a: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n = 22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416409" y="1671693"/>
            <a:ext cx="1981205" cy="2556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Treatments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  <a:r>
              <a:rPr lang="en-US" sz="1100" dirty="0">
                <a:solidFill>
                  <a:schemeClr val="bg1"/>
                </a:solidFill>
              </a:rPr>
              <a:t>pairs   </a:t>
            </a: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n = 272</a:t>
            </a:r>
          </a:p>
        </p:txBody>
      </p:sp>
      <p:cxnSp>
        <p:nvCxnSpPr>
          <p:cNvPr id="24" name="Elbow Connector 20"/>
          <p:cNvCxnSpPr>
            <a:stCxn id="20" idx="1"/>
            <a:endCxn id="21" idx="0"/>
          </p:cNvCxnSpPr>
          <p:nvPr/>
        </p:nvCxnSpPr>
        <p:spPr>
          <a:xfrm rot="10800000" flipV="1">
            <a:off x="2582274" y="1551033"/>
            <a:ext cx="1023915" cy="120660"/>
          </a:xfrm>
          <a:prstGeom prst="bentConnector2">
            <a:avLst/>
          </a:prstGeom>
          <a:ln w="19050">
            <a:solidFill>
              <a:schemeClr val="bg1"/>
            </a:solidFill>
            <a:prstDash val="sysDot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Elbow Connector 21"/>
          <p:cNvCxnSpPr>
            <a:stCxn id="20" idx="3"/>
            <a:endCxn id="22" idx="0"/>
          </p:cNvCxnSpPr>
          <p:nvPr/>
        </p:nvCxnSpPr>
        <p:spPr>
          <a:xfrm>
            <a:off x="5555439" y="1551034"/>
            <a:ext cx="518418" cy="120660"/>
          </a:xfrm>
          <a:prstGeom prst="bentConnector2">
            <a:avLst/>
          </a:prstGeom>
          <a:ln w="19050">
            <a:solidFill>
              <a:schemeClr val="bg1"/>
            </a:solidFill>
            <a:prstDash val="sysDot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Elbow Connector 22"/>
          <p:cNvCxnSpPr/>
          <p:nvPr/>
        </p:nvCxnSpPr>
        <p:spPr>
          <a:xfrm>
            <a:off x="3284389" y="1797617"/>
            <a:ext cx="176391" cy="2"/>
          </a:xfrm>
          <a:prstGeom prst="bentConnector3">
            <a:avLst>
              <a:gd name="adj1" fmla="val 50000"/>
            </a:avLst>
          </a:prstGeom>
          <a:ln w="19050">
            <a:solidFill>
              <a:schemeClr val="bg1"/>
            </a:solidFill>
            <a:prstDash val="sysDot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Elbow Connector 24"/>
          <p:cNvCxnSpPr>
            <a:stCxn id="22" idx="2"/>
            <a:endCxn id="10" idx="0"/>
          </p:cNvCxnSpPr>
          <p:nvPr/>
        </p:nvCxnSpPr>
        <p:spPr>
          <a:xfrm rot="5400000">
            <a:off x="4193832" y="308079"/>
            <a:ext cx="260771" cy="3499278"/>
          </a:xfrm>
          <a:prstGeom prst="bentConnector3">
            <a:avLst>
              <a:gd name="adj1" fmla="val 50000"/>
            </a:avLst>
          </a:prstGeom>
          <a:ln w="19050">
            <a:solidFill>
              <a:schemeClr val="bg1"/>
            </a:solidFill>
            <a:prstDash val="sysDot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1856653" y="2490645"/>
            <a:ext cx="5153747" cy="3089737"/>
            <a:chOff x="1856653" y="2490645"/>
            <a:chExt cx="5153747" cy="3089737"/>
          </a:xfrm>
        </p:grpSpPr>
        <p:sp>
          <p:nvSpPr>
            <p:cNvPr id="12" name="Rectangle 11"/>
            <p:cNvSpPr/>
            <p:nvPr/>
          </p:nvSpPr>
          <p:spPr>
            <a:xfrm>
              <a:off x="5073017" y="5246634"/>
              <a:ext cx="174301" cy="3195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" name="Down Arrow 9"/>
            <p:cNvSpPr/>
            <p:nvPr/>
          </p:nvSpPr>
          <p:spPr>
            <a:xfrm>
              <a:off x="2179594" y="2490645"/>
              <a:ext cx="789969" cy="2738984"/>
            </a:xfrm>
            <a:prstGeom prst="downArrow">
              <a:avLst/>
            </a:prstGeom>
            <a:solidFill>
              <a:srgbClr val="5D5D5D">
                <a:alpha val="8470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/>
              <a:endParaRPr lang="en-US" sz="1200" b="1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648355" y="5260835"/>
              <a:ext cx="255639" cy="31954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4" name="Rounded Rectangle 10"/>
            <p:cNvSpPr/>
            <p:nvPr/>
          </p:nvSpPr>
          <p:spPr>
            <a:xfrm>
              <a:off x="1856653" y="3889510"/>
              <a:ext cx="4918090" cy="1294029"/>
            </a:xfrm>
            <a:prstGeom prst="roundRect">
              <a:avLst>
                <a:gd name="adj" fmla="val 9189"/>
              </a:avLst>
            </a:prstGeom>
            <a:solidFill>
              <a:srgbClr val="286D80">
                <a:alpha val="8470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/>
              <a:endParaRPr lang="en-US" sz="1200" b="1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943510" y="4233810"/>
              <a:ext cx="5066890" cy="7852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schemeClr val="bg1"/>
                  </a:solidFill>
                </a:rPr>
                <a:t>Select study population</a:t>
              </a:r>
            </a:p>
            <a:p>
              <a:pPr lvl="1"/>
              <a:r>
                <a:rPr lang="en-US" sz="1100" dirty="0">
                  <a:solidFill>
                    <a:schemeClr val="bg1"/>
                  </a:solidFill>
                </a:rPr>
                <a:t>e.g. excluding subjects with prior outcome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schemeClr val="bg1"/>
                  </a:solidFill>
                </a:rPr>
                <a:t>Create propensity scores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schemeClr val="bg1"/>
                  </a:solidFill>
                </a:rPr>
                <a:t>Stratify by propensity scores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schemeClr val="bg1"/>
                  </a:solidFill>
                </a:rPr>
                <a:t>Fit outcome (survival) model</a:t>
              </a:r>
            </a:p>
          </p:txBody>
        </p:sp>
        <p:sp>
          <p:nvSpPr>
            <p:cNvPr id="36" name="Rounded Rectangle 37"/>
            <p:cNvSpPr/>
            <p:nvPr/>
          </p:nvSpPr>
          <p:spPr>
            <a:xfrm>
              <a:off x="1963669" y="5246632"/>
              <a:ext cx="2300754" cy="31954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1"/>
                  </a:solidFill>
                </a:rPr>
                <a:t>Effect size estimates  </a:t>
              </a:r>
              <a:r>
                <a:rPr 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 = 5,984</a:t>
              </a:r>
            </a:p>
          </p:txBody>
        </p:sp>
        <p:sp>
          <p:nvSpPr>
            <p:cNvPr id="43" name="Rounded Rectangle 64"/>
            <p:cNvSpPr/>
            <p:nvPr/>
          </p:nvSpPr>
          <p:spPr>
            <a:xfrm>
              <a:off x="4364005" y="5246632"/>
              <a:ext cx="2300754" cy="31954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1"/>
                  </a:solidFill>
                </a:rPr>
                <a:t>Control estimates </a:t>
              </a:r>
              <a:r>
                <a:rPr 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 = 56,266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844288" y="3860137"/>
              <a:ext cx="393045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bg1"/>
                  </a:solidFill>
                </a:rPr>
                <a:t>Systematic observational research process</a:t>
              </a:r>
            </a:p>
          </p:txBody>
        </p:sp>
      </p:grpSp>
      <p:sp>
        <p:nvSpPr>
          <p:cNvPr id="45" name="Rectangle 44"/>
          <p:cNvSpPr/>
          <p:nvPr/>
        </p:nvSpPr>
        <p:spPr>
          <a:xfrm>
            <a:off x="2428874" y="1175924"/>
            <a:ext cx="43500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</a:rPr>
              <a:t>Define a large set of related research questions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317898" y="2056176"/>
            <a:ext cx="130786" cy="1319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53" name="Group 52"/>
          <p:cNvGrpSpPr/>
          <p:nvPr/>
        </p:nvGrpSpPr>
        <p:grpSpPr>
          <a:xfrm>
            <a:off x="2937190" y="2389343"/>
            <a:ext cx="3837552" cy="1448011"/>
            <a:chOff x="2937190" y="2389343"/>
            <a:chExt cx="3837552" cy="1448011"/>
          </a:xfrm>
        </p:grpSpPr>
        <p:sp>
          <p:nvSpPr>
            <p:cNvPr id="7" name="Rectangle 6"/>
            <p:cNvSpPr/>
            <p:nvPr/>
          </p:nvSpPr>
          <p:spPr>
            <a:xfrm>
              <a:off x="3412288" y="2891704"/>
              <a:ext cx="255639" cy="19113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412288" y="3238736"/>
              <a:ext cx="255639" cy="2393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237798" y="3517807"/>
              <a:ext cx="174301" cy="3195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969563" y="2411788"/>
              <a:ext cx="3805179" cy="124683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/>
              <a:endParaRPr lang="en-US" sz="1200" b="1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937190" y="2843475"/>
              <a:ext cx="3269932" cy="2556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100">
                  <a:solidFill>
                    <a:schemeClr val="bg1"/>
                  </a:solidFill>
                </a:rPr>
                <a:t>Negative controls  </a:t>
              </a:r>
              <a:r>
                <a:rPr lang="en-US" sz="1100">
                  <a:solidFill>
                    <a:schemeClr val="bg1">
                      <a:lumMod val="85000"/>
                    </a:schemeClr>
                  </a:solidFill>
                </a:rPr>
                <a:t>n = 52 per treatment pair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937190" y="3187837"/>
              <a:ext cx="3239638" cy="2556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100">
                  <a:solidFill>
                    <a:schemeClr val="bg1"/>
                  </a:solidFill>
                </a:rPr>
                <a:t>Positive controls  </a:t>
              </a:r>
              <a:r>
                <a:rPr lang="en-US" sz="1100">
                  <a:solidFill>
                    <a:schemeClr val="bg1">
                      <a:lumMod val="85000"/>
                    </a:schemeClr>
                  </a:solidFill>
                </a:rPr>
                <a:t>n = 156 per treatment pair</a:t>
              </a:r>
            </a:p>
          </p:txBody>
        </p:sp>
        <p:cxnSp>
          <p:nvCxnSpPr>
            <p:cNvPr id="31" name="Elbow Connector 38"/>
            <p:cNvCxnSpPr/>
            <p:nvPr/>
          </p:nvCxnSpPr>
          <p:spPr>
            <a:xfrm rot="16200000" flipH="1">
              <a:off x="3346748" y="2697012"/>
              <a:ext cx="386720" cy="2663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  <a:prstDash val="sysDot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Elbow Connector 41"/>
            <p:cNvCxnSpPr/>
            <p:nvPr/>
          </p:nvCxnSpPr>
          <p:spPr>
            <a:xfrm rot="16200000" flipH="1">
              <a:off x="3462160" y="3158125"/>
              <a:ext cx="155896" cy="5326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  <a:prstDash val="sysDot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Elbow Connector 57"/>
            <p:cNvCxnSpPr>
              <a:stCxn id="29" idx="3"/>
              <a:endCxn id="9" idx="0"/>
            </p:cNvCxnSpPr>
            <p:nvPr/>
          </p:nvCxnSpPr>
          <p:spPr>
            <a:xfrm>
              <a:off x="6207121" y="2971295"/>
              <a:ext cx="117827" cy="546512"/>
            </a:xfrm>
            <a:prstGeom prst="bentConnector2">
              <a:avLst/>
            </a:prstGeom>
            <a:ln w="19050">
              <a:solidFill>
                <a:schemeClr val="bg1"/>
              </a:solidFill>
              <a:prstDash val="sysDot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Rounded Rectangle 40"/>
            <p:cNvSpPr/>
            <p:nvPr/>
          </p:nvSpPr>
          <p:spPr>
            <a:xfrm>
              <a:off x="4364005" y="3517804"/>
              <a:ext cx="2300754" cy="31954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chemeClr val="tx1"/>
                  </a:solidFill>
                </a:rPr>
                <a:t>Control questions</a:t>
              </a:r>
              <a:r>
                <a:rPr lang="en-US" sz="1100" b="1">
                  <a:solidFill>
                    <a:schemeClr val="tx1"/>
                  </a:solidFill>
                </a:rPr>
                <a:t>  </a:t>
              </a:r>
              <a:r>
                <a:rPr 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 = 56,266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898800" y="2389343"/>
              <a:ext cx="2875942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bg1"/>
                  </a:solidFill>
                </a:rPr>
                <a:t>Select negative controls</a:t>
              </a:r>
            </a:p>
            <a:p>
              <a:pPr algn="r"/>
              <a:r>
                <a:rPr lang="en-US" sz="1200" b="1" dirty="0">
                  <a:solidFill>
                    <a:schemeClr val="bg1"/>
                  </a:solidFill>
                </a:rPr>
                <a:t>&amp; synthesize positive controls</a:t>
              </a:r>
            </a:p>
          </p:txBody>
        </p:sp>
        <p:cxnSp>
          <p:nvCxnSpPr>
            <p:cNvPr id="48" name="Elbow Connector 63"/>
            <p:cNvCxnSpPr>
              <a:stCxn id="30" idx="3"/>
              <a:endCxn id="50" idx="1"/>
            </p:cNvCxnSpPr>
            <p:nvPr/>
          </p:nvCxnSpPr>
          <p:spPr>
            <a:xfrm>
              <a:off x="6176828" y="3315656"/>
              <a:ext cx="148121" cy="449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Rectangle 49"/>
            <p:cNvSpPr/>
            <p:nvPr/>
          </p:nvSpPr>
          <p:spPr>
            <a:xfrm>
              <a:off x="6324949" y="3215971"/>
              <a:ext cx="211188" cy="2002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cxnSp>
        <p:nvCxnSpPr>
          <p:cNvPr id="51" name="Straight Connector 50"/>
          <p:cNvCxnSpPr/>
          <p:nvPr/>
        </p:nvCxnSpPr>
        <p:spPr>
          <a:xfrm>
            <a:off x="4363794" y="1929230"/>
            <a:ext cx="0" cy="126947"/>
          </a:xfrm>
          <a:prstGeom prst="line">
            <a:avLst/>
          </a:prstGeom>
          <a:ln w="19050">
            <a:solidFill>
              <a:schemeClr val="bg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ounded Rectangle 28"/>
          <p:cNvSpPr/>
          <p:nvPr/>
        </p:nvSpPr>
        <p:spPr>
          <a:xfrm>
            <a:off x="1963669" y="2188101"/>
            <a:ext cx="2300754" cy="31954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Research questions 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= 5,984</a:t>
            </a:r>
          </a:p>
        </p:txBody>
      </p:sp>
    </p:spTree>
    <p:extLst>
      <p:ext uri="{BB962C8B-B14F-4D97-AF65-F5344CB8AC3E}">
        <p14:creationId xmlns:p14="http://schemas.microsoft.com/office/powerpoint/2010/main" val="165912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of proposed solution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37" y="1523999"/>
            <a:ext cx="8564563" cy="428228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143000"/>
            <a:ext cx="4267200" cy="1493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ight Arrow 2"/>
          <p:cNvSpPr/>
          <p:nvPr/>
        </p:nvSpPr>
        <p:spPr>
          <a:xfrm rot="5400000" flipH="1">
            <a:off x="4560009" y="5171319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6"/>
          <p:cNvSpPr/>
          <p:nvPr/>
        </p:nvSpPr>
        <p:spPr>
          <a:xfrm>
            <a:off x="838200" y="5806280"/>
            <a:ext cx="6629400" cy="105172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en-US" sz="2000" dirty="0"/>
              <a:t>Includes information on small effect sizes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Study bias assessed using negative and positive controls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No p-hacking, no publication bias</a:t>
            </a:r>
          </a:p>
        </p:txBody>
      </p:sp>
    </p:spTree>
    <p:extLst>
      <p:ext uri="{BB962C8B-B14F-4D97-AF65-F5344CB8AC3E}">
        <p14:creationId xmlns:p14="http://schemas.microsoft.com/office/powerpoint/2010/main" val="312432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at its best!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Or is it?</a:t>
            </a:r>
          </a:p>
          <a:p>
            <a:pPr marL="0" indent="0">
              <a:buNone/>
            </a:pPr>
            <a:r>
              <a:rPr lang="en-US" sz="2400" dirty="0"/>
              <a:t>Paper formally or informally submitted to:</a:t>
            </a:r>
          </a:p>
          <a:p>
            <a:r>
              <a:rPr lang="en-US" sz="2400" b="1" dirty="0"/>
              <a:t>Science</a:t>
            </a:r>
            <a:r>
              <a:rPr lang="en-US" sz="2400" dirty="0"/>
              <a:t>: 				rejected after review</a:t>
            </a:r>
          </a:p>
          <a:p>
            <a:r>
              <a:rPr lang="en-US" sz="2400" b="1" dirty="0"/>
              <a:t>Nature</a:t>
            </a:r>
            <a:r>
              <a:rPr lang="en-US" sz="2400" dirty="0"/>
              <a:t>: 				rejected by editor</a:t>
            </a:r>
          </a:p>
          <a:p>
            <a:r>
              <a:rPr lang="en-US" sz="2400" b="1" dirty="0"/>
              <a:t>BMJ</a:t>
            </a:r>
            <a:r>
              <a:rPr lang="en-US" sz="2400" dirty="0"/>
              <a:t>: 				rejected after review</a:t>
            </a:r>
          </a:p>
          <a:p>
            <a:r>
              <a:rPr lang="en-US" sz="2400" b="1" dirty="0"/>
              <a:t>NEJM</a:t>
            </a:r>
            <a:r>
              <a:rPr lang="en-US" sz="2400" dirty="0"/>
              <a:t>: 				rejected by editor</a:t>
            </a:r>
          </a:p>
          <a:p>
            <a:r>
              <a:rPr lang="en-US" sz="2400" b="1" dirty="0"/>
              <a:t>Science TM</a:t>
            </a:r>
            <a:r>
              <a:rPr lang="en-US" sz="2400" dirty="0"/>
              <a:t>:			rejected by editor</a:t>
            </a:r>
          </a:p>
          <a:p>
            <a:r>
              <a:rPr lang="en-US" sz="2400" b="1" dirty="0"/>
              <a:t>PLOS Medicine</a:t>
            </a:r>
            <a:r>
              <a:rPr lang="en-US" sz="2400" dirty="0"/>
              <a:t>: 			rejected by editor</a:t>
            </a:r>
          </a:p>
          <a:p>
            <a:r>
              <a:rPr lang="en-US" sz="2400" b="1" dirty="0"/>
              <a:t>Annals of Internal Medicine</a:t>
            </a:r>
            <a:r>
              <a:rPr lang="en-US" sz="2400" dirty="0"/>
              <a:t>: 	soft reject by editor</a:t>
            </a:r>
          </a:p>
          <a:p>
            <a:r>
              <a:rPr lang="en-US" sz="2400" b="1" dirty="0"/>
              <a:t>Philosophical Transactions</a:t>
            </a:r>
            <a:r>
              <a:rPr lang="en-US" sz="2400" dirty="0"/>
              <a:t>:	under review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12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2017</TotalTime>
  <Words>518</Words>
  <Application>Microsoft Office PowerPoint</Application>
  <PresentationFormat>On-screen Show (4:3)</PresentationFormat>
  <Paragraphs>173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Population-level estimation WG  Building the Large Evidence Generator</vt:lpstr>
      <vt:lpstr>Problem with current science</vt:lpstr>
      <vt:lpstr>Problem with current science</vt:lpstr>
      <vt:lpstr>Problem with current science</vt:lpstr>
      <vt:lpstr>Problem with current science</vt:lpstr>
      <vt:lpstr>Problem with current science</vt:lpstr>
      <vt:lpstr>Proposed solution</vt:lpstr>
      <vt:lpstr>Results of proposed solution</vt:lpstr>
      <vt:lpstr>Science at its best!</vt:lpstr>
      <vt:lpstr>Building OHDSIs LHC</vt:lpstr>
      <vt:lpstr>Large Evidence Generator</vt:lpstr>
      <vt:lpstr>Research questions</vt:lpstr>
      <vt:lpstr>Methods</vt:lpstr>
      <vt:lpstr>Databases</vt:lpstr>
      <vt:lpstr>Evidence generation runs</vt:lpstr>
      <vt:lpstr>Organization</vt:lpstr>
      <vt:lpstr>Acronym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477</cp:revision>
  <dcterms:created xsi:type="dcterms:W3CDTF">2013-12-30T14:14:20Z</dcterms:created>
  <dcterms:modified xsi:type="dcterms:W3CDTF">2018-03-01T18:00:46Z</dcterms:modified>
</cp:coreProperties>
</file>