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3" r:id="rId4"/>
    <p:sldId id="257" r:id="rId5"/>
    <p:sldId id="259" r:id="rId6"/>
    <p:sldId id="260" r:id="rId7"/>
    <p:sldId id="261" r:id="rId8"/>
    <p:sldId id="262" r:id="rId9"/>
    <p:sldId id="264" r:id="rId10"/>
    <p:sldId id="270" r:id="rId11"/>
    <p:sldId id="263" r:id="rId12"/>
    <p:sldId id="266" r:id="rId13"/>
    <p:sldId id="265" r:id="rId14"/>
    <p:sldId id="267" r:id="rId15"/>
    <p:sldId id="271" r:id="rId16"/>
    <p:sldId id="272" r:id="rId17"/>
    <p:sldId id="268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256"/>
            <p14:sldId id="269"/>
            <p14:sldId id="273"/>
            <p14:sldId id="257"/>
          </p14:sldIdLst>
        </p14:section>
        <p14:section name="Untitled Section" id="{BC420021-3115-4738-8E17-BBA458DE014A}">
          <p14:sldIdLst>
            <p14:sldId id="259"/>
            <p14:sldId id="260"/>
            <p14:sldId id="261"/>
            <p14:sldId id="262"/>
            <p14:sldId id="264"/>
            <p14:sldId id="270"/>
            <p14:sldId id="263"/>
            <p14:sldId id="266"/>
            <p14:sldId id="265"/>
            <p14:sldId id="267"/>
            <p14:sldId id="271"/>
            <p14:sldId id="272"/>
            <p14:sldId id="268"/>
            <p14:sldId id="276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  <a:srgbClr val="FF0000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Population level estimation workgroup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</a:t>
            </a:r>
          </a:p>
          <a:p>
            <a:r>
              <a:rPr lang="en-US" smtClean="0"/>
              <a:t>Marc Suchard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think we know?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" y="1066800"/>
            <a:ext cx="562404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72" y="4302489"/>
            <a:ext cx="420042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at least 54% of findings with p &lt; </a:t>
            </a:r>
            <a:r>
              <a:rPr lang="en-US" smtClean="0"/>
              <a:t>0.05 </a:t>
            </a:r>
            <a:r>
              <a:rPr lang="en-US"/>
              <a:t>are not actually statistically significant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510088" cy="36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5207337"/>
            <a:ext cx="4572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/>
              <a:t>for </a:t>
            </a:r>
            <a:r>
              <a:rPr lang="en-US"/>
              <a:t>most </a:t>
            </a:r>
            <a:r>
              <a:rPr lang="en-US" smtClean="0"/>
              <a:t>study designs </a:t>
            </a:r>
            <a:r>
              <a:rPr lang="en-US"/>
              <a:t>and settings, it is more likely </a:t>
            </a:r>
            <a:r>
              <a:rPr lang="en-US" smtClean="0"/>
              <a:t>for a </a:t>
            </a:r>
            <a:r>
              <a:rPr lang="en-US"/>
              <a:t>research claim to be false than true.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3645"/>
            <a:ext cx="4872038" cy="35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22005" y="2971800"/>
            <a:ext cx="420042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100% of the observational claims failed to </a:t>
            </a:r>
            <a:r>
              <a:rPr lang="en-US" smtClean="0"/>
              <a:t>replicate (in RCTs)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did nature mislead us?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Observational study bias</a:t>
            </a:r>
          </a:p>
          <a:p>
            <a:r>
              <a:rPr lang="en-US" smtClean="0"/>
              <a:t>Publication bias</a:t>
            </a:r>
          </a:p>
          <a:p>
            <a:r>
              <a:rPr lang="en-US" smtClean="0"/>
              <a:t>P-hacking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Observational study </a:t>
            </a:r>
            <a:r>
              <a:rPr lang="en-US" smtClean="0"/>
              <a:t>bias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43" y="3145824"/>
            <a:ext cx="1214047" cy="14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286" y="1625874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have a headache and my stomach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really hurts!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243" y="2071092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I’ll prescribe drug A for your headache,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it’s safe for people at risk of stomach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bleeding.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8043" y="1549674"/>
            <a:ext cx="2209800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51043" y="2054274"/>
            <a:ext cx="129600" cy="1044000"/>
          </a:xfrm>
          <a:custGeom>
            <a:avLst/>
            <a:gdLst>
              <a:gd name="connsiteX0" fmla="*/ 0 w 129600"/>
              <a:gd name="connsiteY0" fmla="*/ 0 h 1044000"/>
              <a:gd name="connsiteX1" fmla="*/ 7200 w 129600"/>
              <a:gd name="connsiteY1" fmla="*/ 180000 h 1044000"/>
              <a:gd name="connsiteX2" fmla="*/ 28800 w 129600"/>
              <a:gd name="connsiteY2" fmla="*/ 280800 h 1044000"/>
              <a:gd name="connsiteX3" fmla="*/ 43200 w 129600"/>
              <a:gd name="connsiteY3" fmla="*/ 324000 h 1044000"/>
              <a:gd name="connsiteX4" fmla="*/ 50400 w 129600"/>
              <a:gd name="connsiteY4" fmla="*/ 345600 h 1044000"/>
              <a:gd name="connsiteX5" fmla="*/ 57600 w 129600"/>
              <a:gd name="connsiteY5" fmla="*/ 374400 h 1044000"/>
              <a:gd name="connsiteX6" fmla="*/ 72000 w 129600"/>
              <a:gd name="connsiteY6" fmla="*/ 417600 h 1044000"/>
              <a:gd name="connsiteX7" fmla="*/ 79200 w 129600"/>
              <a:gd name="connsiteY7" fmla="*/ 446400 h 1044000"/>
              <a:gd name="connsiteX8" fmla="*/ 93600 w 129600"/>
              <a:gd name="connsiteY8" fmla="*/ 468000 h 1044000"/>
              <a:gd name="connsiteX9" fmla="*/ 100800 w 129600"/>
              <a:gd name="connsiteY9" fmla="*/ 518400 h 1044000"/>
              <a:gd name="connsiteX10" fmla="*/ 108000 w 129600"/>
              <a:gd name="connsiteY10" fmla="*/ 540000 h 1044000"/>
              <a:gd name="connsiteX11" fmla="*/ 115200 w 129600"/>
              <a:gd name="connsiteY11" fmla="*/ 590400 h 1044000"/>
              <a:gd name="connsiteX12" fmla="*/ 122400 w 129600"/>
              <a:gd name="connsiteY12" fmla="*/ 763200 h 1044000"/>
              <a:gd name="connsiteX13" fmla="*/ 129600 w 129600"/>
              <a:gd name="connsiteY13" fmla="*/ 784800 h 1044000"/>
              <a:gd name="connsiteX14" fmla="*/ 122400 w 129600"/>
              <a:gd name="connsiteY14" fmla="*/ 950400 h 1044000"/>
              <a:gd name="connsiteX15" fmla="*/ 100800 w 129600"/>
              <a:gd name="connsiteY15" fmla="*/ 1015200 h 1044000"/>
              <a:gd name="connsiteX16" fmla="*/ 93600 w 129600"/>
              <a:gd name="connsiteY16" fmla="*/ 1044000 h 10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0" h="1044000">
                <a:moveTo>
                  <a:pt x="0" y="0"/>
                </a:moveTo>
                <a:cubicBezTo>
                  <a:pt x="2400" y="60000"/>
                  <a:pt x="3334" y="120077"/>
                  <a:pt x="7200" y="180000"/>
                </a:cubicBezTo>
                <a:cubicBezTo>
                  <a:pt x="8650" y="202477"/>
                  <a:pt x="23065" y="263595"/>
                  <a:pt x="28800" y="280800"/>
                </a:cubicBezTo>
                <a:lnTo>
                  <a:pt x="43200" y="324000"/>
                </a:lnTo>
                <a:cubicBezTo>
                  <a:pt x="45600" y="331200"/>
                  <a:pt x="48559" y="338237"/>
                  <a:pt x="50400" y="345600"/>
                </a:cubicBezTo>
                <a:cubicBezTo>
                  <a:pt x="52800" y="355200"/>
                  <a:pt x="54757" y="364922"/>
                  <a:pt x="57600" y="374400"/>
                </a:cubicBezTo>
                <a:cubicBezTo>
                  <a:pt x="61962" y="388939"/>
                  <a:pt x="68319" y="402874"/>
                  <a:pt x="72000" y="417600"/>
                </a:cubicBezTo>
                <a:cubicBezTo>
                  <a:pt x="74400" y="427200"/>
                  <a:pt x="75302" y="437305"/>
                  <a:pt x="79200" y="446400"/>
                </a:cubicBezTo>
                <a:cubicBezTo>
                  <a:pt x="82609" y="454354"/>
                  <a:pt x="88800" y="460800"/>
                  <a:pt x="93600" y="468000"/>
                </a:cubicBezTo>
                <a:cubicBezTo>
                  <a:pt x="96000" y="484800"/>
                  <a:pt x="97472" y="501759"/>
                  <a:pt x="100800" y="518400"/>
                </a:cubicBezTo>
                <a:cubicBezTo>
                  <a:pt x="102288" y="525842"/>
                  <a:pt x="106512" y="532558"/>
                  <a:pt x="108000" y="540000"/>
                </a:cubicBezTo>
                <a:cubicBezTo>
                  <a:pt x="111328" y="556641"/>
                  <a:pt x="112800" y="573600"/>
                  <a:pt x="115200" y="590400"/>
                </a:cubicBezTo>
                <a:cubicBezTo>
                  <a:pt x="117600" y="648000"/>
                  <a:pt x="118141" y="705708"/>
                  <a:pt x="122400" y="763200"/>
                </a:cubicBezTo>
                <a:cubicBezTo>
                  <a:pt x="122961" y="770769"/>
                  <a:pt x="129600" y="777211"/>
                  <a:pt x="129600" y="784800"/>
                </a:cubicBezTo>
                <a:cubicBezTo>
                  <a:pt x="129600" y="840052"/>
                  <a:pt x="128085" y="895441"/>
                  <a:pt x="122400" y="950400"/>
                </a:cubicBezTo>
                <a:lnTo>
                  <a:pt x="100800" y="1015200"/>
                </a:lnTo>
                <a:cubicBezTo>
                  <a:pt x="92841" y="1039077"/>
                  <a:pt x="93600" y="1029211"/>
                  <a:pt x="93600" y="104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35843" y="2939874"/>
            <a:ext cx="43200" cy="273600"/>
          </a:xfrm>
          <a:custGeom>
            <a:avLst/>
            <a:gdLst>
              <a:gd name="connsiteX0" fmla="*/ 43200 w 43200"/>
              <a:gd name="connsiteY0" fmla="*/ 0 h 273600"/>
              <a:gd name="connsiteX1" fmla="*/ 36000 w 43200"/>
              <a:gd name="connsiteY1" fmla="*/ 172800 h 273600"/>
              <a:gd name="connsiteX2" fmla="*/ 14400 w 43200"/>
              <a:gd name="connsiteY2" fmla="*/ 244800 h 273600"/>
              <a:gd name="connsiteX3" fmla="*/ 0 w 43200"/>
              <a:gd name="connsiteY3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" h="273600">
                <a:moveTo>
                  <a:pt x="43200" y="0"/>
                </a:moveTo>
                <a:cubicBezTo>
                  <a:pt x="40800" y="57600"/>
                  <a:pt x="40107" y="115297"/>
                  <a:pt x="36000" y="172800"/>
                </a:cubicBezTo>
                <a:cubicBezTo>
                  <a:pt x="35011" y="186649"/>
                  <a:pt x="16755" y="237734"/>
                  <a:pt x="14400" y="244800"/>
                </a:cubicBezTo>
                <a:cubicBezTo>
                  <a:pt x="6127" y="269620"/>
                  <a:pt x="12567" y="261033"/>
                  <a:pt x="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9" y="3230358"/>
            <a:ext cx="173512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24043" y="1549674"/>
            <a:ext cx="2057400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5043" y="2895366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One week later…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2643" y="1549674"/>
            <a:ext cx="2438400" cy="312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31056" y="176974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took drug A, now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I have a stomach bleeding!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24383" y="2169858"/>
            <a:ext cx="129600" cy="1044000"/>
          </a:xfrm>
          <a:custGeom>
            <a:avLst/>
            <a:gdLst>
              <a:gd name="connsiteX0" fmla="*/ 0 w 129600"/>
              <a:gd name="connsiteY0" fmla="*/ 0 h 1044000"/>
              <a:gd name="connsiteX1" fmla="*/ 7200 w 129600"/>
              <a:gd name="connsiteY1" fmla="*/ 180000 h 1044000"/>
              <a:gd name="connsiteX2" fmla="*/ 28800 w 129600"/>
              <a:gd name="connsiteY2" fmla="*/ 280800 h 1044000"/>
              <a:gd name="connsiteX3" fmla="*/ 43200 w 129600"/>
              <a:gd name="connsiteY3" fmla="*/ 324000 h 1044000"/>
              <a:gd name="connsiteX4" fmla="*/ 50400 w 129600"/>
              <a:gd name="connsiteY4" fmla="*/ 345600 h 1044000"/>
              <a:gd name="connsiteX5" fmla="*/ 57600 w 129600"/>
              <a:gd name="connsiteY5" fmla="*/ 374400 h 1044000"/>
              <a:gd name="connsiteX6" fmla="*/ 72000 w 129600"/>
              <a:gd name="connsiteY6" fmla="*/ 417600 h 1044000"/>
              <a:gd name="connsiteX7" fmla="*/ 79200 w 129600"/>
              <a:gd name="connsiteY7" fmla="*/ 446400 h 1044000"/>
              <a:gd name="connsiteX8" fmla="*/ 93600 w 129600"/>
              <a:gd name="connsiteY8" fmla="*/ 468000 h 1044000"/>
              <a:gd name="connsiteX9" fmla="*/ 100800 w 129600"/>
              <a:gd name="connsiteY9" fmla="*/ 518400 h 1044000"/>
              <a:gd name="connsiteX10" fmla="*/ 108000 w 129600"/>
              <a:gd name="connsiteY10" fmla="*/ 540000 h 1044000"/>
              <a:gd name="connsiteX11" fmla="*/ 115200 w 129600"/>
              <a:gd name="connsiteY11" fmla="*/ 590400 h 1044000"/>
              <a:gd name="connsiteX12" fmla="*/ 122400 w 129600"/>
              <a:gd name="connsiteY12" fmla="*/ 763200 h 1044000"/>
              <a:gd name="connsiteX13" fmla="*/ 129600 w 129600"/>
              <a:gd name="connsiteY13" fmla="*/ 784800 h 1044000"/>
              <a:gd name="connsiteX14" fmla="*/ 122400 w 129600"/>
              <a:gd name="connsiteY14" fmla="*/ 950400 h 1044000"/>
              <a:gd name="connsiteX15" fmla="*/ 100800 w 129600"/>
              <a:gd name="connsiteY15" fmla="*/ 1015200 h 1044000"/>
              <a:gd name="connsiteX16" fmla="*/ 93600 w 129600"/>
              <a:gd name="connsiteY16" fmla="*/ 1044000 h 10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0" h="1044000">
                <a:moveTo>
                  <a:pt x="0" y="0"/>
                </a:moveTo>
                <a:cubicBezTo>
                  <a:pt x="2400" y="60000"/>
                  <a:pt x="3334" y="120077"/>
                  <a:pt x="7200" y="180000"/>
                </a:cubicBezTo>
                <a:cubicBezTo>
                  <a:pt x="8650" y="202477"/>
                  <a:pt x="23065" y="263595"/>
                  <a:pt x="28800" y="280800"/>
                </a:cubicBezTo>
                <a:lnTo>
                  <a:pt x="43200" y="324000"/>
                </a:lnTo>
                <a:cubicBezTo>
                  <a:pt x="45600" y="331200"/>
                  <a:pt x="48559" y="338237"/>
                  <a:pt x="50400" y="345600"/>
                </a:cubicBezTo>
                <a:cubicBezTo>
                  <a:pt x="52800" y="355200"/>
                  <a:pt x="54757" y="364922"/>
                  <a:pt x="57600" y="374400"/>
                </a:cubicBezTo>
                <a:cubicBezTo>
                  <a:pt x="61962" y="388939"/>
                  <a:pt x="68319" y="402874"/>
                  <a:pt x="72000" y="417600"/>
                </a:cubicBezTo>
                <a:cubicBezTo>
                  <a:pt x="74400" y="427200"/>
                  <a:pt x="75302" y="437305"/>
                  <a:pt x="79200" y="446400"/>
                </a:cubicBezTo>
                <a:cubicBezTo>
                  <a:pt x="82609" y="454354"/>
                  <a:pt x="88800" y="460800"/>
                  <a:pt x="93600" y="468000"/>
                </a:cubicBezTo>
                <a:cubicBezTo>
                  <a:pt x="96000" y="484800"/>
                  <a:pt x="97472" y="501759"/>
                  <a:pt x="100800" y="518400"/>
                </a:cubicBezTo>
                <a:cubicBezTo>
                  <a:pt x="102288" y="525842"/>
                  <a:pt x="106512" y="532558"/>
                  <a:pt x="108000" y="540000"/>
                </a:cubicBezTo>
                <a:cubicBezTo>
                  <a:pt x="111328" y="556641"/>
                  <a:pt x="112800" y="573600"/>
                  <a:pt x="115200" y="590400"/>
                </a:cubicBezTo>
                <a:cubicBezTo>
                  <a:pt x="117600" y="648000"/>
                  <a:pt x="118141" y="705708"/>
                  <a:pt x="122400" y="763200"/>
                </a:cubicBezTo>
                <a:cubicBezTo>
                  <a:pt x="122961" y="770769"/>
                  <a:pt x="129600" y="777211"/>
                  <a:pt x="129600" y="784800"/>
                </a:cubicBezTo>
                <a:cubicBezTo>
                  <a:pt x="129600" y="840052"/>
                  <a:pt x="128085" y="895441"/>
                  <a:pt x="122400" y="950400"/>
                </a:cubicBezTo>
                <a:lnTo>
                  <a:pt x="100800" y="1015200"/>
                </a:lnTo>
                <a:cubicBezTo>
                  <a:pt x="92841" y="1039077"/>
                  <a:pt x="93600" y="1029211"/>
                  <a:pt x="93600" y="104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16674" y="2615003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Ha! Drug A causes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stomach bleedings!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179256" y="3005633"/>
            <a:ext cx="43200" cy="273600"/>
          </a:xfrm>
          <a:custGeom>
            <a:avLst/>
            <a:gdLst>
              <a:gd name="connsiteX0" fmla="*/ 43200 w 43200"/>
              <a:gd name="connsiteY0" fmla="*/ 0 h 273600"/>
              <a:gd name="connsiteX1" fmla="*/ 36000 w 43200"/>
              <a:gd name="connsiteY1" fmla="*/ 172800 h 273600"/>
              <a:gd name="connsiteX2" fmla="*/ 14400 w 43200"/>
              <a:gd name="connsiteY2" fmla="*/ 244800 h 273600"/>
              <a:gd name="connsiteX3" fmla="*/ 0 w 43200"/>
              <a:gd name="connsiteY3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" h="273600">
                <a:moveTo>
                  <a:pt x="43200" y="0"/>
                </a:moveTo>
                <a:cubicBezTo>
                  <a:pt x="40800" y="57600"/>
                  <a:pt x="40107" y="115297"/>
                  <a:pt x="36000" y="172800"/>
                </a:cubicBezTo>
                <a:cubicBezTo>
                  <a:pt x="35011" y="186649"/>
                  <a:pt x="16755" y="237734"/>
                  <a:pt x="14400" y="244800"/>
                </a:cubicBezTo>
                <a:cubicBezTo>
                  <a:pt x="6127" y="269620"/>
                  <a:pt x="12567" y="261033"/>
                  <a:pt x="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 bias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1555"/>
            <a:ext cx="4724399" cy="27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9"/>
            <a:ext cx="3056920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2368"/>
          <a:stretch/>
        </p:blipFill>
        <p:spPr bwMode="auto">
          <a:xfrm>
            <a:off x="2592000" y="4190550"/>
            <a:ext cx="2080800" cy="27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05450" y="2047875"/>
            <a:ext cx="3810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953000" y="4824328"/>
            <a:ext cx="914549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6019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http://xkcd.com/882/</a:t>
            </a:r>
          </a:p>
        </p:txBody>
      </p:sp>
    </p:spTree>
    <p:extLst>
      <p:ext uri="{BB962C8B-B14F-4D97-AF65-F5344CB8AC3E}">
        <p14:creationId xmlns:p14="http://schemas.microsoft.com/office/powerpoint/2010/main" val="11572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P-hacking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8" y="3090673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818" y="1566673"/>
            <a:ext cx="1527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PhD Student!</a:t>
            </a:r>
          </a:p>
          <a:p>
            <a:endParaRPr lang="en-US" sz="1000" smtClean="0">
              <a:latin typeface="Comic Sans MS" panose="030F0702030302020204" pitchFamily="66" charset="0"/>
            </a:endParaRP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sz="1000" smtClean="0">
                <a:latin typeface="Comic Sans MS" panose="030F0702030302020204" pitchFamily="66" charset="0"/>
              </a:rPr>
              <a:t>I think A may cause B,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go investigate!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000" y="255975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Yes professor!</a:t>
            </a:r>
            <a:endParaRPr lang="en-US" sz="100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18" y="3090672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4818" y="1443562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ran the analysis: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p &gt; .05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618" y="1864471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But did you adjust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for confounder Z?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217" y="2283439"/>
            <a:ext cx="12041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Ehh, no</a:t>
            </a:r>
          </a:p>
          <a:p>
            <a:endParaRPr lang="en-US" sz="1000" smtClean="0">
              <a:latin typeface="Comic Sans MS" panose="030F0702030302020204" pitchFamily="66" charset="0"/>
            </a:endParaRP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sz="1000" smtClean="0">
                <a:latin typeface="Comic Sans MS" panose="030F0702030302020204" pitchFamily="66" charset="0"/>
              </a:rPr>
              <a:t>Let me get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right back to you</a:t>
            </a:r>
            <a:endParaRPr lang="en-US" sz="1000"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18" y="3090671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20468" y="1464361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After adjustment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for Z, p &lt; .05!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6943" y="2083384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Yay! Lets publish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a paper!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818" y="1528571"/>
            <a:ext cx="2090400" cy="28575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87143" y="1446146"/>
            <a:ext cx="2090400" cy="28575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66428" y="1809673"/>
            <a:ext cx="34017" cy="223200"/>
          </a:xfrm>
          <a:custGeom>
            <a:avLst/>
            <a:gdLst>
              <a:gd name="connsiteX0" fmla="*/ 19590 w 34017"/>
              <a:gd name="connsiteY0" fmla="*/ 0 h 223200"/>
              <a:gd name="connsiteX1" fmla="*/ 12390 w 34017"/>
              <a:gd name="connsiteY1" fmla="*/ 172800 h 223200"/>
              <a:gd name="connsiteX2" fmla="*/ 19590 w 34017"/>
              <a:gd name="connsiteY2" fmla="*/ 194400 h 223200"/>
              <a:gd name="connsiteX3" fmla="*/ 33990 w 34017"/>
              <a:gd name="connsiteY3" fmla="*/ 223200 h 2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17" h="223200">
                <a:moveTo>
                  <a:pt x="19590" y="0"/>
                </a:moveTo>
                <a:cubicBezTo>
                  <a:pt x="-10447" y="75093"/>
                  <a:pt x="-159" y="34766"/>
                  <a:pt x="12390" y="172800"/>
                </a:cubicBezTo>
                <a:cubicBezTo>
                  <a:pt x="13077" y="180358"/>
                  <a:pt x="16196" y="187612"/>
                  <a:pt x="19590" y="194400"/>
                </a:cubicBezTo>
                <a:cubicBezTo>
                  <a:pt x="35321" y="225863"/>
                  <a:pt x="33990" y="205165"/>
                  <a:pt x="33990" y="2232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71618" y="2443273"/>
            <a:ext cx="29772" cy="597600"/>
          </a:xfrm>
          <a:custGeom>
            <a:avLst/>
            <a:gdLst>
              <a:gd name="connsiteX0" fmla="*/ 0 w 29772"/>
              <a:gd name="connsiteY0" fmla="*/ 0 h 597600"/>
              <a:gd name="connsiteX1" fmla="*/ 7200 w 29772"/>
              <a:gd name="connsiteY1" fmla="*/ 237600 h 597600"/>
              <a:gd name="connsiteX2" fmla="*/ 14400 w 29772"/>
              <a:gd name="connsiteY2" fmla="*/ 324000 h 597600"/>
              <a:gd name="connsiteX3" fmla="*/ 21600 w 29772"/>
              <a:gd name="connsiteY3" fmla="*/ 352800 h 597600"/>
              <a:gd name="connsiteX4" fmla="*/ 28800 w 29772"/>
              <a:gd name="connsiteY4" fmla="*/ 374400 h 597600"/>
              <a:gd name="connsiteX5" fmla="*/ 28800 w 29772"/>
              <a:gd name="connsiteY5" fmla="*/ 597600 h 5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2" h="597600">
                <a:moveTo>
                  <a:pt x="0" y="0"/>
                </a:moveTo>
                <a:cubicBezTo>
                  <a:pt x="2400" y="79200"/>
                  <a:pt x="3682" y="158442"/>
                  <a:pt x="7200" y="237600"/>
                </a:cubicBezTo>
                <a:cubicBezTo>
                  <a:pt x="8483" y="266471"/>
                  <a:pt x="10815" y="295323"/>
                  <a:pt x="14400" y="324000"/>
                </a:cubicBezTo>
                <a:cubicBezTo>
                  <a:pt x="15627" y="333819"/>
                  <a:pt x="18882" y="343285"/>
                  <a:pt x="21600" y="352800"/>
                </a:cubicBezTo>
                <a:cubicBezTo>
                  <a:pt x="23685" y="360097"/>
                  <a:pt x="28577" y="366814"/>
                  <a:pt x="28800" y="374400"/>
                </a:cubicBezTo>
                <a:cubicBezTo>
                  <a:pt x="30987" y="448768"/>
                  <a:pt x="28800" y="523200"/>
                  <a:pt x="28800" y="597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057218" y="2817673"/>
            <a:ext cx="159133" cy="475200"/>
          </a:xfrm>
          <a:custGeom>
            <a:avLst/>
            <a:gdLst>
              <a:gd name="connsiteX0" fmla="*/ 0 w 159133"/>
              <a:gd name="connsiteY0" fmla="*/ 475200 h 475200"/>
              <a:gd name="connsiteX1" fmla="*/ 36000 w 159133"/>
              <a:gd name="connsiteY1" fmla="*/ 453600 h 475200"/>
              <a:gd name="connsiteX2" fmla="*/ 57600 w 159133"/>
              <a:gd name="connsiteY2" fmla="*/ 432000 h 475200"/>
              <a:gd name="connsiteX3" fmla="*/ 100800 w 159133"/>
              <a:gd name="connsiteY3" fmla="*/ 360000 h 475200"/>
              <a:gd name="connsiteX4" fmla="*/ 108000 w 159133"/>
              <a:gd name="connsiteY4" fmla="*/ 338400 h 475200"/>
              <a:gd name="connsiteX5" fmla="*/ 122400 w 159133"/>
              <a:gd name="connsiteY5" fmla="*/ 316800 h 475200"/>
              <a:gd name="connsiteX6" fmla="*/ 136800 w 159133"/>
              <a:gd name="connsiteY6" fmla="*/ 266400 h 475200"/>
              <a:gd name="connsiteX7" fmla="*/ 151200 w 159133"/>
              <a:gd name="connsiteY7" fmla="*/ 216000 h 475200"/>
              <a:gd name="connsiteX8" fmla="*/ 158400 w 159133"/>
              <a:gd name="connsiteY8" fmla="*/ 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33" h="475200">
                <a:moveTo>
                  <a:pt x="0" y="475200"/>
                </a:moveTo>
                <a:cubicBezTo>
                  <a:pt x="12000" y="468000"/>
                  <a:pt x="24805" y="461997"/>
                  <a:pt x="36000" y="453600"/>
                </a:cubicBezTo>
                <a:cubicBezTo>
                  <a:pt x="44146" y="447491"/>
                  <a:pt x="51349" y="440037"/>
                  <a:pt x="57600" y="432000"/>
                </a:cubicBezTo>
                <a:cubicBezTo>
                  <a:pt x="73886" y="411061"/>
                  <a:pt x="90113" y="384936"/>
                  <a:pt x="100800" y="360000"/>
                </a:cubicBezTo>
                <a:cubicBezTo>
                  <a:pt x="103790" y="353024"/>
                  <a:pt x="104606" y="345188"/>
                  <a:pt x="108000" y="338400"/>
                </a:cubicBezTo>
                <a:cubicBezTo>
                  <a:pt x="111870" y="330660"/>
                  <a:pt x="118530" y="324540"/>
                  <a:pt x="122400" y="316800"/>
                </a:cubicBezTo>
                <a:cubicBezTo>
                  <a:pt x="128154" y="305291"/>
                  <a:pt x="133724" y="277165"/>
                  <a:pt x="136800" y="266400"/>
                </a:cubicBezTo>
                <a:cubicBezTo>
                  <a:pt x="157458" y="194095"/>
                  <a:pt x="128692" y="306033"/>
                  <a:pt x="151200" y="216000"/>
                </a:cubicBezTo>
                <a:cubicBezTo>
                  <a:pt x="162528" y="91387"/>
                  <a:pt x="158400" y="163309"/>
                  <a:pt x="158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8627" y="1867273"/>
            <a:ext cx="57791" cy="432000"/>
          </a:xfrm>
          <a:custGeom>
            <a:avLst/>
            <a:gdLst>
              <a:gd name="connsiteX0" fmla="*/ 7391 w 57791"/>
              <a:gd name="connsiteY0" fmla="*/ 0 h 432000"/>
              <a:gd name="connsiteX1" fmla="*/ 191 w 57791"/>
              <a:gd name="connsiteY1" fmla="*/ 36000 h 432000"/>
              <a:gd name="connsiteX2" fmla="*/ 14591 w 57791"/>
              <a:gd name="connsiteY2" fmla="*/ 64800 h 432000"/>
              <a:gd name="connsiteX3" fmla="*/ 21791 w 57791"/>
              <a:gd name="connsiteY3" fmla="*/ 93600 h 432000"/>
              <a:gd name="connsiteX4" fmla="*/ 36191 w 57791"/>
              <a:gd name="connsiteY4" fmla="*/ 129600 h 432000"/>
              <a:gd name="connsiteX5" fmla="*/ 43391 w 57791"/>
              <a:gd name="connsiteY5" fmla="*/ 194400 h 432000"/>
              <a:gd name="connsiteX6" fmla="*/ 57791 w 57791"/>
              <a:gd name="connsiteY6" fmla="*/ 237600 h 432000"/>
              <a:gd name="connsiteX7" fmla="*/ 50591 w 57791"/>
              <a:gd name="connsiteY7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1" h="432000">
                <a:moveTo>
                  <a:pt x="7391" y="0"/>
                </a:moveTo>
                <a:cubicBezTo>
                  <a:pt x="4991" y="12000"/>
                  <a:pt x="-1160" y="23837"/>
                  <a:pt x="191" y="36000"/>
                </a:cubicBezTo>
                <a:cubicBezTo>
                  <a:pt x="1376" y="46667"/>
                  <a:pt x="10822" y="54750"/>
                  <a:pt x="14591" y="64800"/>
                </a:cubicBezTo>
                <a:cubicBezTo>
                  <a:pt x="18066" y="74065"/>
                  <a:pt x="18662" y="84212"/>
                  <a:pt x="21791" y="93600"/>
                </a:cubicBezTo>
                <a:cubicBezTo>
                  <a:pt x="25878" y="105861"/>
                  <a:pt x="31391" y="117600"/>
                  <a:pt x="36191" y="129600"/>
                </a:cubicBezTo>
                <a:cubicBezTo>
                  <a:pt x="38591" y="151200"/>
                  <a:pt x="39129" y="173089"/>
                  <a:pt x="43391" y="194400"/>
                </a:cubicBezTo>
                <a:cubicBezTo>
                  <a:pt x="46368" y="209284"/>
                  <a:pt x="57791" y="237600"/>
                  <a:pt x="57791" y="237600"/>
                </a:cubicBezTo>
                <a:cubicBezTo>
                  <a:pt x="49582" y="393573"/>
                  <a:pt x="50591" y="328737"/>
                  <a:pt x="50591" y="432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47618" y="2515273"/>
            <a:ext cx="15021" cy="273600"/>
          </a:xfrm>
          <a:custGeom>
            <a:avLst/>
            <a:gdLst>
              <a:gd name="connsiteX0" fmla="*/ 7200 w 15021"/>
              <a:gd name="connsiteY0" fmla="*/ 0 h 273600"/>
              <a:gd name="connsiteX1" fmla="*/ 0 w 15021"/>
              <a:gd name="connsiteY1" fmla="*/ 36000 h 273600"/>
              <a:gd name="connsiteX2" fmla="*/ 7200 w 15021"/>
              <a:gd name="connsiteY2" fmla="*/ 100800 h 273600"/>
              <a:gd name="connsiteX3" fmla="*/ 14400 w 15021"/>
              <a:gd name="connsiteY3" fmla="*/ 172800 h 273600"/>
              <a:gd name="connsiteX4" fmla="*/ 14400 w 15021"/>
              <a:gd name="connsiteY4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1" h="273600">
                <a:moveTo>
                  <a:pt x="7200" y="0"/>
                </a:moveTo>
                <a:cubicBezTo>
                  <a:pt x="4800" y="12000"/>
                  <a:pt x="0" y="23762"/>
                  <a:pt x="0" y="36000"/>
                </a:cubicBezTo>
                <a:cubicBezTo>
                  <a:pt x="0" y="57733"/>
                  <a:pt x="4925" y="79186"/>
                  <a:pt x="7200" y="100800"/>
                </a:cubicBezTo>
                <a:cubicBezTo>
                  <a:pt x="9725" y="124787"/>
                  <a:pt x="13396" y="148701"/>
                  <a:pt x="14400" y="172800"/>
                </a:cubicBezTo>
                <a:cubicBezTo>
                  <a:pt x="15799" y="206371"/>
                  <a:pt x="14400" y="240000"/>
                  <a:pt x="1440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97199" y="3120073"/>
            <a:ext cx="36019" cy="201600"/>
          </a:xfrm>
          <a:custGeom>
            <a:avLst/>
            <a:gdLst>
              <a:gd name="connsiteX0" fmla="*/ 36019 w 36019"/>
              <a:gd name="connsiteY0" fmla="*/ 0 h 201600"/>
              <a:gd name="connsiteX1" fmla="*/ 21619 w 36019"/>
              <a:gd name="connsiteY1" fmla="*/ 108000 h 201600"/>
              <a:gd name="connsiteX2" fmla="*/ 14419 w 36019"/>
              <a:gd name="connsiteY2" fmla="*/ 136800 h 201600"/>
              <a:gd name="connsiteX3" fmla="*/ 7219 w 36019"/>
              <a:gd name="connsiteY3" fmla="*/ 172800 h 201600"/>
              <a:gd name="connsiteX4" fmla="*/ 19 w 36019"/>
              <a:gd name="connsiteY4" fmla="*/ 201600 h 2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9" h="201600">
                <a:moveTo>
                  <a:pt x="36019" y="0"/>
                </a:moveTo>
                <a:cubicBezTo>
                  <a:pt x="29739" y="62801"/>
                  <a:pt x="32465" y="59194"/>
                  <a:pt x="21619" y="108000"/>
                </a:cubicBezTo>
                <a:cubicBezTo>
                  <a:pt x="19472" y="117660"/>
                  <a:pt x="16566" y="127140"/>
                  <a:pt x="14419" y="136800"/>
                </a:cubicBezTo>
                <a:cubicBezTo>
                  <a:pt x="11764" y="148746"/>
                  <a:pt x="10187" y="160928"/>
                  <a:pt x="7219" y="172800"/>
                </a:cubicBezTo>
                <a:cubicBezTo>
                  <a:pt x="-740" y="204636"/>
                  <a:pt x="19" y="184294"/>
                  <a:pt x="19" y="201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25218" y="2277673"/>
            <a:ext cx="36913" cy="756000"/>
          </a:xfrm>
          <a:custGeom>
            <a:avLst/>
            <a:gdLst>
              <a:gd name="connsiteX0" fmla="*/ 7200 w 36913"/>
              <a:gd name="connsiteY0" fmla="*/ 0 h 756000"/>
              <a:gd name="connsiteX1" fmla="*/ 0 w 36913"/>
              <a:gd name="connsiteY1" fmla="*/ 36000 h 756000"/>
              <a:gd name="connsiteX2" fmla="*/ 7200 w 36913"/>
              <a:gd name="connsiteY2" fmla="*/ 187200 h 756000"/>
              <a:gd name="connsiteX3" fmla="*/ 21600 w 36913"/>
              <a:gd name="connsiteY3" fmla="*/ 252000 h 756000"/>
              <a:gd name="connsiteX4" fmla="*/ 28800 w 36913"/>
              <a:gd name="connsiteY4" fmla="*/ 604800 h 756000"/>
              <a:gd name="connsiteX5" fmla="*/ 36000 w 36913"/>
              <a:gd name="connsiteY5" fmla="*/ 626400 h 756000"/>
              <a:gd name="connsiteX6" fmla="*/ 36000 w 36913"/>
              <a:gd name="connsiteY6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3" h="756000">
                <a:moveTo>
                  <a:pt x="7200" y="0"/>
                </a:moveTo>
                <a:cubicBezTo>
                  <a:pt x="4800" y="12000"/>
                  <a:pt x="0" y="23762"/>
                  <a:pt x="0" y="36000"/>
                </a:cubicBezTo>
                <a:cubicBezTo>
                  <a:pt x="0" y="86457"/>
                  <a:pt x="3330" y="136892"/>
                  <a:pt x="7200" y="187200"/>
                </a:cubicBezTo>
                <a:cubicBezTo>
                  <a:pt x="8216" y="200403"/>
                  <a:pt x="18002" y="237608"/>
                  <a:pt x="21600" y="252000"/>
                </a:cubicBezTo>
                <a:cubicBezTo>
                  <a:pt x="24000" y="369600"/>
                  <a:pt x="24279" y="487262"/>
                  <a:pt x="28800" y="604800"/>
                </a:cubicBezTo>
                <a:cubicBezTo>
                  <a:pt x="29092" y="612384"/>
                  <a:pt x="35639" y="618819"/>
                  <a:pt x="36000" y="626400"/>
                </a:cubicBezTo>
                <a:cubicBezTo>
                  <a:pt x="38055" y="669551"/>
                  <a:pt x="36000" y="712800"/>
                  <a:pt x="36000" y="756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953218" y="1917673"/>
            <a:ext cx="259200" cy="1288800"/>
          </a:xfrm>
          <a:custGeom>
            <a:avLst/>
            <a:gdLst>
              <a:gd name="connsiteX0" fmla="*/ 216000 w 259200"/>
              <a:gd name="connsiteY0" fmla="*/ 0 h 1288800"/>
              <a:gd name="connsiteX1" fmla="*/ 237600 w 259200"/>
              <a:gd name="connsiteY1" fmla="*/ 100800 h 1288800"/>
              <a:gd name="connsiteX2" fmla="*/ 244800 w 259200"/>
              <a:gd name="connsiteY2" fmla="*/ 129600 h 1288800"/>
              <a:gd name="connsiteX3" fmla="*/ 259200 w 259200"/>
              <a:gd name="connsiteY3" fmla="*/ 194400 h 1288800"/>
              <a:gd name="connsiteX4" fmla="*/ 252000 w 259200"/>
              <a:gd name="connsiteY4" fmla="*/ 439200 h 1288800"/>
              <a:gd name="connsiteX5" fmla="*/ 244800 w 259200"/>
              <a:gd name="connsiteY5" fmla="*/ 468000 h 1288800"/>
              <a:gd name="connsiteX6" fmla="*/ 237600 w 259200"/>
              <a:gd name="connsiteY6" fmla="*/ 511200 h 1288800"/>
              <a:gd name="connsiteX7" fmla="*/ 223200 w 259200"/>
              <a:gd name="connsiteY7" fmla="*/ 684000 h 1288800"/>
              <a:gd name="connsiteX8" fmla="*/ 216000 w 259200"/>
              <a:gd name="connsiteY8" fmla="*/ 705600 h 1288800"/>
              <a:gd name="connsiteX9" fmla="*/ 208800 w 259200"/>
              <a:gd name="connsiteY9" fmla="*/ 741600 h 1288800"/>
              <a:gd name="connsiteX10" fmla="*/ 180000 w 259200"/>
              <a:gd name="connsiteY10" fmla="*/ 806400 h 1288800"/>
              <a:gd name="connsiteX11" fmla="*/ 151200 w 259200"/>
              <a:gd name="connsiteY11" fmla="*/ 928800 h 1288800"/>
              <a:gd name="connsiteX12" fmla="*/ 144000 w 259200"/>
              <a:gd name="connsiteY12" fmla="*/ 957600 h 1288800"/>
              <a:gd name="connsiteX13" fmla="*/ 136800 w 259200"/>
              <a:gd name="connsiteY13" fmla="*/ 993600 h 1288800"/>
              <a:gd name="connsiteX14" fmla="*/ 122400 w 259200"/>
              <a:gd name="connsiteY14" fmla="*/ 1029600 h 1288800"/>
              <a:gd name="connsiteX15" fmla="*/ 108000 w 259200"/>
              <a:gd name="connsiteY15" fmla="*/ 1072800 h 1288800"/>
              <a:gd name="connsiteX16" fmla="*/ 93600 w 259200"/>
              <a:gd name="connsiteY16" fmla="*/ 1094400 h 1288800"/>
              <a:gd name="connsiteX17" fmla="*/ 79200 w 259200"/>
              <a:gd name="connsiteY17" fmla="*/ 1144800 h 1288800"/>
              <a:gd name="connsiteX18" fmla="*/ 43200 w 259200"/>
              <a:gd name="connsiteY18" fmla="*/ 1188000 h 1288800"/>
              <a:gd name="connsiteX19" fmla="*/ 28800 w 259200"/>
              <a:gd name="connsiteY19" fmla="*/ 1209600 h 1288800"/>
              <a:gd name="connsiteX20" fmla="*/ 14400 w 259200"/>
              <a:gd name="connsiteY20" fmla="*/ 1252800 h 1288800"/>
              <a:gd name="connsiteX21" fmla="*/ 7200 w 259200"/>
              <a:gd name="connsiteY21" fmla="*/ 1274400 h 1288800"/>
              <a:gd name="connsiteX22" fmla="*/ 0 w 259200"/>
              <a:gd name="connsiteY22" fmla="*/ 1288800 h 12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200" h="1288800">
                <a:moveTo>
                  <a:pt x="216000" y="0"/>
                </a:moveTo>
                <a:cubicBezTo>
                  <a:pt x="241269" y="75807"/>
                  <a:pt x="222462" y="9973"/>
                  <a:pt x="237600" y="100800"/>
                </a:cubicBezTo>
                <a:cubicBezTo>
                  <a:pt x="239227" y="110561"/>
                  <a:pt x="242653" y="119940"/>
                  <a:pt x="244800" y="129600"/>
                </a:cubicBezTo>
                <a:cubicBezTo>
                  <a:pt x="263081" y="211866"/>
                  <a:pt x="241641" y="124163"/>
                  <a:pt x="259200" y="194400"/>
                </a:cubicBezTo>
                <a:cubicBezTo>
                  <a:pt x="256800" y="276000"/>
                  <a:pt x="256291" y="357678"/>
                  <a:pt x="252000" y="439200"/>
                </a:cubicBezTo>
                <a:cubicBezTo>
                  <a:pt x="251480" y="449082"/>
                  <a:pt x="246741" y="458297"/>
                  <a:pt x="244800" y="468000"/>
                </a:cubicBezTo>
                <a:cubicBezTo>
                  <a:pt x="241937" y="482315"/>
                  <a:pt x="240000" y="496800"/>
                  <a:pt x="237600" y="511200"/>
                </a:cubicBezTo>
                <a:cubicBezTo>
                  <a:pt x="236262" y="528588"/>
                  <a:pt x="226544" y="660590"/>
                  <a:pt x="223200" y="684000"/>
                </a:cubicBezTo>
                <a:cubicBezTo>
                  <a:pt x="222127" y="691513"/>
                  <a:pt x="217841" y="698237"/>
                  <a:pt x="216000" y="705600"/>
                </a:cubicBezTo>
                <a:cubicBezTo>
                  <a:pt x="213032" y="717472"/>
                  <a:pt x="212316" y="729878"/>
                  <a:pt x="208800" y="741600"/>
                </a:cubicBezTo>
                <a:cubicBezTo>
                  <a:pt x="201905" y="764583"/>
                  <a:pt x="190637" y="785126"/>
                  <a:pt x="180000" y="806400"/>
                </a:cubicBezTo>
                <a:cubicBezTo>
                  <a:pt x="166978" y="871510"/>
                  <a:pt x="175768" y="830528"/>
                  <a:pt x="151200" y="928800"/>
                </a:cubicBezTo>
                <a:cubicBezTo>
                  <a:pt x="148800" y="938400"/>
                  <a:pt x="145941" y="947897"/>
                  <a:pt x="144000" y="957600"/>
                </a:cubicBezTo>
                <a:cubicBezTo>
                  <a:pt x="141600" y="969600"/>
                  <a:pt x="140316" y="981878"/>
                  <a:pt x="136800" y="993600"/>
                </a:cubicBezTo>
                <a:cubicBezTo>
                  <a:pt x="133086" y="1005979"/>
                  <a:pt x="126817" y="1017454"/>
                  <a:pt x="122400" y="1029600"/>
                </a:cubicBezTo>
                <a:cubicBezTo>
                  <a:pt x="117213" y="1043865"/>
                  <a:pt x="116420" y="1060170"/>
                  <a:pt x="108000" y="1072800"/>
                </a:cubicBezTo>
                <a:cubicBezTo>
                  <a:pt x="103200" y="1080000"/>
                  <a:pt x="97470" y="1086660"/>
                  <a:pt x="93600" y="1094400"/>
                </a:cubicBezTo>
                <a:cubicBezTo>
                  <a:pt x="79589" y="1122422"/>
                  <a:pt x="93041" y="1112504"/>
                  <a:pt x="79200" y="1144800"/>
                </a:cubicBezTo>
                <a:cubicBezTo>
                  <a:pt x="69736" y="1166882"/>
                  <a:pt x="58464" y="1169683"/>
                  <a:pt x="43200" y="1188000"/>
                </a:cubicBezTo>
                <a:cubicBezTo>
                  <a:pt x="37660" y="1194648"/>
                  <a:pt x="32314" y="1201692"/>
                  <a:pt x="28800" y="1209600"/>
                </a:cubicBezTo>
                <a:cubicBezTo>
                  <a:pt x="22635" y="1223471"/>
                  <a:pt x="19200" y="1238400"/>
                  <a:pt x="14400" y="1252800"/>
                </a:cubicBezTo>
                <a:cubicBezTo>
                  <a:pt x="12000" y="1260000"/>
                  <a:pt x="10594" y="1267612"/>
                  <a:pt x="7200" y="1274400"/>
                </a:cubicBezTo>
                <a:lnTo>
                  <a:pt x="0" y="12888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38804" y="2536873"/>
            <a:ext cx="21614" cy="504000"/>
          </a:xfrm>
          <a:custGeom>
            <a:avLst/>
            <a:gdLst>
              <a:gd name="connsiteX0" fmla="*/ 7214 w 21614"/>
              <a:gd name="connsiteY0" fmla="*/ 0 h 504000"/>
              <a:gd name="connsiteX1" fmla="*/ 14414 w 21614"/>
              <a:gd name="connsiteY1" fmla="*/ 108000 h 504000"/>
              <a:gd name="connsiteX2" fmla="*/ 21614 w 21614"/>
              <a:gd name="connsiteY2" fmla="*/ 136800 h 504000"/>
              <a:gd name="connsiteX3" fmla="*/ 14414 w 21614"/>
              <a:gd name="connsiteY3" fmla="*/ 396000 h 504000"/>
              <a:gd name="connsiteX4" fmla="*/ 7214 w 21614"/>
              <a:gd name="connsiteY4" fmla="*/ 439200 h 504000"/>
              <a:gd name="connsiteX5" fmla="*/ 14 w 21614"/>
              <a:gd name="connsiteY5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" h="504000">
                <a:moveTo>
                  <a:pt x="7214" y="0"/>
                </a:moveTo>
                <a:cubicBezTo>
                  <a:pt x="9614" y="36000"/>
                  <a:pt x="10637" y="72118"/>
                  <a:pt x="14414" y="108000"/>
                </a:cubicBezTo>
                <a:cubicBezTo>
                  <a:pt x="15450" y="117841"/>
                  <a:pt x="21614" y="126905"/>
                  <a:pt x="21614" y="136800"/>
                </a:cubicBezTo>
                <a:cubicBezTo>
                  <a:pt x="21614" y="223233"/>
                  <a:pt x="18525" y="309665"/>
                  <a:pt x="14414" y="396000"/>
                </a:cubicBezTo>
                <a:cubicBezTo>
                  <a:pt x="13720" y="410582"/>
                  <a:pt x="9434" y="424771"/>
                  <a:pt x="7214" y="439200"/>
                </a:cubicBezTo>
                <a:cubicBezTo>
                  <a:pt x="-665" y="490412"/>
                  <a:pt x="14" y="473744"/>
                  <a:pt x="14" y="50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Observational study bias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Publication bias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P-hacking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97535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Observational studies are prone to study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Study bias + publication bias = extra bad: biased results are more likely to be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Study bias makes p-hacking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Observational studies are cheap: publication bias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Strong publication bias is an incentive for p-hacking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Develop scientific methods for observational research leading to population level estimates that are</a:t>
            </a:r>
          </a:p>
          <a:p>
            <a:r>
              <a:rPr lang="en-US" sz="2400" smtClean="0"/>
              <a:t>Accurate</a:t>
            </a:r>
          </a:p>
          <a:p>
            <a:r>
              <a:rPr lang="en-US" sz="2400" smtClean="0"/>
              <a:t>Reliable</a:t>
            </a:r>
          </a:p>
          <a:p>
            <a:r>
              <a:rPr lang="en-US" sz="2400" smtClean="0"/>
              <a:t>Reproducable</a:t>
            </a:r>
          </a:p>
          <a:p>
            <a:pPr marL="0" indent="0">
              <a:buNone/>
            </a:pPr>
            <a:r>
              <a:rPr lang="en-US" sz="2400" smtClean="0"/>
              <a:t>And enable researchers to use these methods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1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 for this workgroup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/>
              <a:t>Best practices for estimation studies</a:t>
            </a:r>
          </a:p>
          <a:p>
            <a:r>
              <a:rPr lang="en-US" sz="2400"/>
              <a:t>How to present and interpret results from estimation studies</a:t>
            </a:r>
          </a:p>
          <a:p>
            <a:pPr lvl="1"/>
            <a:r>
              <a:rPr lang="en-US" sz="2000"/>
              <a:t>what is the use of p-values? </a:t>
            </a:r>
          </a:p>
          <a:p>
            <a:pPr lvl="1"/>
            <a:r>
              <a:rPr lang="en-US" sz="2000"/>
              <a:t>should </a:t>
            </a:r>
            <a:r>
              <a:rPr lang="en-US" sz="2000" smtClean="0"/>
              <a:t>we </a:t>
            </a:r>
            <a:r>
              <a:rPr lang="en-US" sz="2000"/>
              <a:t>produce posterior distributions instead? </a:t>
            </a:r>
          </a:p>
          <a:p>
            <a:pPr lvl="1"/>
            <a:r>
              <a:rPr lang="en-US" sz="2000"/>
              <a:t>what use is a relative risk without knowing the population it applies to?</a:t>
            </a:r>
          </a:p>
          <a:p>
            <a:pPr lvl="1"/>
            <a:r>
              <a:rPr lang="en-US" sz="2000"/>
              <a:t>empirical calibration? </a:t>
            </a:r>
            <a:endParaRPr lang="en-US" sz="2000" smtClean="0"/>
          </a:p>
          <a:p>
            <a:r>
              <a:rPr lang="en-US" sz="2400" smtClean="0"/>
              <a:t>Should we not do single studies anymore?</a:t>
            </a:r>
          </a:p>
          <a:p>
            <a:r>
              <a:rPr lang="en-US" sz="2400" smtClean="0"/>
              <a:t>Should humans make analysis choices, or do we let the data decide?</a:t>
            </a:r>
            <a:endParaRPr lang="en-US" sz="2400"/>
          </a:p>
          <a:p>
            <a:r>
              <a:rPr lang="en-US" sz="2400" smtClean="0"/>
              <a:t>Overview </a:t>
            </a:r>
            <a:r>
              <a:rPr lang="en-US" sz="2400"/>
              <a:t>of the current methods </a:t>
            </a:r>
            <a:r>
              <a:rPr lang="en-US" sz="2400" smtClean="0"/>
              <a:t>library</a:t>
            </a:r>
          </a:p>
          <a:p>
            <a:pPr lvl="1"/>
            <a:r>
              <a:rPr lang="en-US" sz="2000" smtClean="0"/>
              <a:t>what </a:t>
            </a:r>
            <a:r>
              <a:rPr lang="en-US" sz="2000"/>
              <a:t>is missing? </a:t>
            </a:r>
            <a:endParaRPr lang="en-US" sz="2000" smtClean="0"/>
          </a:p>
          <a:p>
            <a:pPr lvl="1"/>
            <a:r>
              <a:rPr lang="en-US" sz="2000" smtClean="0"/>
              <a:t>developing new methods?</a:t>
            </a:r>
            <a:endParaRPr lang="en-US" sz="2000"/>
          </a:p>
          <a:p>
            <a:r>
              <a:rPr lang="en-US" sz="2400"/>
              <a:t>Evaluation of methods</a:t>
            </a:r>
          </a:p>
          <a:p>
            <a:r>
              <a:rPr lang="en-US" sz="2400" smtClean="0"/>
              <a:t>Training </a:t>
            </a:r>
            <a:r>
              <a:rPr lang="en-US" sz="2400"/>
              <a:t>on </a:t>
            </a:r>
            <a:r>
              <a:rPr lang="en-US" sz="2400" smtClean="0"/>
              <a:t>methods</a:t>
            </a:r>
          </a:p>
          <a:p>
            <a:r>
              <a:rPr lang="en-US" sz="2400" smtClean="0"/>
              <a:t>Funding and collaboration opportunities</a:t>
            </a:r>
            <a:endParaRPr lang="en-US" sz="2400"/>
          </a:p>
          <a:p>
            <a:r>
              <a:rPr lang="en-US" sz="2400"/>
              <a:t>Whatever comes up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1342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OHDSI best practices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92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22860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95600" y="50292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 opportunities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Anyone?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workgroup leaders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563880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Martijn Schuemie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7028" y="5647200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Marc Suchard</a:t>
            </a:r>
            <a:endParaRPr lang="en-US"/>
          </a:p>
        </p:txBody>
      </p:sp>
      <p:pic>
        <p:nvPicPr>
          <p:cNvPr id="10246" name="Picture 6" descr="http://cms.ipressroom.com.s3.amazonaws.com/173/files/20125/52f501b4299b50586e001ad4_5629_Suchard/5629_Suchard_th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25936"/>
            <a:ext cx="3048000" cy="21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artijn Schue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1474"/>
            <a:ext cx="1618380" cy="2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meeting(s)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mtClean="0"/>
              <a:t>Western </a:t>
            </a:r>
            <a:r>
              <a:rPr lang="en-US" smtClean="0"/>
              <a:t>hemisphere: April 13</a:t>
            </a:r>
          </a:p>
          <a:p>
            <a:r>
              <a:rPr lang="en-US"/>
              <a:t>6pm Central European time</a:t>
            </a:r>
          </a:p>
          <a:p>
            <a:r>
              <a:rPr lang="en-US"/>
              <a:t>5pm UK time</a:t>
            </a:r>
          </a:p>
          <a:p>
            <a:r>
              <a:rPr lang="en-US"/>
              <a:t>Noon Eastern Time (New York)</a:t>
            </a:r>
          </a:p>
          <a:p>
            <a:r>
              <a:rPr lang="en-US"/>
              <a:t>9am Pacific Coast Time (LA)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Eastern hemisphere: April 20</a:t>
            </a:r>
          </a:p>
          <a:p>
            <a:r>
              <a:rPr lang="en-US"/>
              <a:t>3pm Hong Kong / Taiwan</a:t>
            </a:r>
          </a:p>
          <a:p>
            <a:r>
              <a:rPr lang="en-US"/>
              <a:t>4pm South Korea</a:t>
            </a:r>
          </a:p>
          <a:p>
            <a:r>
              <a:rPr lang="en-US"/>
              <a:t>4:30pm Adelaide</a:t>
            </a:r>
          </a:p>
          <a:p>
            <a:r>
              <a:rPr lang="en-US"/>
              <a:t>(9am Central European time)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5591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8/80/World_map_-_low_resolution.svg/2000px-World_map_-_low_resolu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659374"/>
            <a:ext cx="722099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meetings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0580" y="1659374"/>
            <a:ext cx="4046220" cy="4711700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59374"/>
            <a:ext cx="3174776" cy="4711700"/>
          </a:xfrm>
          <a:prstGeom prst="rect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1180" y="1320522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Western hemisphere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1288256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Eastern hemisphere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“The real purpose of the scientific method is to make sure nature hasn’t misled you into thinking you know something you actually don’t know.”</a:t>
            </a:r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Robert Pirsig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, Zen and the Art of Motorcycle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Maintenance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705476" cy="369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267200"/>
            <a:ext cx="4116000" cy="25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" y="2375781"/>
            <a:ext cx="1219202" cy="1891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959638"/>
            <a:ext cx="1219200" cy="156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5200" y="2375781"/>
            <a:ext cx="3732602" cy="1891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5200" y="2959638"/>
            <a:ext cx="3732601" cy="156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75781"/>
            <a:ext cx="9067802" cy="5838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43800" y="2375781"/>
            <a:ext cx="1524002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582130"/>
            <a:ext cx="1524000" cy="18288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4800" y="2570400"/>
            <a:ext cx="1143001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2" y="2765019"/>
            <a:ext cx="1143001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2050" name="Picture 2" descr="C:\home\Research\PublicationBias\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9932"/>
            <a:ext cx="6286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075200"/>
            <a:ext cx="33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Observational studies in MEDLINE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23,138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9,214 papers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16764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83% of exposure-outcome pairs have p &lt; .05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187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True effect sizes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2" y="2667000"/>
            <a:ext cx="6715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1388"/>
            <a:ext cx="4048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37338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46482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0600" y="54864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True effect sizes</a:t>
            </a:r>
            <a:endParaRPr lang="en-US"/>
          </a:p>
        </p:txBody>
      </p:sp>
      <p:pic>
        <p:nvPicPr>
          <p:cNvPr id="4099" name="Picture 3" descr="C:\home\Research\ResponseToSander\Sherlock\nonSerio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4532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1295400"/>
            <a:ext cx="502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ADRs in placebo-controlled RCTs in ClinicalTrials.gov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2200" y="18288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Estimated 3% of exposure -outcome pairs have true RR &lt;&gt; 1 </a:t>
            </a:r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5,039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1,114 trials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2050" name="Picture 2" descr="C:\home\Research\PublicationBias\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9932"/>
            <a:ext cx="6286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075200"/>
            <a:ext cx="33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Observational studies in MEDLINE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16764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83% of exposure-outcome pairs have p &lt; .05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23,138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9,214 papers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576</Words>
  <Application>Microsoft Office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Population level estimation workgroup</vt:lpstr>
      <vt:lpstr>Your workgroup leaders</vt:lpstr>
      <vt:lpstr>Workgroup meetings</vt:lpstr>
      <vt:lpstr>Methods</vt:lpstr>
      <vt:lpstr>What do we think we know?</vt:lpstr>
      <vt:lpstr>What do we think we know?</vt:lpstr>
      <vt:lpstr>True effect sizes</vt:lpstr>
      <vt:lpstr>True effect sizes</vt:lpstr>
      <vt:lpstr>What do we think we know?</vt:lpstr>
      <vt:lpstr>What do we think we know?</vt:lpstr>
      <vt:lpstr>How did nature mislead us?</vt:lpstr>
      <vt:lpstr>Observational study bias</vt:lpstr>
      <vt:lpstr>Publication bias</vt:lpstr>
      <vt:lpstr>P-hacking</vt:lpstr>
      <vt:lpstr>Interactions</vt:lpstr>
      <vt:lpstr>Workgroup objective</vt:lpstr>
      <vt:lpstr>Topics for this workgroup</vt:lpstr>
      <vt:lpstr>OHDSI best practices</vt:lpstr>
      <vt:lpstr>Funding opportunities</vt:lpstr>
      <vt:lpstr>Next workgroup meeting(s)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82</cp:revision>
  <dcterms:created xsi:type="dcterms:W3CDTF">2013-12-30T14:14:20Z</dcterms:created>
  <dcterms:modified xsi:type="dcterms:W3CDTF">2016-04-06T06:53:28Z</dcterms:modified>
</cp:coreProperties>
</file>