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4"/>
  </p:sldMasterIdLst>
  <p:notesMasterIdLst>
    <p:notesMasterId r:id="rId23"/>
  </p:notesMasterIdLst>
  <p:sldIdLst>
    <p:sldId id="334" r:id="rId5"/>
    <p:sldId id="596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1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2E3"/>
    <a:srgbClr val="CE7674"/>
    <a:srgbClr val="D89290"/>
    <a:srgbClr val="CB7E25"/>
    <a:srgbClr val="008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73" autoAdjust="0"/>
    <p:restoredTop sz="89819" autoAdjust="0"/>
  </p:normalViewPr>
  <p:slideViewPr>
    <p:cSldViewPr snapToGrid="0" snapToObjects="1" showGuides="1">
      <p:cViewPr>
        <p:scale>
          <a:sx n="100" d="100"/>
          <a:sy n="100" d="100"/>
        </p:scale>
        <p:origin x="496" y="736"/>
      </p:cViewPr>
      <p:guideLst>
        <p:guide orient="horz" pos="19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1955-9C68-4B01-8B59-D00714C61901}" type="datetimeFigureOut">
              <a:rPr lang="en-US" smtClean="0"/>
              <a:t>3/20/18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48DA9-255D-4021-9152-50E7A9D6F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8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0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9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ohdsi.org/web/wiki/lib/exe/fetch.php?media=symposium_2017:ajitlondhe_annotationsposter_final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0" y="2143125"/>
            <a:ext cx="6921500" cy="175577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Annotations in</a:t>
            </a:r>
            <a:br>
              <a:rPr lang="en-US" sz="4400" b="1" dirty="0" smtClean="0"/>
            </a:br>
            <a:r>
              <a:rPr lang="en-US" sz="4400" b="1" dirty="0" smtClean="0"/>
              <a:t>OHDSI and the OMOP CDM:</a:t>
            </a:r>
            <a:br>
              <a:rPr lang="en-US" sz="4400" b="1" dirty="0" smtClean="0"/>
            </a:br>
            <a:r>
              <a:rPr lang="en-US" sz="4400" b="1" dirty="0" smtClean="0"/>
              <a:t>Thinking through Chart Reviews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Community Meeting</a:t>
            </a:r>
          </a:p>
          <a:p>
            <a:r>
              <a:rPr lang="en-US" sz="3200" dirty="0" smtClean="0"/>
              <a:t>Jon D. Duke</a:t>
            </a:r>
            <a:endParaRPr lang="en-US" sz="3200" dirty="0" smtClean="0"/>
          </a:p>
          <a:p>
            <a:r>
              <a:rPr lang="en-US" sz="3200" dirty="0" smtClean="0"/>
              <a:t>3/20/2018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0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Annotation Problems Come in Lots of Flavors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Annotating something about a medication</a:t>
            </a:r>
          </a:p>
          <a:p>
            <a:pPr lvl="1"/>
            <a:r>
              <a:rPr lang="en-US" dirty="0" smtClean="0"/>
              <a:t>New indications</a:t>
            </a:r>
          </a:p>
          <a:p>
            <a:pPr lvl="1"/>
            <a:r>
              <a:rPr lang="en-US" dirty="0" smtClean="0"/>
              <a:t>New warnings</a:t>
            </a:r>
          </a:p>
          <a:p>
            <a:pPr lvl="1"/>
            <a:r>
              <a:rPr lang="en-US" dirty="0" smtClean="0"/>
              <a:t>Goes off patient</a:t>
            </a:r>
          </a:p>
          <a:p>
            <a:pPr lvl="1"/>
            <a:r>
              <a:rPr lang="en-US" dirty="0" smtClean="0"/>
              <a:t>New competitors</a:t>
            </a:r>
          </a:p>
          <a:p>
            <a:pPr lvl="1"/>
            <a:r>
              <a:rPr lang="en-US" dirty="0" smtClean="0"/>
              <a:t>DTC advertising</a:t>
            </a:r>
          </a:p>
          <a:p>
            <a:pPr lvl="1"/>
            <a:r>
              <a:rPr lang="en-US" dirty="0" smtClean="0"/>
              <a:t>Formulary changes</a:t>
            </a:r>
          </a:p>
        </p:txBody>
      </p:sp>
    </p:spTree>
    <p:extLst>
      <p:ext uri="{BB962C8B-B14F-4D97-AF65-F5344CB8AC3E}">
        <p14:creationId xmlns:p14="http://schemas.microsoft.com/office/powerpoint/2010/main" val="2154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does this belong in the CDM?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these things part of an OMOP CDM?</a:t>
            </a:r>
          </a:p>
          <a:p>
            <a:r>
              <a:rPr lang="en-US" dirty="0" smtClean="0"/>
              <a:t>Are they part of the OHDSI schema?</a:t>
            </a:r>
          </a:p>
          <a:p>
            <a:r>
              <a:rPr lang="en-US" dirty="0" smtClean="0"/>
              <a:t>Another OHDSI common resource (such as LAERTES)?</a:t>
            </a:r>
          </a:p>
          <a:p>
            <a:r>
              <a:rPr lang="en-US" dirty="0" smtClean="0"/>
              <a:t>And how would we approach storing such a vast and diverse set of information in a way that is consistent with the famed OHDSI rigor</a:t>
            </a:r>
          </a:p>
        </p:txBody>
      </p:sp>
    </p:spTree>
    <p:extLst>
      <p:ext uri="{BB962C8B-B14F-4D97-AF65-F5344CB8AC3E}">
        <p14:creationId xmlns:p14="http://schemas.microsoft.com/office/powerpoint/2010/main" val="21261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714500"/>
            <a:ext cx="7543800" cy="838200"/>
          </a:xfrm>
        </p:spPr>
        <p:txBody>
          <a:bodyPr/>
          <a:lstStyle/>
          <a:p>
            <a:r>
              <a:rPr lang="en-US" smtClean="0"/>
              <a:t>Deep Thoughts.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28700" y="27686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Let’s get back to Persons for a moment </a:t>
            </a:r>
          </a:p>
        </p:txBody>
      </p:sp>
    </p:spTree>
    <p:extLst>
      <p:ext uri="{BB962C8B-B14F-4D97-AF65-F5344CB8AC3E}">
        <p14:creationId xmlns:p14="http://schemas.microsoft.com/office/powerpoint/2010/main" val="8811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Annotation Problems Come in Lots of Flavors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Annotating things about Persons</a:t>
            </a:r>
          </a:p>
          <a:p>
            <a:pPr lvl="1"/>
            <a:r>
              <a:rPr lang="en-US" dirty="0" smtClean="0"/>
              <a:t>Chart review / Chart abstraction is a common activity performed for clinical research of all stripes</a:t>
            </a:r>
          </a:p>
          <a:p>
            <a:pPr lvl="1"/>
            <a:r>
              <a:rPr lang="en-US" dirty="0" smtClean="0"/>
              <a:t>Often done to pull data points from a chart (research, quality, billing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use frequently to validate phenotype definitions</a:t>
            </a:r>
            <a:r>
              <a:rPr lang="en-US" dirty="0"/>
              <a:t> </a:t>
            </a:r>
            <a:r>
              <a:rPr lang="en-US" dirty="0" smtClean="0"/>
              <a:t>(is this person a case or not a case?)</a:t>
            </a:r>
          </a:p>
        </p:txBody>
      </p:sp>
    </p:spTree>
    <p:extLst>
      <p:ext uri="{BB962C8B-B14F-4D97-AF65-F5344CB8AC3E}">
        <p14:creationId xmlns:p14="http://schemas.microsoft.com/office/powerpoint/2010/main" val="18409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692150"/>
            <a:ext cx="83058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2254250"/>
            <a:ext cx="6997700" cy="38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692150"/>
            <a:ext cx="8305800" cy="1562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930"/>
            <a:ext cx="9144000" cy="67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a Phenotype with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 Review was designed to let you just assign any set of questions of interest to a phenotype</a:t>
            </a:r>
          </a:p>
          <a:p>
            <a:r>
              <a:rPr lang="en-US" dirty="0" smtClean="0"/>
              <a:t>Then you could assign to 1..n reviewers to go through an answer the questions</a:t>
            </a:r>
          </a:p>
          <a:p>
            <a:r>
              <a:rPr lang="en-US" dirty="0" smtClean="0"/>
              <a:t>Let’s try an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Use These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scoring performance</a:t>
            </a:r>
          </a:p>
          <a:p>
            <a:r>
              <a:rPr lang="en-US" dirty="0" smtClean="0"/>
              <a:t>For defining new phenotypes</a:t>
            </a:r>
          </a:p>
          <a:p>
            <a:pPr lvl="1"/>
            <a:r>
              <a:rPr lang="en-US" dirty="0" smtClean="0"/>
              <a:t>By defining combinations of responses as X</a:t>
            </a:r>
          </a:p>
          <a:p>
            <a:pPr lvl="1"/>
            <a:r>
              <a:rPr lang="en-US" dirty="0" smtClean="0"/>
              <a:t>By serving as gold standards for </a:t>
            </a:r>
            <a:r>
              <a:rPr lang="en-US" dirty="0" err="1" smtClean="0"/>
              <a:t>eg</a:t>
            </a:r>
            <a:r>
              <a:rPr lang="en-US" dirty="0" smtClean="0"/>
              <a:t> Aphrodite</a:t>
            </a:r>
          </a:p>
          <a:p>
            <a:r>
              <a:rPr lang="en-US" dirty="0" smtClean="0"/>
              <a:t>As a learning system (for our definitions but also for the evaluation process itself)</a:t>
            </a:r>
          </a:p>
        </p:txBody>
      </p:sp>
    </p:spTree>
    <p:extLst>
      <p:ext uri="{BB962C8B-B14F-4D97-AF65-F5344CB8AC3E}">
        <p14:creationId xmlns:p14="http://schemas.microsoft.com/office/powerpoint/2010/main" val="16970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Store this Stuff Now?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99" y="1105935"/>
            <a:ext cx="7295485" cy="57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OMOP CDM Holds Stuff Nicely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data that fit nicely into terminologies</a:t>
            </a:r>
          </a:p>
          <a:p>
            <a:pPr lvl="1"/>
            <a:r>
              <a:rPr lang="en-US" dirty="0" smtClean="0"/>
              <a:t>no sweat</a:t>
            </a:r>
          </a:p>
          <a:p>
            <a:r>
              <a:rPr lang="en-US" dirty="0" smtClean="0"/>
              <a:t>Characterizing relationships between different entities</a:t>
            </a:r>
          </a:p>
          <a:p>
            <a:pPr lvl="1"/>
            <a:r>
              <a:rPr lang="en-US" dirty="0" err="1" smtClean="0"/>
              <a:t>Fact_relationship</a:t>
            </a:r>
            <a:r>
              <a:rPr lang="en-US" dirty="0" smtClean="0"/>
              <a:t> table</a:t>
            </a:r>
          </a:p>
          <a:p>
            <a:pPr lvl="1"/>
            <a:r>
              <a:rPr lang="en-US" dirty="0" smtClean="0"/>
              <a:t>Highly flexible (but caution advised!)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        People!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CDM is very </a:t>
            </a:r>
            <a:r>
              <a:rPr lang="en-US" dirty="0"/>
              <a:t>person-centric</a:t>
            </a:r>
          </a:p>
          <a:p>
            <a:pPr lvl="1"/>
            <a:r>
              <a:rPr lang="en-US" dirty="0" smtClean="0"/>
              <a:t>Most CDM tables have a </a:t>
            </a:r>
            <a:r>
              <a:rPr lang="en-US" dirty="0" err="1" smtClean="0"/>
              <a:t>person_id</a:t>
            </a:r>
            <a:r>
              <a:rPr lang="en-US" dirty="0" smtClean="0"/>
              <a:t> field</a:t>
            </a:r>
          </a:p>
          <a:p>
            <a:pPr lvl="1"/>
            <a:r>
              <a:rPr lang="en-US" dirty="0" smtClean="0"/>
              <a:t>Those without (NOTE_NLP and COST) reference back indirectly to persons</a:t>
            </a:r>
          </a:p>
          <a:p>
            <a:r>
              <a:rPr lang="en-US" dirty="0" smtClean="0"/>
              <a:t>There are exceptions</a:t>
            </a:r>
          </a:p>
          <a:p>
            <a:pPr lvl="1"/>
            <a:r>
              <a:rPr lang="en-US" dirty="0" smtClean="0"/>
              <a:t>Health system </a:t>
            </a:r>
            <a:r>
              <a:rPr lang="en-US" dirty="0"/>
              <a:t>tables </a:t>
            </a:r>
            <a:r>
              <a:rPr lang="en-US" dirty="0" smtClean="0"/>
              <a:t>provide organizational relationships</a:t>
            </a:r>
          </a:p>
          <a:p>
            <a:pPr lvl="1"/>
            <a:r>
              <a:rPr lang="en-US" dirty="0" err="1" smtClean="0"/>
              <a:t>CDM_Source</a:t>
            </a:r>
            <a:r>
              <a:rPr lang="en-US" dirty="0" smtClean="0"/>
              <a:t> provides info about the dataset</a:t>
            </a:r>
          </a:p>
          <a:p>
            <a:r>
              <a:rPr lang="en-US" dirty="0" smtClean="0"/>
              <a:t>METADATA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228600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OHDSI Community Works the Problem!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99" y="1135082"/>
            <a:ext cx="6990693" cy="5265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545281"/>
            <a:ext cx="7454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err="1">
                <a:hlinkClick r:id="rId3"/>
              </a:rPr>
              <a:t>www.ohdsi.org</a:t>
            </a:r>
            <a:r>
              <a:rPr lang="en-US" sz="1200" dirty="0">
                <a:hlinkClick r:id="rId3"/>
              </a:rPr>
              <a:t>/web/wiki/lib/exe/</a:t>
            </a:r>
            <a:r>
              <a:rPr lang="en-US" sz="1200" dirty="0" err="1">
                <a:hlinkClick r:id="rId3"/>
              </a:rPr>
              <a:t>fetch.php?media</a:t>
            </a:r>
            <a:r>
              <a:rPr lang="en-US" sz="1200" dirty="0">
                <a:hlinkClick r:id="rId3"/>
              </a:rPr>
              <a:t>=symposium_2017:ajitlondhe_annotationsposter_final.pdf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0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838200"/>
          </a:xfrm>
        </p:spPr>
        <p:txBody>
          <a:bodyPr>
            <a:normAutofit fontScale="90000"/>
          </a:bodyPr>
          <a:lstStyle/>
          <a:p>
            <a:r>
              <a:rPr lang="en-US" smtClean="0"/>
              <a:t>OHDSI Community Working the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8125"/>
            <a:ext cx="8458200" cy="890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70" y="2535987"/>
            <a:ext cx="879853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092"/>
            <a:ext cx="9144000" cy="1433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4028"/>
          <a:stretch/>
        </p:blipFill>
        <p:spPr>
          <a:xfrm>
            <a:off x="215899" y="2099711"/>
            <a:ext cx="8523712" cy="37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Annotation Problems Come in Lots of Flavors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Annotating something about a data source</a:t>
            </a:r>
          </a:p>
          <a:p>
            <a:pPr lvl="1"/>
            <a:r>
              <a:rPr lang="en-US" dirty="0" smtClean="0"/>
              <a:t>Lost our feed to death data from 2011-2013</a:t>
            </a:r>
          </a:p>
          <a:p>
            <a:r>
              <a:rPr lang="en-US" dirty="0" smtClean="0"/>
              <a:t>Annotating something about a place</a:t>
            </a:r>
          </a:p>
          <a:p>
            <a:pPr lvl="1"/>
            <a:r>
              <a:rPr lang="en-US" dirty="0" smtClean="0"/>
              <a:t>A hurricane knocked out power in Houston Texas from 8/25/17 – 9/2/17</a:t>
            </a:r>
          </a:p>
          <a:p>
            <a:r>
              <a:rPr lang="en-US" dirty="0" smtClean="0"/>
              <a:t>Annotating something about a procedure</a:t>
            </a:r>
          </a:p>
          <a:p>
            <a:pPr lvl="1"/>
            <a:r>
              <a:rPr lang="en-US" dirty="0" smtClean="0"/>
              <a:t>Katie Couric underwent a live colonoscopy on the Today Show 3/7/2000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7681"/>
          <a:stretch/>
        </p:blipFill>
        <p:spPr>
          <a:xfrm>
            <a:off x="381000" y="444500"/>
            <a:ext cx="8089900" cy="462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812" t="11926" r="11468" b="27064"/>
          <a:stretch/>
        </p:blipFill>
        <p:spPr>
          <a:xfrm>
            <a:off x="5746750" y="4425950"/>
            <a:ext cx="28321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0100" y="1212840"/>
            <a:ext cx="802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Guardian TextSans Web" charset="0"/>
              </a:rPr>
              <a:t>Methods</a:t>
            </a:r>
            <a:r>
              <a:rPr lang="en-US" dirty="0">
                <a:solidFill>
                  <a:srgbClr val="333333"/>
                </a:solidFill>
                <a:latin typeface="Guardian TextSans Web" charset="0"/>
              </a:rPr>
              <a:t>  A </a:t>
            </a:r>
            <a:r>
              <a:rPr lang="en-US" dirty="0">
                <a:solidFill>
                  <a:srgbClr val="C00000"/>
                </a:solidFill>
                <a:latin typeface="Guardian TextSans Web" charset="0"/>
              </a:rPr>
              <a:t>population-based observational study was conducted using 2 different data sources: </a:t>
            </a:r>
            <a:r>
              <a:rPr lang="en-US" dirty="0">
                <a:solidFill>
                  <a:srgbClr val="333333"/>
                </a:solidFill>
                <a:latin typeface="Guardian TextSans Web" charset="0"/>
              </a:rPr>
              <a:t>(1) The Clinical Outcomes Research Initiative (CORI) database—a voluntary consortium of 400 </a:t>
            </a:r>
            <a:r>
              <a:rPr lang="en-US" dirty="0" err="1">
                <a:solidFill>
                  <a:srgbClr val="333333"/>
                </a:solidFill>
                <a:latin typeface="Guardian TextSans Web" charset="0"/>
              </a:rPr>
              <a:t>endoscopists</a:t>
            </a:r>
            <a:r>
              <a:rPr lang="en-US" dirty="0">
                <a:solidFill>
                  <a:srgbClr val="333333"/>
                </a:solidFill>
                <a:latin typeface="Guardian TextSans Web" charset="0"/>
              </a:rPr>
              <a:t> who performed </a:t>
            </a:r>
            <a:r>
              <a:rPr lang="en-US" dirty="0">
                <a:solidFill>
                  <a:srgbClr val="C00000"/>
                </a:solidFill>
                <a:latin typeface="Guardian TextSans Web" charset="0"/>
              </a:rPr>
              <a:t>95 000 colonoscopies from July 1998 to December 2000</a:t>
            </a:r>
            <a:r>
              <a:rPr lang="en-US" dirty="0">
                <a:solidFill>
                  <a:srgbClr val="333333"/>
                </a:solidFill>
                <a:latin typeface="Guardian TextSans Web" charset="0"/>
              </a:rPr>
              <a:t>; and (2) 44 000 adult members of a managed care organization. Using change point analyses and linear regression models, we compared colonoscopy utilization rates before and after </a:t>
            </a:r>
            <a:r>
              <a:rPr lang="en-US" dirty="0" err="1">
                <a:solidFill>
                  <a:srgbClr val="333333"/>
                </a:solidFill>
                <a:latin typeface="Guardian TextSans Web" charset="0"/>
              </a:rPr>
              <a:t>Ms</a:t>
            </a:r>
            <a:r>
              <a:rPr lang="en-US" dirty="0">
                <a:solidFill>
                  <a:srgbClr val="333333"/>
                </a:solidFill>
                <a:latin typeface="Guardian TextSans Web" charset="0"/>
              </a:rPr>
              <a:t> Couric's March 2000 television series.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100" y="3413542"/>
            <a:ext cx="75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Guardian TextSans Web" charset="0"/>
              </a:rPr>
              <a:t>Results</a:t>
            </a:r>
            <a:r>
              <a:rPr lang="en-US" dirty="0" smtClean="0">
                <a:solidFill>
                  <a:srgbClr val="333333"/>
                </a:solidFill>
                <a:latin typeface="Guardian TextSans Web" charset="0"/>
              </a:rPr>
              <a:t>  The </a:t>
            </a:r>
            <a:r>
              <a:rPr lang="en-US" dirty="0" smtClean="0">
                <a:solidFill>
                  <a:srgbClr val="C00000"/>
                </a:solidFill>
                <a:latin typeface="Guardian TextSans Web" charset="0"/>
              </a:rPr>
              <a:t>number of colonoscopies performed </a:t>
            </a:r>
            <a:r>
              <a:rPr lang="en-US" dirty="0" smtClean="0">
                <a:solidFill>
                  <a:srgbClr val="333333"/>
                </a:solidFill>
                <a:latin typeface="Guardian TextSans Web" charset="0"/>
              </a:rPr>
              <a:t>per CORI physician per month after </a:t>
            </a:r>
            <a:r>
              <a:rPr lang="en-US" dirty="0" err="1" smtClean="0">
                <a:solidFill>
                  <a:srgbClr val="333333"/>
                </a:solidFill>
                <a:latin typeface="Guardian TextSans Web" charset="0"/>
              </a:rPr>
              <a:t>Ms</a:t>
            </a:r>
            <a:r>
              <a:rPr lang="en-US" dirty="0" smtClean="0">
                <a:solidFill>
                  <a:srgbClr val="333333"/>
                </a:solidFill>
                <a:latin typeface="Guardian TextSans Web" charset="0"/>
              </a:rPr>
              <a:t> Couric's campaign </a:t>
            </a:r>
            <a:r>
              <a:rPr lang="en-US" dirty="0" smtClean="0">
                <a:solidFill>
                  <a:srgbClr val="C00000"/>
                </a:solidFill>
                <a:latin typeface="Guardian TextSans Web" charset="0"/>
              </a:rPr>
              <a:t>increased significantly (15.0 per month before campaign; 18.1 after campaign; </a:t>
            </a:r>
            <a:r>
              <a:rPr lang="en-US" i="1" dirty="0" smtClean="0">
                <a:solidFill>
                  <a:srgbClr val="C00000"/>
                </a:solidFill>
                <a:latin typeface="Guardian TextSans Web" charset="0"/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Guardian TextSans Web" charset="0"/>
              </a:rPr>
              <a:t>&lt;.001). </a:t>
            </a:r>
            <a:r>
              <a:rPr lang="en-US" dirty="0" smtClean="0">
                <a:solidFill>
                  <a:srgbClr val="333333"/>
                </a:solidFill>
                <a:latin typeface="Guardian TextSans Web" charset="0"/>
              </a:rPr>
              <a:t>After adjusting for temporal trends, </a:t>
            </a:r>
            <a:r>
              <a:rPr lang="en-US" dirty="0" smtClean="0">
                <a:solidFill>
                  <a:srgbClr val="C00000"/>
                </a:solidFill>
                <a:latin typeface="Guardian TextSans Web" charset="0"/>
              </a:rPr>
              <a:t>a significantly higher post-campaign colonoscopy rate was sustained for 9 months</a:t>
            </a:r>
            <a:r>
              <a:rPr lang="en-US" dirty="0" smtClean="0">
                <a:solidFill>
                  <a:srgbClr val="333333"/>
                </a:solidFill>
                <a:latin typeface="Guardian TextSans Web" charset="0"/>
              </a:rPr>
              <a:t>. Analysis also demonstrated a trend toward an increase in the percentage of </a:t>
            </a:r>
            <a:r>
              <a:rPr lang="en-US" dirty="0" smtClean="0">
                <a:solidFill>
                  <a:srgbClr val="C00000"/>
                </a:solidFill>
                <a:latin typeface="Guardian TextSans Web" charset="0"/>
              </a:rPr>
              <a:t>colonoscopies performed on women (43.4% before campaign; 47.4% after campaign; </a:t>
            </a:r>
            <a:r>
              <a:rPr lang="en-US" i="1" dirty="0" smtClean="0">
                <a:solidFill>
                  <a:srgbClr val="C00000"/>
                </a:solidFill>
                <a:latin typeface="Guardian TextSans Web" charset="0"/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Guardian TextSans Web" charset="0"/>
              </a:rPr>
              <a:t> = .054)</a:t>
            </a:r>
            <a:r>
              <a:rPr lang="en-US" dirty="0" smtClean="0">
                <a:solidFill>
                  <a:srgbClr val="333333"/>
                </a:solidFill>
                <a:latin typeface="Guardian TextSans Web" charset="0"/>
              </a:rPr>
              <a:t>. Colonoscopy rates also increased significantly in the managed care organization after </a:t>
            </a:r>
            <a:r>
              <a:rPr lang="en-US" dirty="0" err="1" smtClean="0">
                <a:solidFill>
                  <a:srgbClr val="333333"/>
                </a:solidFill>
                <a:latin typeface="Guardian TextSans Web" charset="0"/>
              </a:rPr>
              <a:t>Ms</a:t>
            </a:r>
            <a:r>
              <a:rPr lang="en-US" dirty="0" smtClean="0">
                <a:solidFill>
                  <a:srgbClr val="333333"/>
                </a:solidFill>
                <a:latin typeface="Guardian TextSans Web" charset="0"/>
              </a:rPr>
              <a:t> Couric's campaign (1.3 per 1000 members per month before; 1.8 after; </a:t>
            </a:r>
            <a:r>
              <a:rPr lang="en-US" i="1" dirty="0" smtClean="0">
                <a:solidFill>
                  <a:srgbClr val="333333"/>
                </a:solidFill>
                <a:latin typeface="Guardian TextSans Web" charset="0"/>
              </a:rPr>
              <a:t>P</a:t>
            </a:r>
            <a:r>
              <a:rPr lang="en-US" dirty="0" smtClean="0">
                <a:solidFill>
                  <a:srgbClr val="333333"/>
                </a:solidFill>
                <a:latin typeface="Guardian TextSans Web" charset="0"/>
              </a:rPr>
              <a:t>&lt;.001).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DSI FDA 2017" id="{0711340E-1C62-5143-9475-78586A6B5A69}" vid="{A4FE9E93-04AA-594D-8922-A35274B103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d9d0f46b-f6a6-4db7-a277-b2edc3298236">26</Year>
    <Doc_x0020_Status xmlns="d9d0f46b-f6a6-4db7-a277-b2edc3298236">1</Doc_x0020_Status>
    <Retention_x0020_Schedule xmlns="d9d0f46b-f6a6-4db7-a277-b2edc3298236">9</Retention_x0020_Schedule>
    <Content_x0020_Region xmlns="d9d0f46b-f6a6-4db7-a277-b2edc3298236">6</Content_x0020_Region>
    <Responsible_x0020_Office xmlns="d9d0f46b-f6a6-4db7-a277-b2edc3298236">3</Responsible_x0020_Offi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A Document" ma:contentTypeID="0x0101007EDFF2051E4E304A84E61DD9B9CEA93D0087EDDD5C47F55842BF75A8A4CF5A86DA" ma:contentTypeVersion="3" ma:contentTypeDescription="Create a new document." ma:contentTypeScope="" ma:versionID="e83f33d9bd97579b23abc90f31121010">
  <xsd:schema xmlns:xsd="http://www.w3.org/2001/XMLSchema" xmlns:xs="http://www.w3.org/2001/XMLSchema" xmlns:p="http://schemas.microsoft.com/office/2006/metadata/properties" xmlns:ns2="d9d0f46b-f6a6-4db7-a277-b2edc3298236" targetNamespace="http://schemas.microsoft.com/office/2006/metadata/properties" ma:root="true" ma:fieldsID="5e3891f1ff536d154d65905e7d539514" ns2:_="">
    <xsd:import namespace="d9d0f46b-f6a6-4db7-a277-b2edc3298236"/>
    <xsd:element name="properties">
      <xsd:complexType>
        <xsd:sequence>
          <xsd:element name="documentManagement">
            <xsd:complexType>
              <xsd:all>
                <xsd:element ref="ns2:Year"/>
                <xsd:element ref="ns2:Content_x0020_Region"/>
                <xsd:element ref="ns2:Retention_x0020_Schedule"/>
                <xsd:element ref="ns2:Responsible_x0020_Office"/>
                <xsd:element ref="ns2:Doc_x0020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0f46b-f6a6-4db7-a277-b2edc3298236" elementFormDefault="qualified">
    <xsd:import namespace="http://schemas.microsoft.com/office/2006/documentManagement/types"/>
    <xsd:import namespace="http://schemas.microsoft.com/office/infopath/2007/PartnerControls"/>
    <xsd:element name="Year" ma:index="8" ma:displayName="Year" ma:list="{090302be-5fa6-4807-8954-04f8be0b0748}" ma:internalName="Year" ma:showField="Title" ma:web="d9d0f46b-f6a6-4db7-a277-b2edc3298236">
      <xsd:simpleType>
        <xsd:restriction base="dms:Lookup"/>
      </xsd:simpleType>
    </xsd:element>
    <xsd:element name="Content_x0020_Region" ma:index="9" ma:displayName="Content Region" ma:list="{6f98ea51-7189-4b6a-a911-ad4d34d5dcf8}" ma:internalName="Content_x0020_Region" ma:showField="Title" ma:web="d9d0f46b-f6a6-4db7-a277-b2edc3298236">
      <xsd:simpleType>
        <xsd:restriction base="dms:Lookup"/>
      </xsd:simpleType>
    </xsd:element>
    <xsd:element name="Retention_x0020_Schedule" ma:index="10" ma:displayName="Retention Schedule" ma:list="{88ff0776-613d-4cb1-be01-79219c896d29}" ma:internalName="Retention_x0020_Schedule" ma:showField="Title" ma:web="d9d0f46b-f6a6-4db7-a277-b2edc3298236">
      <xsd:simpleType>
        <xsd:restriction base="dms:Lookup"/>
      </xsd:simpleType>
    </xsd:element>
    <xsd:element name="Responsible_x0020_Office" ma:index="11" ma:displayName="Responsible Office" ma:list="{f4bb6a4e-f6fb-4236-8cef-05f09eb91670}" ma:internalName="Responsible_x0020_Office" ma:showField="Title" ma:web="d9d0f46b-f6a6-4db7-a277-b2edc3298236">
      <xsd:simpleType>
        <xsd:restriction base="dms:Lookup"/>
      </xsd:simpleType>
    </xsd:element>
    <xsd:element name="Doc_x0020_Status" ma:index="12" ma:displayName="Doc Status" ma:list="{9c958115-5b88-40e9-a53f-abb8ad925efc}" ma:internalName="Doc_x0020_Status" ma:readOnly="false" ma:showField="Title" ma:web="d9d0f46b-f6a6-4db7-a277-b2edc3298236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38D099-2BEE-488C-80B3-6947A2EDAFB5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9d0f46b-f6a6-4db7-a277-b2edc329823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DD6B813-4D67-4F41-901E-EE278B8CA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C8C4C4-AC2F-405B-A1FB-F54829AE5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0f46b-f6a6-4db7-a277-b2edc32982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OHDSI Template</Template>
  <TotalTime>162</TotalTime>
  <Words>403</Words>
  <Application>Microsoft Macintosh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Guardian TextSans Web</vt:lpstr>
      <vt:lpstr>Arial</vt:lpstr>
      <vt:lpstr>Office Theme</vt:lpstr>
      <vt:lpstr>Annotations in OHDSI and the OMOP CDM: Thinking through Chart Reviews</vt:lpstr>
      <vt:lpstr>The OMOP CDM Holds Stuff Nicely</vt:lpstr>
      <vt:lpstr>We         People!</vt:lpstr>
      <vt:lpstr>OHDSI Community Works the Problem!</vt:lpstr>
      <vt:lpstr>OHDSI Community Working the Problem</vt:lpstr>
      <vt:lpstr>PowerPoint Presentation</vt:lpstr>
      <vt:lpstr>Annotation Problems Come in Lots of Flavors</vt:lpstr>
      <vt:lpstr>PowerPoint Presentation</vt:lpstr>
      <vt:lpstr>PowerPoint Presentation</vt:lpstr>
      <vt:lpstr>Annotation Problems Come in Lots of Flavors</vt:lpstr>
      <vt:lpstr>But does this belong in the CDM?</vt:lpstr>
      <vt:lpstr>Deep Thoughts.</vt:lpstr>
      <vt:lpstr>Annotation Problems Come in Lots of Flavors</vt:lpstr>
      <vt:lpstr>PowerPoint Presentation</vt:lpstr>
      <vt:lpstr>PowerPoint Presentation</vt:lpstr>
      <vt:lpstr>Connecting a Phenotype with Questions</vt:lpstr>
      <vt:lpstr>How Would You Use These Data?</vt:lpstr>
      <vt:lpstr>How Do We Store this Stuff Now?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Annotation in the OMOP Common Data Model and OHDSI</dc:title>
  <dc:creator>Microsoft Office User</dc:creator>
  <cp:lastModifiedBy>Microsoft Office User</cp:lastModifiedBy>
  <cp:revision>37</cp:revision>
  <dcterms:created xsi:type="dcterms:W3CDTF">2018-03-20T14:21:52Z</dcterms:created>
  <dcterms:modified xsi:type="dcterms:W3CDTF">2018-03-20T17:04:25Z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0x0101007EDFF2051E4E304A84E61DD9B9CEA93D0087EDDD5C47F55842BF75A8A4CF5A86DA</vt:lpwstr>
  </property>
</Properties>
</file>