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50" r:id="rId2"/>
    <p:sldId id="449" r:id="rId3"/>
    <p:sldId id="451" r:id="rId4"/>
    <p:sldId id="452" r:id="rId5"/>
    <p:sldId id="256" r:id="rId6"/>
    <p:sldId id="453" r:id="rId7"/>
    <p:sldId id="454" r:id="rId8"/>
    <p:sldId id="455" r:id="rId9"/>
    <p:sldId id="456" r:id="rId10"/>
    <p:sldId id="458" r:id="rId11"/>
    <p:sldId id="459" r:id="rId12"/>
    <p:sldId id="472" r:id="rId13"/>
    <p:sldId id="460" r:id="rId14"/>
    <p:sldId id="461" r:id="rId15"/>
    <p:sldId id="462" r:id="rId16"/>
    <p:sldId id="463" r:id="rId17"/>
    <p:sldId id="465" r:id="rId18"/>
    <p:sldId id="466" r:id="rId19"/>
    <p:sldId id="469" r:id="rId20"/>
    <p:sldId id="467" r:id="rId21"/>
    <p:sldId id="470" r:id="rId22"/>
    <p:sldId id="471" r:id="rId23"/>
    <p:sldId id="473" r:id="rId24"/>
    <p:sldId id="430" r:id="rId25"/>
    <p:sldId id="4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F85989-3372-42EE-930A-FC87EBEC0A3A}">
          <p14:sldIdLst>
            <p14:sldId id="450"/>
            <p14:sldId id="449"/>
            <p14:sldId id="451"/>
            <p14:sldId id="452"/>
            <p14:sldId id="256"/>
            <p14:sldId id="453"/>
            <p14:sldId id="454"/>
            <p14:sldId id="455"/>
            <p14:sldId id="456"/>
            <p14:sldId id="458"/>
            <p14:sldId id="459"/>
            <p14:sldId id="472"/>
            <p14:sldId id="460"/>
            <p14:sldId id="461"/>
            <p14:sldId id="462"/>
            <p14:sldId id="463"/>
            <p14:sldId id="465"/>
            <p14:sldId id="466"/>
            <p14:sldId id="469"/>
            <p14:sldId id="467"/>
            <p14:sldId id="470"/>
            <p14:sldId id="471"/>
            <p14:sldId id="473"/>
            <p14:sldId id="430"/>
            <p14:sldId id="4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190DFF"/>
    <a:srgbClr val="FF7979"/>
    <a:srgbClr val="8979FF"/>
    <a:srgbClr val="DF2D2D"/>
    <a:srgbClr val="4F81BD"/>
    <a:srgbClr val="FF0000"/>
    <a:srgbClr val="EB6622"/>
    <a:srgbClr val="C0504D"/>
    <a:srgbClr val="204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60"/>
  </p:normalViewPr>
  <p:slideViewPr>
    <p:cSldViewPr>
      <p:cViewPr varScale="1">
        <p:scale>
          <a:sx n="112" d="100"/>
          <a:sy n="112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52742-373F-4A87-92C3-F1BD6DE2FDEE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A093-4890-4B46-98EB-711D340FB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0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0425"/>
            <a:ext cx="6096000" cy="1755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038600"/>
            <a:ext cx="6096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1531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pryan4\Downloads\want-impact-public-health-help-shape-journey-ahead\OHDSI logo with text - vertical - colore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75375"/>
            <a:ext cx="2682875" cy="323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3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gradFill>
            <a:gsLst>
              <a:gs pos="44000">
                <a:srgbClr val="20425A"/>
              </a:gs>
              <a:gs pos="100000">
                <a:srgbClr val="FCCB10"/>
              </a:gs>
              <a:gs pos="55000">
                <a:srgbClr val="EB662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C:\Users\pryan4\Downloads\want-impact-public-health-help-shape-journey-ahead\OHDSI logo only - colore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38160"/>
            <a:ext cx="1326583" cy="125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0425A"/>
                </a:solidFill>
              </a:defRPr>
            </a:lvl1pPr>
          </a:lstStyle>
          <a:p>
            <a:fld id="{444583ED-F364-40B3-B25B-483B5033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042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2042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2042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042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042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042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hub.com/OHDSI/StudyProtocols/tree/master/KeppraAngioedem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OHDSI population-level estimation workgroup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756" y="5013176"/>
            <a:ext cx="6096000" cy="1752600"/>
          </a:xfrm>
        </p:spPr>
        <p:txBody>
          <a:bodyPr/>
          <a:lstStyle/>
          <a:p>
            <a:r>
              <a:rPr lang="en-US" smtClean="0"/>
              <a:t>Martijn Schuemie, PhD</a:t>
            </a:r>
          </a:p>
          <a:p>
            <a:r>
              <a:rPr lang="en-US" smtClean="0"/>
              <a:t>Janssen Research and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8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Keppra – angioedema study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smtClean="0"/>
              <a:t>OHDSI study:</a:t>
            </a:r>
          </a:p>
          <a:p>
            <a:r>
              <a:rPr lang="en-US" sz="2400" smtClean="0"/>
              <a:t>Does exposure to Keppra (</a:t>
            </a:r>
            <a:r>
              <a:rPr lang="en-US" sz="2400"/>
              <a:t>levetiracetam</a:t>
            </a:r>
            <a:r>
              <a:rPr lang="en-US" sz="2400" smtClean="0"/>
              <a:t>) lead to an increased risk of angioedema? </a:t>
            </a:r>
          </a:p>
          <a:p>
            <a:r>
              <a:rPr lang="en-US" sz="2400" smtClean="0"/>
              <a:t>Compared to phenytoin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1800">
                <a:hlinkClick r:id="rId2"/>
              </a:rPr>
              <a:t>https://</a:t>
            </a:r>
            <a:r>
              <a:rPr lang="en-US" sz="1800" smtClean="0">
                <a:hlinkClick r:id="rId2"/>
              </a:rPr>
              <a:t>github.com/OHDSI/StudyProtocols/tree/master/KeppraAngioedema</a:t>
            </a:r>
            <a:endParaRPr lang="en-US" sz="1800" smtClean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4981575" cy="2771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traceability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Study package contains</a:t>
            </a:r>
          </a:p>
          <a:p>
            <a:r>
              <a:rPr lang="en-US" sz="2400" smtClean="0"/>
              <a:t>Cohort definitions (e.g. angioedema definition)</a:t>
            </a:r>
          </a:p>
          <a:p>
            <a:pPr lvl="1"/>
            <a:r>
              <a:rPr lang="en-US" sz="2000"/>
              <a:t>OhdsiRTools::</a:t>
            </a:r>
            <a:r>
              <a:rPr lang="en-US" sz="2000" smtClean="0"/>
              <a:t>insertCohortDefinitionInPackage(2193</a:t>
            </a:r>
            <a:r>
              <a:rPr lang="en-US" sz="2000"/>
              <a:t>, "Angioedema")</a:t>
            </a:r>
            <a:endParaRPr lang="en-US" sz="2000" smtClean="0"/>
          </a:p>
          <a:p>
            <a:r>
              <a:rPr lang="en-US" sz="2400" smtClean="0"/>
              <a:t>All analysis details for the CohortMethod package</a:t>
            </a:r>
          </a:p>
          <a:p>
            <a:r>
              <a:rPr lang="en-US" sz="2400" smtClean="0"/>
              <a:t>CohortMethod package describes data extraction</a:t>
            </a:r>
          </a:p>
          <a:p>
            <a:r>
              <a:rPr lang="en-US" sz="2400" smtClean="0"/>
              <a:t>Code to generate tables and figures</a:t>
            </a:r>
          </a:p>
          <a:p>
            <a:r>
              <a:rPr lang="en-US" sz="2400" smtClean="0"/>
              <a:t>Code to generate full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9" y="4583436"/>
            <a:ext cx="4644516" cy="2211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99" y="3536179"/>
            <a:ext cx="4053161" cy="3321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Full traceability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53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R environment snapshot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1700808"/>
            <a:ext cx="78128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OhdsiRTools::insertEnvironmentSnapshotInPackage("KeppraAngioedema")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070140"/>
            <a:ext cx="5832648" cy="41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5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can check for correctness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We can review the study code</a:t>
            </a:r>
          </a:p>
          <a:p>
            <a:r>
              <a:rPr lang="en-US" sz="2400" smtClean="0"/>
              <a:t>We should make the study code publicly available as part of the paper</a:t>
            </a:r>
          </a:p>
          <a:p>
            <a:r>
              <a:rPr lang="en-US" sz="2400" smtClean="0"/>
              <a:t>Large parts of the study are automatically checked using unit tests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465004"/>
            <a:ext cx="5364596" cy="3021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22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We can evaluate how well the study worked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Included 100 negative control outcomes</a:t>
            </a:r>
          </a:p>
          <a:p>
            <a:r>
              <a:rPr lang="en-US" sz="2400" smtClean="0"/>
              <a:t>Results show little residual confounding when using propensity score matching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53036"/>
            <a:ext cx="3902224" cy="2926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2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Writing the study was very efficient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Reuse of R code in CohortMethod, DatabaseConnector, SqlRender, EmpiricalCalibration, etc.</a:t>
            </a:r>
          </a:p>
          <a:p>
            <a:r>
              <a:rPr lang="en-US" sz="2400" smtClean="0"/>
              <a:t>Implementation took days instead of months</a:t>
            </a:r>
          </a:p>
          <a:p>
            <a:r>
              <a:rPr lang="en-US" sz="2400" smtClean="0"/>
              <a:t>Next study will be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Complexity is not a problem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Use software engineering approaches to deal with complexity:</a:t>
            </a:r>
          </a:p>
          <a:p>
            <a:r>
              <a:rPr lang="en-US" sz="2400" smtClean="0"/>
              <a:t>Abstraction</a:t>
            </a:r>
          </a:p>
          <a:p>
            <a:r>
              <a:rPr lang="en-US" sz="2400" smtClean="0"/>
              <a:t>Encapsulation</a:t>
            </a:r>
          </a:p>
          <a:p>
            <a:r>
              <a:rPr lang="en-US" sz="2400" smtClean="0"/>
              <a:t>Writing clear code</a:t>
            </a:r>
          </a:p>
          <a:p>
            <a:r>
              <a:rPr lang="en-US" sz="2400" smtClean="0"/>
              <a:t>Re-use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Several people can work on the same analysis through version control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7200" y="5486400"/>
            <a:ext cx="8458200" cy="609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Time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935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Version </a:t>
            </a:r>
          </a:p>
          <a:p>
            <a:r>
              <a:rPr lang="en-US" smtClean="0"/>
              <a:t>control</a:t>
            </a:r>
          </a:p>
          <a:p>
            <a:r>
              <a:rPr lang="en-US" smtClean="0"/>
              <a:t>system</a:t>
            </a:r>
            <a:endParaRPr lang="en-US"/>
          </a:p>
        </p:txBody>
      </p:sp>
      <p:pic>
        <p:nvPicPr>
          <p:cNvPr id="7170" name="Picture 2" descr="http://johnprados.com/wp-content/uploads/2013/08/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49" y="453973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5366" y="5301734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Version 1</a:t>
            </a:r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1229721" y="3810000"/>
            <a:ext cx="283751" cy="72973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gnetic Disk 6"/>
          <p:cNvSpPr/>
          <p:nvPr/>
        </p:nvSpPr>
        <p:spPr>
          <a:xfrm>
            <a:off x="1066800" y="2971800"/>
            <a:ext cx="630649" cy="38100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5890" y="3297198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Version 1</a:t>
            </a:r>
            <a:endParaRPr lang="en-US"/>
          </a:p>
        </p:txBody>
      </p:sp>
      <p:pic>
        <p:nvPicPr>
          <p:cNvPr id="12" name="Picture 2" descr="http://johnprados.com/wp-content/uploads/2013/08/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28" y="453973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 rot="10800000">
            <a:off x="2667000" y="3810000"/>
            <a:ext cx="283751" cy="72973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27494" y="5284493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Version 2</a:t>
            </a:r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2438403" y="2971800"/>
            <a:ext cx="630649" cy="381000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27493" y="3297198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Version 2</a:t>
            </a:r>
            <a:endParaRPr lang="en-US"/>
          </a:p>
        </p:txBody>
      </p:sp>
      <p:pic>
        <p:nvPicPr>
          <p:cNvPr id="17" name="Picture 2" descr="http://johnprados.com/wp-content/uploads/2013/08/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54832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02866" y="5293079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Version 3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7342" y="4548321"/>
            <a:ext cx="59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X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18452171">
            <a:off x="3960348" y="3082281"/>
            <a:ext cx="283751" cy="17789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://johnprados.com/wp-content/uploads/2013/08/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55" y="454832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96221" y="5293079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Version 2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2400" y="1676400"/>
            <a:ext cx="67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Mary</a:t>
            </a:r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0800000">
            <a:off x="2611851" y="2133600"/>
            <a:ext cx="283751" cy="72973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http://johnprados.com/wp-content/uploads/2013/08/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28" y="109906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57973" y="1764268"/>
            <a:ext cx="10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Version 2</a:t>
            </a: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867400" y="2474119"/>
            <a:ext cx="3048000" cy="1335881"/>
          </a:xfrm>
          <a:prstGeom prst="roundRect">
            <a:avLst/>
          </a:prstGeom>
          <a:effectLst>
            <a:outerShdw blurRad="76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History of changes: How did the final analysis come about?</a:t>
            </a:r>
            <a:endParaRPr lang="en-US" sz="2400"/>
          </a:p>
        </p:txBody>
      </p:sp>
      <p:sp>
        <p:nvSpPr>
          <p:cNvPr id="31" name="Left Arrow 30"/>
          <p:cNvSpPr/>
          <p:nvPr/>
        </p:nvSpPr>
        <p:spPr>
          <a:xfrm rot="10800000">
            <a:off x="4553766" y="2926346"/>
            <a:ext cx="1313634" cy="43142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867400" y="4132659"/>
            <a:ext cx="3048000" cy="1538407"/>
          </a:xfrm>
          <a:prstGeom prst="roundRect">
            <a:avLst/>
          </a:prstGeom>
          <a:effectLst>
            <a:outerShdw blurRad="76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/>
              <a:t>Use for everything:</a:t>
            </a:r>
          </a:p>
          <a:p>
            <a:pPr marL="342900" indent="-342900">
              <a:buFontTx/>
              <a:buChar char="-"/>
            </a:pPr>
            <a:r>
              <a:rPr lang="en-US" sz="2400" smtClean="0"/>
              <a:t>Protocol</a:t>
            </a:r>
          </a:p>
          <a:p>
            <a:pPr marL="342900" indent="-342900">
              <a:buFontTx/>
              <a:buChar char="-"/>
            </a:pPr>
            <a:r>
              <a:rPr lang="en-US" sz="2400" smtClean="0"/>
              <a:t>Analysis code</a:t>
            </a:r>
          </a:p>
          <a:p>
            <a:pPr marL="342900" indent="-342900">
              <a:buFontTx/>
              <a:buChar char="-"/>
            </a:pPr>
            <a:r>
              <a:rPr lang="en-US" sz="2400" smtClean="0"/>
              <a:t>Paper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504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 animBg="1"/>
      <p:bldP spid="11" grpId="0"/>
      <p:bldP spid="13" grpId="0" animBg="1"/>
      <p:bldP spid="14" grpId="0"/>
      <p:bldP spid="15" grpId="0" animBg="1"/>
      <p:bldP spid="16" grpId="0"/>
      <p:bldP spid="19" grpId="0"/>
      <p:bldP spid="10" grpId="0"/>
      <p:bldP spid="23" grpId="0" animBg="1"/>
      <p:bldP spid="25" grpId="0"/>
      <p:bldP spid="26" grpId="0"/>
      <p:bldP spid="27" grpId="0" animBg="1"/>
      <p:bldP spid="29" grpId="0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Commit log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00093" cy="4652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" y="2286000"/>
            <a:ext cx="9067800" cy="397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Easy to rerun on different data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The Keppra – Angioedema study was run on:</a:t>
            </a:r>
          </a:p>
          <a:p>
            <a:r>
              <a:rPr lang="en-US" sz="2400" smtClean="0"/>
              <a:t>Columbia University EHR</a:t>
            </a:r>
          </a:p>
          <a:p>
            <a:r>
              <a:rPr lang="en-US" sz="2400" smtClean="0"/>
              <a:t>Stanford EHR</a:t>
            </a:r>
          </a:p>
          <a:p>
            <a:r>
              <a:rPr lang="en-US" sz="2400" smtClean="0"/>
              <a:t>Cerner (University of Texas)</a:t>
            </a:r>
          </a:p>
          <a:p>
            <a:r>
              <a:rPr lang="en-US" sz="2400" smtClean="0"/>
              <a:t>Pharmetrics Plus (IMS)</a:t>
            </a:r>
          </a:p>
          <a:p>
            <a:r>
              <a:rPr lang="en-US" sz="2400" smtClean="0"/>
              <a:t>Optum</a:t>
            </a:r>
          </a:p>
          <a:p>
            <a:r>
              <a:rPr lang="en-US" sz="2400" smtClean="0"/>
              <a:t>Truven CCAE</a:t>
            </a:r>
          </a:p>
          <a:p>
            <a:r>
              <a:rPr lang="en-US" sz="2400" smtClean="0"/>
              <a:t>Truven MDCD</a:t>
            </a:r>
          </a:p>
          <a:p>
            <a:r>
              <a:rPr lang="en-US" sz="2400" smtClean="0"/>
              <a:t>Truven MDCR</a:t>
            </a:r>
          </a:p>
          <a:p>
            <a:r>
              <a:rPr lang="en-US" sz="2400" smtClean="0"/>
              <a:t>…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Previous Eastern Hemisphere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>
                <a:latin typeface="+mj-lt"/>
                <a:ea typeface="+mj-ea"/>
                <a:cs typeface="+mj-cs"/>
              </a:rPr>
              <a:t>January 11</a:t>
            </a:r>
          </a:p>
          <a:p>
            <a:pPr marL="0" indent="0">
              <a:buNone/>
            </a:pPr>
            <a:r>
              <a:rPr lang="en-US" sz="2800" smtClean="0">
                <a:latin typeface="+mj-lt"/>
                <a:ea typeface="+mj-ea"/>
                <a:cs typeface="+mj-cs"/>
              </a:rPr>
              <a:t>Erica </a:t>
            </a:r>
            <a:r>
              <a:rPr lang="en-US" sz="2800">
                <a:latin typeface="+mj-lt"/>
                <a:ea typeface="+mj-ea"/>
                <a:cs typeface="+mj-cs"/>
              </a:rPr>
              <a:t>Voss: </a:t>
            </a:r>
            <a:endParaRPr lang="en-US" sz="280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en-US" sz="2800" smtClean="0">
                <a:latin typeface="+mj-lt"/>
                <a:ea typeface="+mj-ea"/>
                <a:cs typeface="+mj-cs"/>
              </a:rPr>
              <a:t>- Using </a:t>
            </a:r>
            <a:r>
              <a:rPr lang="en-US" altLang="en-US" sz="2800">
                <a:latin typeface="+mj-lt"/>
                <a:ea typeface="+mj-ea"/>
                <a:cs typeface="+mj-cs"/>
              </a:rPr>
              <a:t>Established Knowledge in Population-Level Estimation In a Systematic Way</a:t>
            </a:r>
            <a:endParaRPr lang="en-US" sz="28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92996"/>
            <a:ext cx="4508250" cy="33723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smtClean="0"/>
              <a:t>Viewing a study as a pipeline has many advantages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Full traceability</a:t>
            </a:r>
          </a:p>
          <a:p>
            <a:r>
              <a:rPr lang="en-US" sz="2400" smtClean="0"/>
              <a:t>Ability to check for correctness</a:t>
            </a:r>
          </a:p>
          <a:p>
            <a:r>
              <a:rPr lang="en-US" sz="2400" smtClean="0"/>
              <a:t>Ability to evaluate using controls</a:t>
            </a:r>
          </a:p>
          <a:p>
            <a:r>
              <a:rPr lang="en-US" sz="2400" smtClean="0"/>
              <a:t>More efficient</a:t>
            </a:r>
          </a:p>
          <a:p>
            <a:r>
              <a:rPr lang="en-US" sz="2400" smtClean="0"/>
              <a:t>Ability to deal with complexity</a:t>
            </a:r>
          </a:p>
          <a:p>
            <a:r>
              <a:rPr lang="en-US" sz="2400" smtClean="0"/>
              <a:t>Ability to work with several people on one analysis</a:t>
            </a:r>
          </a:p>
          <a:p>
            <a:r>
              <a:rPr lang="en-US" sz="2400"/>
              <a:t>Easy to rerun on different data</a:t>
            </a:r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dimensions of reproducibility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150837" y="4556935"/>
            <a:ext cx="5507032" cy="1782715"/>
            <a:chOff x="215514" y="4418636"/>
            <a:chExt cx="6040538" cy="195542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899" y="5035653"/>
              <a:ext cx="1622153" cy="45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201" y="5945439"/>
              <a:ext cx="741837" cy="42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400" y="5124805"/>
              <a:ext cx="593469" cy="58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57602" y="5707284"/>
              <a:ext cx="665517" cy="65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"/>
            <a:stretch/>
          </p:blipFill>
          <p:spPr bwMode="auto">
            <a:xfrm>
              <a:off x="4107586" y="4418636"/>
              <a:ext cx="559463" cy="107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15514" y="5628782"/>
              <a:ext cx="1227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Version 0.1</a:t>
              </a:r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50837" y="3082388"/>
            <a:ext cx="5775121" cy="1782715"/>
            <a:chOff x="215515" y="2426247"/>
            <a:chExt cx="6334599" cy="195542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636" y="3953050"/>
              <a:ext cx="741837" cy="42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35" y="3132416"/>
              <a:ext cx="593469" cy="58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230037" y="3714895"/>
              <a:ext cx="665517" cy="65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"/>
            <a:stretch/>
          </p:blipFill>
          <p:spPr bwMode="auto">
            <a:xfrm>
              <a:off x="4080021" y="2426247"/>
              <a:ext cx="559463" cy="107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728" y="3068485"/>
              <a:ext cx="301944" cy="4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971" y="3172035"/>
              <a:ext cx="1692143" cy="25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15515" y="3487493"/>
              <a:ext cx="1227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Version 0.2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167427" y="1584841"/>
            <a:ext cx="6676847" cy="1670520"/>
            <a:chOff x="215515" y="766597"/>
            <a:chExt cx="7323684" cy="1832356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220" y="1556857"/>
              <a:ext cx="597977" cy="737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ec.l.thumbs.canstockphoto.com/canstock13476933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9397" y="1598960"/>
              <a:ext cx="789802" cy="65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402" y="1686373"/>
              <a:ext cx="1692143" cy="47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"/>
            <a:stretch/>
          </p:blipFill>
          <p:spPr bwMode="auto">
            <a:xfrm>
              <a:off x="4040500" y="766597"/>
              <a:ext cx="742923" cy="1427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063" y="1692664"/>
              <a:ext cx="301944" cy="4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306" y="1796214"/>
              <a:ext cx="1692143" cy="25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619672" y="2355039"/>
              <a:ext cx="698839" cy="243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Database</a:t>
              </a: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9485" y="2287605"/>
              <a:ext cx="479698" cy="243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Paper</a:t>
              </a:r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5515" y="1917499"/>
              <a:ext cx="1227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Version 1.0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86235" y="862180"/>
            <a:ext cx="5214606" cy="788779"/>
            <a:chOff x="3286235" y="862180"/>
            <a:chExt cx="5214606" cy="788779"/>
          </a:xfrm>
        </p:grpSpPr>
        <p:sp>
          <p:nvSpPr>
            <p:cNvPr id="40" name="Right Arrow 39"/>
            <p:cNvSpPr/>
            <p:nvPr/>
          </p:nvSpPr>
          <p:spPr>
            <a:xfrm>
              <a:off x="3286235" y="1046846"/>
              <a:ext cx="5214606" cy="60411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78141" y="862180"/>
              <a:ext cx="24307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From database to paper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3528" y="2168859"/>
            <a:ext cx="1843899" cy="4194060"/>
            <a:chOff x="323528" y="2168859"/>
            <a:chExt cx="1843899" cy="4194060"/>
          </a:xfrm>
        </p:grpSpPr>
        <p:sp>
          <p:nvSpPr>
            <p:cNvPr id="41" name="Right Arrow 40"/>
            <p:cNvSpPr/>
            <p:nvPr/>
          </p:nvSpPr>
          <p:spPr>
            <a:xfrm rot="16200000">
              <a:off x="-231659" y="3963832"/>
              <a:ext cx="4194060" cy="60411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23528" y="3874177"/>
              <a:ext cx="12956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From inception to </a:t>
              </a:r>
              <a:r>
                <a:rPr lang="en-US" smtClean="0"/>
                <a:t>publication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45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/>
              <a:t>Version control supports the 2</a:t>
            </a:r>
            <a:r>
              <a:rPr lang="en-US" sz="3200" baseline="30000" smtClean="0"/>
              <a:t>nd</a:t>
            </a:r>
            <a:r>
              <a:rPr lang="en-US" sz="3200" smtClean="0"/>
              <a:t> dimension</a:t>
            </a: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304764"/>
            <a:ext cx="6877025" cy="473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1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epi studies lack reproducibility </a:t>
            </a:r>
          </a:p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dimension: From database to paper</a:t>
            </a:r>
          </a:p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dimension: From inception to publication</a:t>
            </a:r>
          </a:p>
          <a:p>
            <a:r>
              <a:rPr lang="en-US" smtClean="0"/>
              <a:t>Studies should be viewed as pipelines</a:t>
            </a:r>
          </a:p>
          <a:p>
            <a:r>
              <a:rPr lang="en-US" smtClean="0"/>
              <a:t>The pipeline should be published as part of the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workgroup meetings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0748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smtClean="0"/>
              <a:t>Eastern </a:t>
            </a:r>
            <a:r>
              <a:rPr lang="en-US" sz="2400"/>
              <a:t>hemisphere: </a:t>
            </a:r>
            <a:r>
              <a:rPr lang="en-US" sz="2400" b="1" smtClean="0"/>
              <a:t>Februari 22   </a:t>
            </a:r>
            <a:r>
              <a:rPr lang="en-US" sz="2400" b="1" smtClean="0">
                <a:solidFill>
                  <a:srgbClr val="FF0000"/>
                </a:solidFill>
              </a:rPr>
              <a:t>NO MEETING ON FEBRUARI 8!</a:t>
            </a:r>
            <a:endParaRPr lang="en-US" sz="2400" b="1">
              <a:solidFill>
                <a:srgbClr val="FF0000"/>
              </a:solidFill>
            </a:endParaRPr>
          </a:p>
          <a:p>
            <a:r>
              <a:rPr lang="en-US" sz="2400"/>
              <a:t>3pm Hong Kong / Taiwan</a:t>
            </a:r>
          </a:p>
          <a:p>
            <a:r>
              <a:rPr lang="en-US" sz="2400"/>
              <a:t>4pm South Korea</a:t>
            </a:r>
          </a:p>
          <a:p>
            <a:r>
              <a:rPr lang="en-US" sz="2400" smtClean="0"/>
              <a:t>5:30pm </a:t>
            </a:r>
            <a:r>
              <a:rPr lang="en-US" sz="2400"/>
              <a:t>Adelaide</a:t>
            </a:r>
          </a:p>
          <a:p>
            <a:r>
              <a:rPr lang="en-US" sz="2400" smtClean="0"/>
              <a:t>8am </a:t>
            </a:r>
            <a:r>
              <a:rPr lang="en-US" sz="2400"/>
              <a:t>Central European </a:t>
            </a:r>
            <a:r>
              <a:rPr lang="en-US" sz="2400" smtClean="0"/>
              <a:t>time</a:t>
            </a:r>
            <a:endParaRPr lang="en-US" sz="2400"/>
          </a:p>
          <a:p>
            <a:r>
              <a:rPr lang="en-US" sz="2400" smtClean="0"/>
              <a:t>7am UK time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smtClean="0"/>
              <a:t>Western hemisphere: Februari 2</a:t>
            </a:r>
          </a:p>
          <a:p>
            <a:r>
              <a:rPr lang="en-US" sz="2400" smtClean="0"/>
              <a:t>6pm </a:t>
            </a:r>
            <a:r>
              <a:rPr lang="en-US" sz="2400"/>
              <a:t>Central European time</a:t>
            </a:r>
          </a:p>
          <a:p>
            <a:r>
              <a:rPr lang="en-US" sz="2400" smtClean="0"/>
              <a:t>12pm New York</a:t>
            </a:r>
          </a:p>
          <a:p>
            <a:r>
              <a:rPr lang="en-US" sz="2400" smtClean="0"/>
              <a:t>9am Los Angeles / Stanford</a:t>
            </a:r>
          </a:p>
          <a:p>
            <a:pPr marL="0" indent="0">
              <a:buNone/>
            </a:pPr>
            <a:endParaRPr lang="en-US" sz="2400" smtClean="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5913276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solidFill>
                  <a:schemeClr val="tx2"/>
                </a:solidFill>
              </a:rPr>
              <a:t>http://www.ohdsi.org/web/wiki/doku.php?id=projects:workgroups:est-methods</a:t>
            </a:r>
          </a:p>
        </p:txBody>
      </p:sp>
    </p:spTree>
    <p:extLst>
      <p:ext uri="{BB962C8B-B14F-4D97-AF65-F5344CB8AC3E}">
        <p14:creationId xmlns:p14="http://schemas.microsoft.com/office/powerpoint/2010/main" val="2475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should OHDSI studies look like?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2431"/>
            <a:ext cx="905450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ec.l.thumbs.canstockphoto.com/canstock13476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45586"/>
            <a:ext cx="14287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05" y="2728543"/>
            <a:ext cx="2562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10" y="5085184"/>
            <a:ext cx="12858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342" y="4333977"/>
            <a:ext cx="10287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263950"/>
            <a:ext cx="200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/>
          <a:stretch/>
        </p:blipFill>
        <p:spPr bwMode="auto">
          <a:xfrm>
            <a:off x="3744338" y="1335828"/>
            <a:ext cx="1124926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38802"/>
            <a:ext cx="4762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05" y="2738068"/>
            <a:ext cx="45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47" y="2894862"/>
            <a:ext cx="2562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3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Previous Western Hemisphere meeting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/>
              <a:t>January 18</a:t>
            </a:r>
          </a:p>
          <a:p>
            <a:pPr marL="0" indent="0">
              <a:buNone/>
            </a:pPr>
            <a:r>
              <a:rPr lang="en-US" sz="2800" smtClean="0"/>
              <a:t>Martijn Schuemie: </a:t>
            </a:r>
          </a:p>
          <a:p>
            <a:pPr>
              <a:buFontTx/>
              <a:buChar char="-"/>
            </a:pPr>
            <a:r>
              <a:rPr lang="en-US" sz="2800" smtClean="0"/>
              <a:t>Current OHDSI papers being written</a:t>
            </a:r>
          </a:p>
          <a:p>
            <a:pPr>
              <a:buFontTx/>
              <a:buChar char="-"/>
            </a:pPr>
            <a:r>
              <a:rPr lang="en-US" sz="2800" smtClean="0"/>
              <a:t>Confidence interval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3320988"/>
            <a:ext cx="4598013" cy="34538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3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Current OHDSI papers being </a:t>
            </a:r>
            <a:r>
              <a:rPr lang="en-US" smtClean="0"/>
              <a:t>written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See spreadsheet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Study reproducibility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do epi studies currently look like?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AutoShape 2" descr="Image result for ser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5" y="1412776"/>
            <a:ext cx="905450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meta-x.com/syview_sc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15745"/>
            <a:ext cx="1300669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31" y="4437112"/>
            <a:ext cx="1404156" cy="14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analyst woman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617132"/>
            <a:ext cx="1332367" cy="13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755576" y="2636912"/>
            <a:ext cx="468052" cy="2788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9980" y="3897052"/>
            <a:ext cx="9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Data set</a:t>
            </a:r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2191575" y="3141685"/>
            <a:ext cx="468052" cy="7694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1" descr="http://jasonlbaptiste.com/wp-content/uploads/2010/06/excel-database-most-us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16" y="311619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vector.me/files/images/5/2/52047/sp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90" y="1858004"/>
            <a:ext cx="1669628" cy="5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41"/>
          <a:stretch/>
        </p:blipFill>
        <p:spPr bwMode="auto">
          <a:xfrm>
            <a:off x="5837762" y="1811009"/>
            <a:ext cx="3456384" cy="91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own Arrow 16"/>
          <p:cNvSpPr/>
          <p:nvPr/>
        </p:nvSpPr>
        <p:spPr>
          <a:xfrm rot="13320976">
            <a:off x="3538273" y="2496606"/>
            <a:ext cx="468052" cy="5594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7657918">
            <a:off x="3725906" y="3872936"/>
            <a:ext cx="468052" cy="5594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1" descr="http://jasonlbaptiste.com/wp-content/uploads/2010/06/excel-database-most-us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74" y="373355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own Arrow 19"/>
          <p:cNvSpPr/>
          <p:nvPr/>
        </p:nvSpPr>
        <p:spPr>
          <a:xfrm rot="10800000">
            <a:off x="4311174" y="2728739"/>
            <a:ext cx="468052" cy="5594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5324014" y="1898115"/>
            <a:ext cx="468052" cy="5594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7" descr="http://ec.l.thumbs.canstockphoto.com/canstock1347693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52" y="3520151"/>
            <a:ext cx="14287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Down Arrow 22"/>
          <p:cNvSpPr/>
          <p:nvPr/>
        </p:nvSpPr>
        <p:spPr>
          <a:xfrm>
            <a:off x="7632340" y="3068145"/>
            <a:ext cx="468052" cy="2788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72313" y="4714767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Paper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journey from data set to paper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"/>
          <a:stretch/>
        </p:blipFill>
        <p:spPr bwMode="auto">
          <a:xfrm>
            <a:off x="71501" y="1303218"/>
            <a:ext cx="1811584" cy="5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54" y="1351059"/>
            <a:ext cx="1701840" cy="52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footste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Image result for footstep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368617"/>
            <a:ext cx="1106286" cy="3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3396">
            <a:off x="1711800" y="2553499"/>
            <a:ext cx="1106286" cy="3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4" y="2752462"/>
            <a:ext cx="1106286" cy="3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6284">
            <a:off x="3478153" y="3307608"/>
            <a:ext cx="1106286" cy="3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98">
            <a:off x="4136562" y="3689615"/>
            <a:ext cx="1106286" cy="3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 descr="Image result for fallen tree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fallen tree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36" y="2612996"/>
            <a:ext cx="1370012" cy="68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1680">
            <a:off x="4981876" y="3112504"/>
            <a:ext cx="1106286" cy="3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366">
            <a:off x="5839034" y="2427498"/>
            <a:ext cx="1106286" cy="3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9253">
            <a:off x="6896569" y="2088457"/>
            <a:ext cx="1106286" cy="36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251520" y="4338043"/>
            <a:ext cx="7770433" cy="1963541"/>
          </a:xfrm>
          <a:prstGeom prst="roundRect">
            <a:avLst/>
          </a:prstGeom>
          <a:effectLst>
            <a:outerShdw blurRad="76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Most epidemiologists view a study as a journey from data set to paper.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The protocol might be your map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You will come across obstacles that you will have to overcome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Several steps will require manual intervention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In the end, it will be impossible to retrace your exact steps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198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Current epi studies are </a:t>
            </a:r>
            <a:br>
              <a:rPr lang="en-US" smtClean="0"/>
            </a:br>
            <a:r>
              <a:rPr lang="en-US" smtClean="0"/>
              <a:t>non-reproducible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How do we know what happened?</a:t>
            </a:r>
          </a:p>
          <a:p>
            <a:r>
              <a:rPr lang="en-US" sz="2400" smtClean="0"/>
              <a:t>How do we know if it was done correctly?</a:t>
            </a:r>
          </a:p>
          <a:p>
            <a:r>
              <a:rPr lang="en-US" sz="2400" smtClean="0"/>
              <a:t>How do we know how well it worked?</a:t>
            </a:r>
          </a:p>
          <a:p>
            <a:r>
              <a:rPr lang="en-US" sz="2400" smtClean="0"/>
              <a:t>How could we be more efficient?</a:t>
            </a:r>
          </a:p>
          <a:p>
            <a:r>
              <a:rPr lang="en-US" sz="2400" smtClean="0"/>
              <a:t>How can we deal with more complex studies?</a:t>
            </a:r>
          </a:p>
          <a:p>
            <a:r>
              <a:rPr lang="en-US" sz="2400" smtClean="0"/>
              <a:t>How can multiple people work together on the same analysis?</a:t>
            </a:r>
          </a:p>
          <a:p>
            <a:r>
              <a:rPr lang="en-US" sz="2400" smtClean="0"/>
              <a:t>How could other reproduce this study on a different database?</a:t>
            </a:r>
          </a:p>
          <a:p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should OHDSI studies look like?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4583ED-F364-40B3-B25B-483B5033DFA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9" y="2076386"/>
            <a:ext cx="905450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ec.l.thumbs.canstockphoto.com/canstock13476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08" y="2140138"/>
            <a:ext cx="1195909" cy="9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92" y="2272498"/>
            <a:ext cx="2562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/>
          <a:stretch/>
        </p:blipFill>
        <p:spPr bwMode="auto">
          <a:xfrm>
            <a:off x="3758225" y="879783"/>
            <a:ext cx="1124926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92" y="2282023"/>
            <a:ext cx="45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34" y="2438817"/>
            <a:ext cx="2562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041958"/>
            <a:ext cx="1404156" cy="14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Image result for analyst woman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92" y="3101858"/>
            <a:ext cx="1332367" cy="13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251520" y="5013176"/>
            <a:ext cx="7770433" cy="1116124"/>
          </a:xfrm>
          <a:prstGeom prst="roundRect">
            <a:avLst/>
          </a:prstGeom>
          <a:effectLst>
            <a:outerShdw blurRad="762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smtClean="0"/>
              <a:t>A study should be like a pipeline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A fully automated process from database to paper</a:t>
            </a:r>
          </a:p>
          <a:p>
            <a:pPr marL="342900" indent="-342900">
              <a:buFontTx/>
              <a:buChar char="-"/>
            </a:pPr>
            <a:r>
              <a:rPr lang="en-US" sz="2000" smtClean="0"/>
              <a:t>‘Performing a study’ = building the pipeline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633" y="3284984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Database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08404" y="3182877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Paper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698</Words>
  <Application>Microsoft Office PowerPoint</Application>
  <PresentationFormat>On-screen Show (4:3)</PresentationFormat>
  <Paragraphs>165</Paragraphs>
  <Slides>25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OHDSI population-level estimation workgroup meeting</vt:lpstr>
      <vt:lpstr>Previous Eastern Hemisphere meeting</vt:lpstr>
      <vt:lpstr>Previous Western Hemisphere meeting</vt:lpstr>
      <vt:lpstr>Current OHDSI papers being written</vt:lpstr>
      <vt:lpstr>Study reproducibility</vt:lpstr>
      <vt:lpstr>What do epi studies currently look like?</vt:lpstr>
      <vt:lpstr>A journey from data set to paper</vt:lpstr>
      <vt:lpstr>Current epi studies are  non-reproducible</vt:lpstr>
      <vt:lpstr>What should OHDSI studies look like?</vt:lpstr>
      <vt:lpstr>Example: Keppra – angioedema study</vt:lpstr>
      <vt:lpstr>Full traceability</vt:lpstr>
      <vt:lpstr>Full traceability</vt:lpstr>
      <vt:lpstr>We can check for correctness</vt:lpstr>
      <vt:lpstr>We can evaluate how well the study worked</vt:lpstr>
      <vt:lpstr>Writing the study was very efficient</vt:lpstr>
      <vt:lpstr>Complexity is not a problem</vt:lpstr>
      <vt:lpstr>Several people can work on the same analysis through version control</vt:lpstr>
      <vt:lpstr>Commit log</vt:lpstr>
      <vt:lpstr>Easy to rerun on different data</vt:lpstr>
      <vt:lpstr>Viewing a study as a pipeline has many advantages</vt:lpstr>
      <vt:lpstr>Two dimensions of reproducibility</vt:lpstr>
      <vt:lpstr>Version control supports the 2nd dimension</vt:lpstr>
      <vt:lpstr>Conclusions</vt:lpstr>
      <vt:lpstr>Next workgroup meetings</vt:lpstr>
      <vt:lpstr>What should OHDSI studies look like?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Ryan</dc:creator>
  <cp:lastModifiedBy>Schuemie, Martijn [JRDNL]</cp:lastModifiedBy>
  <cp:revision>843</cp:revision>
  <dcterms:created xsi:type="dcterms:W3CDTF">2013-12-30T14:14:20Z</dcterms:created>
  <dcterms:modified xsi:type="dcterms:W3CDTF">2017-01-25T09:54:54Z</dcterms:modified>
</cp:coreProperties>
</file>