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02" r:id="rId2"/>
    <p:sldId id="449" r:id="rId3"/>
    <p:sldId id="434" r:id="rId4"/>
    <p:sldId id="450" r:id="rId5"/>
    <p:sldId id="435" r:id="rId6"/>
    <p:sldId id="436" r:id="rId7"/>
    <p:sldId id="437" r:id="rId8"/>
    <p:sldId id="438" r:id="rId9"/>
    <p:sldId id="439" r:id="rId10"/>
    <p:sldId id="451" r:id="rId11"/>
    <p:sldId id="440" r:id="rId12"/>
    <p:sldId id="452" r:id="rId13"/>
    <p:sldId id="453" r:id="rId14"/>
    <p:sldId id="443" r:id="rId15"/>
    <p:sldId id="441" r:id="rId16"/>
    <p:sldId id="445" r:id="rId17"/>
    <p:sldId id="444" r:id="rId18"/>
    <p:sldId id="446" r:id="rId19"/>
    <p:sldId id="447" r:id="rId20"/>
    <p:sldId id="448" r:id="rId21"/>
    <p:sldId id="454" r:id="rId22"/>
    <p:sldId id="455" r:id="rId23"/>
    <p:sldId id="456" r:id="rId24"/>
    <p:sldId id="457" r:id="rId25"/>
    <p:sldId id="458" r:id="rId26"/>
    <p:sldId id="340" r:id="rId27"/>
    <p:sldId id="42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forums.ohdsi.org/t/featureextraction-2-0/299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FeatureExtraction v2.0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/>
              <a:t>CovariateRef</a:t>
            </a:r>
            <a:endParaRPr lang="en-US" sz="1800" b="1" dirty="0"/>
          </a:p>
          <a:p>
            <a:pPr>
              <a:buFontTx/>
              <a:buChar char="-"/>
            </a:pPr>
            <a:r>
              <a:rPr lang="en-US" sz="1800" dirty="0" err="1"/>
              <a:t>covariateId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covariateName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conceptId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analysisId</a:t>
            </a: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err="1"/>
              <a:t>AnalysisRef</a:t>
            </a:r>
            <a:endParaRPr lang="en-US" sz="1800" b="1" dirty="0"/>
          </a:p>
          <a:p>
            <a:pPr>
              <a:buFontTx/>
              <a:buChar char="-"/>
            </a:pPr>
            <a:r>
              <a:rPr lang="en-US" sz="1800" dirty="0" err="1"/>
              <a:t>analysisId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analysisName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domainId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startDay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endDay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isBinary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missingMeansZero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0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Normalization and removal of redundant covariates no longer done automatically! Call </a:t>
            </a:r>
            <a:r>
              <a:rPr lang="en-US" sz="2000" i="1" dirty="0" err="1"/>
              <a:t>tidyCovariateData</a:t>
            </a:r>
            <a:r>
              <a:rPr lang="en-US" sz="2000" dirty="0"/>
              <a:t> before using in a model instead</a:t>
            </a:r>
          </a:p>
          <a:p>
            <a:endParaRPr lang="en-US" sz="2000" dirty="0"/>
          </a:p>
          <a:p>
            <a:r>
              <a:rPr lang="en-US" sz="2000" dirty="0"/>
              <a:t>Can specify covariate IDs to create. Use case:</a:t>
            </a:r>
          </a:p>
          <a:p>
            <a:pPr lvl="1"/>
            <a:r>
              <a:rPr lang="en-US" sz="1600" dirty="0"/>
              <a:t>Create all features</a:t>
            </a:r>
          </a:p>
          <a:p>
            <a:pPr lvl="1"/>
            <a:r>
              <a:rPr lang="en-US" sz="1600" dirty="0"/>
              <a:t>Build predictive model</a:t>
            </a:r>
          </a:p>
          <a:p>
            <a:pPr lvl="1"/>
            <a:r>
              <a:rPr lang="en-US" sz="1600" dirty="0"/>
              <a:t>For other population: only create covariates used in model</a:t>
            </a:r>
          </a:p>
          <a:p>
            <a:pPr lvl="1"/>
            <a:r>
              <a:rPr lang="en-US" sz="1600" dirty="0"/>
              <a:t>Apply predictive model</a:t>
            </a:r>
          </a:p>
          <a:p>
            <a:pPr lvl="1"/>
            <a:endParaRPr lang="en-US" sz="1600" dirty="0"/>
          </a:p>
          <a:p>
            <a:r>
              <a:rPr lang="en-US" sz="2000" dirty="0"/>
              <a:t>Will be integrated with ATLAS!</a:t>
            </a:r>
          </a:p>
          <a:p>
            <a:endParaRPr lang="en-US" sz="2000" dirty="0"/>
          </a:p>
          <a:p>
            <a:r>
              <a:rPr lang="en-US" sz="2000" dirty="0"/>
              <a:t>Support for simple tables 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4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1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219200"/>
            <a:ext cx="5381625" cy="3590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" y="25908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covariateData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97859" y="27109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77949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Table 1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132598"/>
              </p:ext>
            </p:extLst>
          </p:nvPr>
        </p:nvGraphicFramePr>
        <p:xfrm>
          <a:off x="3733800" y="213641"/>
          <a:ext cx="4419601" cy="604242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8135">
                  <a:extLst>
                    <a:ext uri="{9D8B030D-6E8A-4147-A177-3AD203B41FA5}">
                      <a16:colId xmlns:a16="http://schemas.microsoft.com/office/drawing/2014/main" val="1540181292"/>
                    </a:ext>
                  </a:extLst>
                </a:gridCol>
                <a:gridCol w="661470">
                  <a:extLst>
                    <a:ext uri="{9D8B030D-6E8A-4147-A177-3AD203B41FA5}">
                      <a16:colId xmlns:a16="http://schemas.microsoft.com/office/drawing/2014/main" val="4237864197"/>
                    </a:ext>
                  </a:extLst>
                </a:gridCol>
                <a:gridCol w="119362">
                  <a:extLst>
                    <a:ext uri="{9D8B030D-6E8A-4147-A177-3AD203B41FA5}">
                      <a16:colId xmlns:a16="http://schemas.microsoft.com/office/drawing/2014/main" val="39003360"/>
                    </a:ext>
                  </a:extLst>
                </a:gridCol>
                <a:gridCol w="1547783">
                  <a:extLst>
                    <a:ext uri="{9D8B030D-6E8A-4147-A177-3AD203B41FA5}">
                      <a16:colId xmlns:a16="http://schemas.microsoft.com/office/drawing/2014/main" val="3792895379"/>
                    </a:ext>
                  </a:extLst>
                </a:gridCol>
                <a:gridCol w="642851">
                  <a:extLst>
                    <a:ext uri="{9D8B030D-6E8A-4147-A177-3AD203B41FA5}">
                      <a16:colId xmlns:a16="http://schemas.microsoft.com/office/drawing/2014/main" val="475374491"/>
                    </a:ext>
                  </a:extLst>
                </a:gridCol>
              </a:tblGrid>
              <a:tr h="262873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Characteristic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(n = 132,951)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Characteristic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(n = 132,951)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945876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group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history: Neoplasms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9131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30-31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Hematologic neoplasm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1261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40-41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lymphoma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716771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45-46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neoplasm of anorectum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24004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50-51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neoplastic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764430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55-56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tumor of breast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33320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60-61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tumor of colon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88797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65-66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tumor of lung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289365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70-71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Malignant tumor of urinary bladder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01408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75-76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Primary malignant neoplasm of prostate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58647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80-81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Medication use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7278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85-86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Agents acting on the renin-angiotensin system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857648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90-91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Antibacterials for systemic use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93645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95-96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Antidepressants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35295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100-101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Antiepileptics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14838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105-106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Antiinflammatory and antirheumatic products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312724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Gender: female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Antineoplastic agents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31112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history: General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Antipsoriatics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5504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Acute respiratory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Antithrombotic agents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514996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Attention deficit hyperactivity disorder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Beta blocking agents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23478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Chronic liver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Calcium channel blockers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60203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Chronic obstructive lung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Diuretics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37803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Crohn's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Drugs for acid related disorders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51484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Dementia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Drugs for obstructive airway diseases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02130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Depressive disorder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Drugs used in diabetes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521386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Diabetes mellitus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Immunosuppressants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40614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Gastroesophageal reflux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Lipid modifying agents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482645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Gastrointestinal hemorrhage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Opioids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004760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Human immunodeficiency virus infection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Psycholeptics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82444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Hyperlipidemia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Psychostimulants, agents used for adhd and nootropics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023372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Hypertensive disorder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348071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Lesion of liver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Characteristic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9028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Obesity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Charlson comorbidity index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5463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Osteoarthritis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Minimum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840945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Pneumonia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25th percentile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569695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Psoriasis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Median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882628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Renal impairment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75th percentile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251281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Rheumatoid arthritis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Maximum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632798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Schizophrenia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CHADS2Vasc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15621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Ulcerative colitis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Minimum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656614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Urinary tract infectious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25th percentile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1567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Viral hepatitis C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Median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657507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Visual system disorder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75th percentile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188941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history: Cardiovascular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Maximum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15231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Atrial fibrillation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DCSI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454144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Cerebrovascular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Minimum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766975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Coronary arteriosclerosis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25th percentile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38939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Heart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Median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57613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Heart failure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75th percentile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815601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Ischemic heart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Maximum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688430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Peripheral vascular disease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263993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Pulmonary embolism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40070"/>
                  </a:ext>
                </a:extLst>
              </a:tr>
              <a:tr h="87624">
                <a:tc>
                  <a:txBody>
                    <a:bodyPr/>
                    <a:lstStyle/>
                    <a:p>
                      <a:pPr algn="l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Venous thrombosis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81" marR="4381" marT="4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3042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6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Method evaluation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231001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660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2172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5245809" y="471543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2715793" y="5257800"/>
            <a:ext cx="5720198" cy="640085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Real negative controls and synthetic positive controls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113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3721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86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benchmark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rot="5400000" flipH="1">
            <a:off x="2928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2"/>
          <p:cNvSpPr/>
          <p:nvPr/>
        </p:nvSpPr>
        <p:spPr>
          <a:xfrm rot="5400000" flipH="1">
            <a:off x="3749216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2"/>
          <p:cNvSpPr/>
          <p:nvPr/>
        </p:nvSpPr>
        <p:spPr>
          <a:xfrm rot="5400000" flipH="1">
            <a:off x="1283409" y="4812591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6"/>
          <p:cNvSpPr/>
          <p:nvPr/>
        </p:nvSpPr>
        <p:spPr>
          <a:xfrm>
            <a:off x="304800" y="5363611"/>
            <a:ext cx="8539598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Can be used both for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Effect estimation</a:t>
            </a:r>
            <a:r>
              <a:rPr lang="en-US" sz="2000"/>
              <a:t>: Effect of Target on Outcome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/>
              <a:t>Comparative effect estimation</a:t>
            </a:r>
            <a:r>
              <a:rPr lang="en-US" sz="2000"/>
              <a:t>: Effect of Target on Outcome compared to Comparator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399490"/>
              </p:ext>
            </p:extLst>
          </p:nvPr>
        </p:nvGraphicFramePr>
        <p:xfrm>
          <a:off x="152400" y="1219201"/>
          <a:ext cx="5955213" cy="3456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887">
                  <a:extLst>
                    <a:ext uri="{9D8B030D-6E8A-4147-A177-3AD203B41FA5}">
                      <a16:colId xmlns:a16="http://schemas.microsoft.com/office/drawing/2014/main" val="1292608435"/>
                    </a:ext>
                  </a:extLst>
                </a:gridCol>
                <a:gridCol w="1005967">
                  <a:extLst>
                    <a:ext uri="{9D8B030D-6E8A-4147-A177-3AD203B41FA5}">
                      <a16:colId xmlns:a16="http://schemas.microsoft.com/office/drawing/2014/main" val="28976771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795264098"/>
                    </a:ext>
                  </a:extLst>
                </a:gridCol>
                <a:gridCol w="1962595">
                  <a:extLst>
                    <a:ext uri="{9D8B030D-6E8A-4147-A177-3AD203B41FA5}">
                      <a16:colId xmlns:a16="http://schemas.microsoft.com/office/drawing/2014/main" val="937187257"/>
                    </a:ext>
                  </a:extLst>
                </a:gridCol>
                <a:gridCol w="1049964">
                  <a:extLst>
                    <a:ext uri="{9D8B030D-6E8A-4147-A177-3AD203B41FA5}">
                      <a16:colId xmlns:a16="http://schemas.microsoft.com/office/drawing/2014/main" val="911503340"/>
                    </a:ext>
                  </a:extLst>
                </a:gridCol>
              </a:tblGrid>
              <a:tr h="4237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Target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Comparator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Nesting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Outcome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True effect size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84483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1518407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0662075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743125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Eszopiclone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Triazolam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Insomnia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Acute pancreatitis,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11880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6912848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59852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830610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Ciprofloxacin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Azithromycin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Otitis media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Alcohol abuse, RR=4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717913"/>
                  </a:ext>
                </a:extLst>
              </a:tr>
              <a:tr h="335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283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57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Revisting</a:t>
            </a:r>
            <a:r>
              <a:rPr lang="en-US" dirty="0"/>
              <a:t> Case-time-control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615277"/>
            <a:ext cx="5486411" cy="411480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24000" y="5856930"/>
            <a:ext cx="6327200" cy="579437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/>
              <a:t>Remember that case-time-control looked promising?</a:t>
            </a:r>
          </a:p>
        </p:txBody>
      </p:sp>
    </p:spTree>
    <p:extLst>
      <p:ext uri="{BB962C8B-B14F-4D97-AF65-F5344CB8AC3E}">
        <p14:creationId xmlns:p14="http://schemas.microsoft.com/office/powerpoint/2010/main" val="92396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TextBox 1032"/>
          <p:cNvSpPr txBox="1"/>
          <p:nvPr/>
        </p:nvSpPr>
        <p:spPr>
          <a:xfrm>
            <a:off x="3029750" y="3934"/>
            <a:ext cx="3108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/>
              <a:t>OHDSI Methods Library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816879" y="587447"/>
            <a:ext cx="1667743" cy="1042364"/>
            <a:chOff x="414337" y="448656"/>
            <a:chExt cx="2024063" cy="1265069"/>
          </a:xfrm>
        </p:grpSpPr>
        <p:sp>
          <p:nvSpPr>
            <p:cNvPr id="9" name="Rounded Rectangle 8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" name="Freeform 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" name="Freeform 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New-user cohort studies using large-scale regression for propensity and outcome models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153" y="448656"/>
              <a:ext cx="112488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Cohort Method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46739" y="587447"/>
            <a:ext cx="1678674" cy="1042364"/>
            <a:chOff x="2590800" y="462452"/>
            <a:chExt cx="2037329" cy="1265069"/>
          </a:xfrm>
        </p:grpSpPr>
        <p:sp>
          <p:nvSpPr>
            <p:cNvPr id="34" name="Rounded Rectangle 3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3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90800" y="711859"/>
              <a:ext cx="2024062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Self-Controlled Case Series analysis using few or many predictors, includes splines for age and seasonality.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47616" y="462452"/>
              <a:ext cx="178051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Self-Controlled Case Series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43" name="Freeform 4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45" name="Freeform 4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4293548" y="587447"/>
            <a:ext cx="1667743" cy="1042364"/>
            <a:chOff x="2590800" y="462452"/>
            <a:chExt cx="2024063" cy="1265069"/>
          </a:xfrm>
        </p:grpSpPr>
        <p:sp>
          <p:nvSpPr>
            <p:cNvPr id="49" name="Rounded Rectangle 48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50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90800" y="711859"/>
              <a:ext cx="2024063" cy="672362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cohort design, where time preceding exposure is used as control.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47616" y="462452"/>
              <a:ext cx="153149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Self-Controlled Cohort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54" name="Freeform 53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6" name="Freeform 55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57" name="Group 56"/>
          <p:cNvGrpSpPr/>
          <p:nvPr/>
        </p:nvGrpSpPr>
        <p:grpSpPr>
          <a:xfrm>
            <a:off x="6033921" y="574992"/>
            <a:ext cx="1667743" cy="1067275"/>
            <a:chOff x="2590800" y="462452"/>
            <a:chExt cx="2024063" cy="1295302"/>
          </a:xfrm>
        </p:grpSpPr>
        <p:sp>
          <p:nvSpPr>
            <p:cNvPr id="58" name="Rounded Rectangle 57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59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A self-controlled design, but using temporal patterns around other exposures and outcomes to correct for time-varying confounding.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47616" y="462452"/>
              <a:ext cx="1702693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IC Temporal Pattern Disc.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63" name="Freeform 62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65" name="Freeform 64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16879" y="2955683"/>
            <a:ext cx="1667743" cy="1067275"/>
            <a:chOff x="414337" y="448656"/>
            <a:chExt cx="2024063" cy="1295302"/>
          </a:xfrm>
        </p:grpSpPr>
        <p:sp>
          <p:nvSpPr>
            <p:cNvPr id="67" name="Rounded Rectangle 66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68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72" name="Freeform 71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3" name="Freeform 72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4" name="Freeform 73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Build and evaluate predictive models for user-specified outcomes, using a wide array of machine learning algorithms.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1153" y="448656"/>
              <a:ext cx="1607366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Patient Level Prediction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16879" y="4153625"/>
            <a:ext cx="1667743" cy="1042364"/>
            <a:chOff x="414337" y="448656"/>
            <a:chExt cx="2024063" cy="1265069"/>
          </a:xfrm>
        </p:grpSpPr>
        <p:sp>
          <p:nvSpPr>
            <p:cNvPr id="76" name="Rounded Rectangle 75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77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81" name="Freeform 80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3" name="Freeform 8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79" name="TextBox 78"/>
            <p:cNvSpPr txBox="1"/>
            <p:nvPr/>
          </p:nvSpPr>
          <p:spPr>
            <a:xfrm>
              <a:off x="414337" y="698061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2">
                      <a:lumMod val="75000"/>
                    </a:schemeClr>
                  </a:solidFill>
                </a:rPr>
                <a:t>Use negative control exposure-outcome pairs to profile and calibrate a particular analysis design.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1153" y="448656"/>
              <a:ext cx="144394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Empirical Calibration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552205" y="4141170"/>
            <a:ext cx="1667743" cy="1067275"/>
            <a:chOff x="414337" y="448656"/>
            <a:chExt cx="2024063" cy="1295302"/>
          </a:xfrm>
        </p:grpSpPr>
        <p:sp>
          <p:nvSpPr>
            <p:cNvPr id="85" name="Rounded Rectangle 84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86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0" name="Freeform 89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Freeform 91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414337" y="698063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2">
                      <a:lumMod val="75000"/>
                    </a:schemeClr>
                  </a:solidFill>
                </a:rPr>
                <a:t>Use real data and established reference sets as well as simulations injected in real data to evaluate the performance of methods.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71153" y="448656"/>
              <a:ext cx="1344724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Method Evaluation</a:t>
              </a: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16879" y="5364674"/>
            <a:ext cx="1667743" cy="1042364"/>
            <a:chOff x="414337" y="448656"/>
            <a:chExt cx="2024063" cy="1265069"/>
          </a:xfrm>
        </p:grpSpPr>
        <p:sp>
          <p:nvSpPr>
            <p:cNvPr id="94" name="Rounded Rectangle 93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95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99" name="Freeform 98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1" name="Freeform 100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97" name="TextBox 96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Connect directly to a wide range of database platforms, including SQL Server, Oracle, and PostgreSQL.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71153" y="448656"/>
              <a:ext cx="1408925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Database Connector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552205" y="5364674"/>
            <a:ext cx="1667743" cy="1042364"/>
            <a:chOff x="414337" y="448656"/>
            <a:chExt cx="2024063" cy="1265069"/>
          </a:xfrm>
        </p:grpSpPr>
        <p:sp>
          <p:nvSpPr>
            <p:cNvPr id="112" name="Rounded Rectangle 11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1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17" name="Freeform 11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8" name="Freeform 11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Freeform 11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414337" y="698063"/>
              <a:ext cx="2024063" cy="4855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Generate SQL on the fly for the various SQL dialects.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1153" y="448656"/>
              <a:ext cx="854460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Sql Render</a:t>
              </a: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93548" y="5364674"/>
            <a:ext cx="1667743" cy="1042364"/>
            <a:chOff x="414337" y="448656"/>
            <a:chExt cx="2024063" cy="1265069"/>
          </a:xfrm>
        </p:grpSpPr>
        <p:sp>
          <p:nvSpPr>
            <p:cNvPr id="121" name="Rounded Rectangle 120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22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26" name="Freeform 12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7" name="Freeform 12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8" name="Freeform 127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Highly efficient implementation of regularized logistic, Poisson and Cox regression.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71153" y="448656"/>
              <a:ext cx="6657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Cyclops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033921" y="5364674"/>
            <a:ext cx="1667743" cy="1042364"/>
            <a:chOff x="414337" y="448656"/>
            <a:chExt cx="2024063" cy="1265069"/>
          </a:xfrm>
        </p:grpSpPr>
        <p:sp>
          <p:nvSpPr>
            <p:cNvPr id="130" name="Rounded Rectangle 129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31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35" name="Freeform 13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Freeform 13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Freeform 13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accent4">
                      <a:lumMod val="75000"/>
                    </a:schemeClr>
                  </a:solidFill>
                </a:rPr>
                <a:t>Support tools that didn’t fit other categories, including tools for maintaining R libraries.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71153" y="448656"/>
              <a:ext cx="1017881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Ohdsi R Tools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 rot="16200000">
            <a:off x="116158" y="1619903"/>
            <a:ext cx="11288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tx2">
                    <a:lumMod val="60000"/>
                    <a:lumOff val="40000"/>
                  </a:schemeClr>
                </a:solidFill>
              </a:rPr>
              <a:t>Estimation methods</a:t>
            </a: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126577" y="3353202"/>
            <a:ext cx="11079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tx2">
                    <a:lumMod val="75000"/>
                  </a:schemeClr>
                </a:solidFill>
              </a:rPr>
              <a:t>Prediction methods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7955" y="4558134"/>
            <a:ext cx="13452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accent2">
                    <a:lumMod val="75000"/>
                  </a:schemeClr>
                </a:solidFill>
              </a:rPr>
              <a:t>Method characterization</a:t>
            </a: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102532" y="5761763"/>
            <a:ext cx="11560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accent4">
                    <a:lumMod val="75000"/>
                  </a:schemeClr>
                </a:solidFill>
              </a:rPr>
              <a:t>Supporting packages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3980276" y="4935471"/>
            <a:ext cx="193357" cy="173076"/>
            <a:chOff x="5262562" y="2616994"/>
            <a:chExt cx="978694" cy="898235"/>
          </a:xfrm>
        </p:grpSpPr>
        <p:sp>
          <p:nvSpPr>
            <p:cNvPr id="159" name="Freeform 15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62" name="Oval 16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694711" y="6518528"/>
            <a:ext cx="193357" cy="173076"/>
            <a:chOff x="5262562" y="2616994"/>
            <a:chExt cx="978694" cy="898235"/>
          </a:xfrm>
        </p:grpSpPr>
        <p:sp>
          <p:nvSpPr>
            <p:cNvPr id="169" name="Freeform 168"/>
            <p:cNvSpPr/>
            <p:nvPr/>
          </p:nvSpPr>
          <p:spPr>
            <a:xfrm>
              <a:off x="5262562" y="2734179"/>
              <a:ext cx="978694" cy="781050"/>
            </a:xfrm>
            <a:custGeom>
              <a:avLst/>
              <a:gdLst>
                <a:gd name="connsiteX0" fmla="*/ 0 w 978694"/>
                <a:gd name="connsiteY0" fmla="*/ 769143 h 781050"/>
                <a:gd name="connsiteX1" fmla="*/ 69057 w 978694"/>
                <a:gd name="connsiteY1" fmla="*/ 531018 h 781050"/>
                <a:gd name="connsiteX2" fmla="*/ 45244 w 978694"/>
                <a:gd name="connsiteY2" fmla="*/ 278606 h 781050"/>
                <a:gd name="connsiteX3" fmla="*/ 104775 w 978694"/>
                <a:gd name="connsiteY3" fmla="*/ 219075 h 781050"/>
                <a:gd name="connsiteX4" fmla="*/ 47625 w 978694"/>
                <a:gd name="connsiteY4" fmla="*/ 166687 h 781050"/>
                <a:gd name="connsiteX5" fmla="*/ 57150 w 978694"/>
                <a:gd name="connsiteY5" fmla="*/ 152400 h 781050"/>
                <a:gd name="connsiteX6" fmla="*/ 92869 w 978694"/>
                <a:gd name="connsiteY6" fmla="*/ 171450 h 781050"/>
                <a:gd name="connsiteX7" fmla="*/ 123825 w 978694"/>
                <a:gd name="connsiteY7" fmla="*/ 2381 h 781050"/>
                <a:gd name="connsiteX8" fmla="*/ 404813 w 978694"/>
                <a:gd name="connsiteY8" fmla="*/ 0 h 781050"/>
                <a:gd name="connsiteX9" fmla="*/ 514350 w 978694"/>
                <a:gd name="connsiteY9" fmla="*/ 188118 h 781050"/>
                <a:gd name="connsiteX10" fmla="*/ 433388 w 978694"/>
                <a:gd name="connsiteY10" fmla="*/ 319087 h 781050"/>
                <a:gd name="connsiteX11" fmla="*/ 447675 w 978694"/>
                <a:gd name="connsiteY11" fmla="*/ 431006 h 781050"/>
                <a:gd name="connsiteX12" fmla="*/ 635794 w 978694"/>
                <a:gd name="connsiteY12" fmla="*/ 581025 h 781050"/>
                <a:gd name="connsiteX13" fmla="*/ 731044 w 978694"/>
                <a:gd name="connsiteY13" fmla="*/ 535781 h 781050"/>
                <a:gd name="connsiteX14" fmla="*/ 978694 w 978694"/>
                <a:gd name="connsiteY14" fmla="*/ 778668 h 781050"/>
                <a:gd name="connsiteX15" fmla="*/ 347663 w 978694"/>
                <a:gd name="connsiteY15" fmla="*/ 781050 h 781050"/>
                <a:gd name="connsiteX16" fmla="*/ 614363 w 978694"/>
                <a:gd name="connsiteY16" fmla="*/ 592931 h 781050"/>
                <a:gd name="connsiteX17" fmla="*/ 428625 w 978694"/>
                <a:gd name="connsiteY17" fmla="*/ 457200 h 781050"/>
                <a:gd name="connsiteX18" fmla="*/ 390525 w 978694"/>
                <a:gd name="connsiteY18" fmla="*/ 454818 h 781050"/>
                <a:gd name="connsiteX19" fmla="*/ 359569 w 978694"/>
                <a:gd name="connsiteY19" fmla="*/ 409575 h 781050"/>
                <a:gd name="connsiteX20" fmla="*/ 311944 w 978694"/>
                <a:gd name="connsiteY20" fmla="*/ 369093 h 781050"/>
                <a:gd name="connsiteX21" fmla="*/ 395288 w 978694"/>
                <a:gd name="connsiteY21" fmla="*/ 514350 h 781050"/>
                <a:gd name="connsiteX22" fmla="*/ 271463 w 978694"/>
                <a:gd name="connsiteY22" fmla="*/ 771525 h 781050"/>
                <a:gd name="connsiteX23" fmla="*/ 169069 w 978694"/>
                <a:gd name="connsiteY23" fmla="*/ 773906 h 781050"/>
                <a:gd name="connsiteX24" fmla="*/ 271463 w 978694"/>
                <a:gd name="connsiteY24" fmla="*/ 523875 h 781050"/>
                <a:gd name="connsiteX25" fmla="*/ 178594 w 978694"/>
                <a:gd name="connsiteY25" fmla="*/ 385762 h 781050"/>
                <a:gd name="connsiteX26" fmla="*/ 190500 w 978694"/>
                <a:gd name="connsiteY26" fmla="*/ 538162 h 781050"/>
                <a:gd name="connsiteX27" fmla="*/ 114300 w 978694"/>
                <a:gd name="connsiteY27" fmla="*/ 773906 h 781050"/>
                <a:gd name="connsiteX28" fmla="*/ 0 w 978694"/>
                <a:gd name="connsiteY28" fmla="*/ 769143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78694" h="781050">
                  <a:moveTo>
                    <a:pt x="0" y="769143"/>
                  </a:moveTo>
                  <a:lnTo>
                    <a:pt x="69057" y="531018"/>
                  </a:lnTo>
                  <a:lnTo>
                    <a:pt x="45244" y="278606"/>
                  </a:lnTo>
                  <a:lnTo>
                    <a:pt x="104775" y="219075"/>
                  </a:lnTo>
                  <a:lnTo>
                    <a:pt x="47625" y="166687"/>
                  </a:lnTo>
                  <a:lnTo>
                    <a:pt x="57150" y="152400"/>
                  </a:lnTo>
                  <a:lnTo>
                    <a:pt x="92869" y="171450"/>
                  </a:lnTo>
                  <a:lnTo>
                    <a:pt x="123825" y="2381"/>
                  </a:lnTo>
                  <a:lnTo>
                    <a:pt x="404813" y="0"/>
                  </a:lnTo>
                  <a:lnTo>
                    <a:pt x="514350" y="188118"/>
                  </a:lnTo>
                  <a:lnTo>
                    <a:pt x="433388" y="319087"/>
                  </a:lnTo>
                  <a:lnTo>
                    <a:pt x="447675" y="431006"/>
                  </a:lnTo>
                  <a:lnTo>
                    <a:pt x="635794" y="581025"/>
                  </a:lnTo>
                  <a:lnTo>
                    <a:pt x="731044" y="535781"/>
                  </a:lnTo>
                  <a:lnTo>
                    <a:pt x="978694" y="778668"/>
                  </a:lnTo>
                  <a:lnTo>
                    <a:pt x="347663" y="781050"/>
                  </a:lnTo>
                  <a:lnTo>
                    <a:pt x="614363" y="592931"/>
                  </a:lnTo>
                  <a:lnTo>
                    <a:pt x="428625" y="457200"/>
                  </a:lnTo>
                  <a:lnTo>
                    <a:pt x="390525" y="454818"/>
                  </a:lnTo>
                  <a:lnTo>
                    <a:pt x="359569" y="409575"/>
                  </a:lnTo>
                  <a:lnTo>
                    <a:pt x="311944" y="369093"/>
                  </a:lnTo>
                  <a:lnTo>
                    <a:pt x="395288" y="514350"/>
                  </a:lnTo>
                  <a:lnTo>
                    <a:pt x="271463" y="771525"/>
                  </a:lnTo>
                  <a:lnTo>
                    <a:pt x="169069" y="773906"/>
                  </a:lnTo>
                  <a:lnTo>
                    <a:pt x="271463" y="523875"/>
                  </a:lnTo>
                  <a:lnTo>
                    <a:pt x="178594" y="385762"/>
                  </a:lnTo>
                  <a:lnTo>
                    <a:pt x="190500" y="538162"/>
                  </a:lnTo>
                  <a:lnTo>
                    <a:pt x="114300" y="773906"/>
                  </a:lnTo>
                  <a:lnTo>
                    <a:pt x="0" y="769143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436393" y="2814637"/>
              <a:ext cx="83344" cy="71438"/>
            </a:xfrm>
            <a:custGeom>
              <a:avLst/>
              <a:gdLst>
                <a:gd name="connsiteX0" fmla="*/ 0 w 83344"/>
                <a:gd name="connsiteY0" fmla="*/ 71438 h 71438"/>
                <a:gd name="connsiteX1" fmla="*/ 21431 w 83344"/>
                <a:gd name="connsiteY1" fmla="*/ 0 h 71438"/>
                <a:gd name="connsiteX2" fmla="*/ 83344 w 83344"/>
                <a:gd name="connsiteY2" fmla="*/ 9525 h 71438"/>
                <a:gd name="connsiteX3" fmla="*/ 0 w 83344"/>
                <a:gd name="connsiteY3" fmla="*/ 71438 h 7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344" h="71438">
                  <a:moveTo>
                    <a:pt x="0" y="71438"/>
                  </a:moveTo>
                  <a:lnTo>
                    <a:pt x="21431" y="0"/>
                  </a:lnTo>
                  <a:lnTo>
                    <a:pt x="83344" y="9525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560219" y="3000376"/>
              <a:ext cx="83344" cy="100012"/>
            </a:xfrm>
            <a:custGeom>
              <a:avLst/>
              <a:gdLst>
                <a:gd name="connsiteX0" fmla="*/ 83344 w 83344"/>
                <a:gd name="connsiteY0" fmla="*/ 0 h 100012"/>
                <a:gd name="connsiteX1" fmla="*/ 59531 w 83344"/>
                <a:gd name="connsiteY1" fmla="*/ 61912 h 100012"/>
                <a:gd name="connsiteX2" fmla="*/ 69056 w 83344"/>
                <a:gd name="connsiteY2" fmla="*/ 100012 h 100012"/>
                <a:gd name="connsiteX3" fmla="*/ 0 w 83344"/>
                <a:gd name="connsiteY3" fmla="*/ 52387 h 100012"/>
                <a:gd name="connsiteX4" fmla="*/ 83344 w 83344"/>
                <a:gd name="connsiteY4" fmla="*/ 0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3344" h="100012">
                  <a:moveTo>
                    <a:pt x="83344" y="0"/>
                  </a:moveTo>
                  <a:lnTo>
                    <a:pt x="59531" y="61912"/>
                  </a:lnTo>
                  <a:lnTo>
                    <a:pt x="69056" y="100012"/>
                  </a:lnTo>
                  <a:lnTo>
                    <a:pt x="0" y="52387"/>
                  </a:lnTo>
                  <a:lnTo>
                    <a:pt x="833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00178" y="2616994"/>
              <a:ext cx="232438" cy="23243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031" name="TextBox 1030"/>
          <p:cNvSpPr txBox="1"/>
          <p:nvPr/>
        </p:nvSpPr>
        <p:spPr>
          <a:xfrm>
            <a:off x="835253" y="6508577"/>
            <a:ext cx="1194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t>Under construction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2552205" y="2968138"/>
            <a:ext cx="1667743" cy="1042364"/>
            <a:chOff x="414337" y="448656"/>
            <a:chExt cx="2024063" cy="1265069"/>
          </a:xfrm>
        </p:grpSpPr>
        <p:sp>
          <p:nvSpPr>
            <p:cNvPr id="142" name="Rounded Rectangle 141"/>
            <p:cNvSpPr/>
            <p:nvPr/>
          </p:nvSpPr>
          <p:spPr>
            <a:xfrm>
              <a:off x="414337" y="476250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43" name="Rounded Rectangle 10"/>
            <p:cNvSpPr/>
            <p:nvPr/>
          </p:nvSpPr>
          <p:spPr>
            <a:xfrm>
              <a:off x="414337" y="476250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511908" y="49711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47" name="Freeform 146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9" name="Freeform 148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sp>
          <p:nvSpPr>
            <p:cNvPr id="145" name="TextBox 144"/>
            <p:cNvSpPr txBox="1"/>
            <p:nvPr/>
          </p:nvSpPr>
          <p:spPr>
            <a:xfrm>
              <a:off x="414337" y="698063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75000"/>
                    </a:schemeClr>
                  </a:solidFill>
                </a:rPr>
                <a:t>Automatically extract large sets of features for user-specified cohorts using data in the CDM.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71153" y="448656"/>
              <a:ext cx="1299978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Feature Extraction</a:t>
              </a: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816879" y="1747638"/>
            <a:ext cx="1667743" cy="1067275"/>
            <a:chOff x="2590800" y="462452"/>
            <a:chExt cx="2024063" cy="1295302"/>
          </a:xfrm>
        </p:grpSpPr>
        <p:sp>
          <p:nvSpPr>
            <p:cNvPr id="151" name="Rounded Rectangle 150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52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590800" y="711859"/>
              <a:ext cx="2024063" cy="1045895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Case-control studies, matching controls on age, gender, provider, and visit date. Allows nesting of the study in another cohort.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847616" y="462452"/>
              <a:ext cx="957572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Case-control</a:t>
              </a: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66" name="Freeform 165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7" name="Freeform 166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3" name="Freeform 172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grpSp>
        <p:nvGrpSpPr>
          <p:cNvPr id="153" name="Group 152"/>
          <p:cNvGrpSpPr/>
          <p:nvPr/>
        </p:nvGrpSpPr>
        <p:grpSpPr>
          <a:xfrm>
            <a:off x="2552205" y="1760093"/>
            <a:ext cx="1667743" cy="1042364"/>
            <a:chOff x="2590800" y="462452"/>
            <a:chExt cx="2024063" cy="1265069"/>
          </a:xfrm>
        </p:grpSpPr>
        <p:sp>
          <p:nvSpPr>
            <p:cNvPr id="154" name="Rounded Rectangle 153"/>
            <p:cNvSpPr/>
            <p:nvPr/>
          </p:nvSpPr>
          <p:spPr>
            <a:xfrm>
              <a:off x="2590800" y="490046"/>
              <a:ext cx="2024063" cy="1237475"/>
            </a:xfrm>
            <a:prstGeom prst="roundRect">
              <a:avLst>
                <a:gd name="adj" fmla="val 10586"/>
              </a:avLst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/>
                <a:t>s</a:t>
              </a:r>
            </a:p>
          </p:txBody>
        </p:sp>
        <p:sp>
          <p:nvSpPr>
            <p:cNvPr id="155" name="Rounded Rectangle 10"/>
            <p:cNvSpPr/>
            <p:nvPr/>
          </p:nvSpPr>
          <p:spPr>
            <a:xfrm>
              <a:off x="2590800" y="490046"/>
              <a:ext cx="2024063" cy="200122"/>
            </a:xfrm>
            <a:custGeom>
              <a:avLst/>
              <a:gdLst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258129 w 2514600"/>
                <a:gd name="connsiteY6" fmla="*/ 2438400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38400"/>
                <a:gd name="connsiteX1" fmla="*/ 258129 w 2514600"/>
                <a:gd name="connsiteY1" fmla="*/ 0 h 2438400"/>
                <a:gd name="connsiteX2" fmla="*/ 2256471 w 2514600"/>
                <a:gd name="connsiteY2" fmla="*/ 0 h 2438400"/>
                <a:gd name="connsiteX3" fmla="*/ 2514600 w 2514600"/>
                <a:gd name="connsiteY3" fmla="*/ 258129 h 2438400"/>
                <a:gd name="connsiteX4" fmla="*/ 2514600 w 2514600"/>
                <a:gd name="connsiteY4" fmla="*/ 2180271 h 2438400"/>
                <a:gd name="connsiteX5" fmla="*/ 2256471 w 2514600"/>
                <a:gd name="connsiteY5" fmla="*/ 2438400 h 2438400"/>
                <a:gd name="connsiteX6" fmla="*/ 515304 w 2514600"/>
                <a:gd name="connsiteY6" fmla="*/ 2352675 h 2438400"/>
                <a:gd name="connsiteX7" fmla="*/ 0 w 2514600"/>
                <a:gd name="connsiteY7" fmla="*/ 2180271 h 2438400"/>
                <a:gd name="connsiteX8" fmla="*/ 0 w 2514600"/>
                <a:gd name="connsiteY8" fmla="*/ 258129 h 2438400"/>
                <a:gd name="connsiteX0" fmla="*/ 0 w 2514600"/>
                <a:gd name="connsiteY0" fmla="*/ 258129 h 2452560"/>
                <a:gd name="connsiteX1" fmla="*/ 258129 w 2514600"/>
                <a:gd name="connsiteY1" fmla="*/ 0 h 2452560"/>
                <a:gd name="connsiteX2" fmla="*/ 2256471 w 2514600"/>
                <a:gd name="connsiteY2" fmla="*/ 0 h 2452560"/>
                <a:gd name="connsiteX3" fmla="*/ 2514600 w 2514600"/>
                <a:gd name="connsiteY3" fmla="*/ 258129 h 2452560"/>
                <a:gd name="connsiteX4" fmla="*/ 2514600 w 2514600"/>
                <a:gd name="connsiteY4" fmla="*/ 2180271 h 2452560"/>
                <a:gd name="connsiteX5" fmla="*/ 2256471 w 2514600"/>
                <a:gd name="connsiteY5" fmla="*/ 2438400 h 2452560"/>
                <a:gd name="connsiteX6" fmla="*/ 0 w 2514600"/>
                <a:gd name="connsiteY6" fmla="*/ 2180271 h 2452560"/>
                <a:gd name="connsiteX7" fmla="*/ 0 w 2514600"/>
                <a:gd name="connsiteY7" fmla="*/ 258129 h 2452560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502835"/>
                <a:gd name="connsiteX1" fmla="*/ 258129 w 2514600"/>
                <a:gd name="connsiteY1" fmla="*/ 0 h 2502835"/>
                <a:gd name="connsiteX2" fmla="*/ 2256471 w 2514600"/>
                <a:gd name="connsiteY2" fmla="*/ 0 h 2502835"/>
                <a:gd name="connsiteX3" fmla="*/ 2514600 w 2514600"/>
                <a:gd name="connsiteY3" fmla="*/ 258129 h 2502835"/>
                <a:gd name="connsiteX4" fmla="*/ 2514600 w 2514600"/>
                <a:gd name="connsiteY4" fmla="*/ 2180271 h 2502835"/>
                <a:gd name="connsiteX5" fmla="*/ 0 w 2514600"/>
                <a:gd name="connsiteY5" fmla="*/ 2180271 h 2502835"/>
                <a:gd name="connsiteX6" fmla="*/ 0 w 2514600"/>
                <a:gd name="connsiteY6" fmla="*/ 258129 h 2502835"/>
                <a:gd name="connsiteX0" fmla="*/ 0 w 2514600"/>
                <a:gd name="connsiteY0" fmla="*/ 258129 h 2322651"/>
                <a:gd name="connsiteX1" fmla="*/ 258129 w 2514600"/>
                <a:gd name="connsiteY1" fmla="*/ 0 h 2322651"/>
                <a:gd name="connsiteX2" fmla="*/ 2256471 w 2514600"/>
                <a:gd name="connsiteY2" fmla="*/ 0 h 2322651"/>
                <a:gd name="connsiteX3" fmla="*/ 2514600 w 2514600"/>
                <a:gd name="connsiteY3" fmla="*/ 258129 h 2322651"/>
                <a:gd name="connsiteX4" fmla="*/ 2514600 w 2514600"/>
                <a:gd name="connsiteY4" fmla="*/ 2180271 h 2322651"/>
                <a:gd name="connsiteX5" fmla="*/ 0 w 2514600"/>
                <a:gd name="connsiteY5" fmla="*/ 2180271 h 2322651"/>
                <a:gd name="connsiteX6" fmla="*/ 0 w 2514600"/>
                <a:gd name="connsiteY6" fmla="*/ 258129 h 232265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2180271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90488 w 2514600"/>
                <a:gd name="connsiteY5" fmla="*/ 72770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556258 h 2180271"/>
                <a:gd name="connsiteX6" fmla="*/ 0 w 2514600"/>
                <a:gd name="connsiteY6" fmla="*/ 258129 h 2180271"/>
                <a:gd name="connsiteX0" fmla="*/ 0 w 2514600"/>
                <a:gd name="connsiteY0" fmla="*/ 258129 h 2180271"/>
                <a:gd name="connsiteX1" fmla="*/ 258129 w 2514600"/>
                <a:gd name="connsiteY1" fmla="*/ 0 h 2180271"/>
                <a:gd name="connsiteX2" fmla="*/ 2256471 w 2514600"/>
                <a:gd name="connsiteY2" fmla="*/ 0 h 2180271"/>
                <a:gd name="connsiteX3" fmla="*/ 2514600 w 2514600"/>
                <a:gd name="connsiteY3" fmla="*/ 258129 h 2180271"/>
                <a:gd name="connsiteX4" fmla="*/ 2514600 w 2514600"/>
                <a:gd name="connsiteY4" fmla="*/ 2180271 h 2180271"/>
                <a:gd name="connsiteX5" fmla="*/ 0 w 2514600"/>
                <a:gd name="connsiteY5" fmla="*/ 394333 h 2180271"/>
                <a:gd name="connsiteX6" fmla="*/ 0 w 2514600"/>
                <a:gd name="connsiteY6" fmla="*/ 258129 h 2180271"/>
                <a:gd name="connsiteX0" fmla="*/ 0 w 2543175"/>
                <a:gd name="connsiteY0" fmla="*/ 258129 h 394333"/>
                <a:gd name="connsiteX1" fmla="*/ 258129 w 2543175"/>
                <a:gd name="connsiteY1" fmla="*/ 0 h 394333"/>
                <a:gd name="connsiteX2" fmla="*/ 2256471 w 2543175"/>
                <a:gd name="connsiteY2" fmla="*/ 0 h 394333"/>
                <a:gd name="connsiteX3" fmla="*/ 2514600 w 2543175"/>
                <a:gd name="connsiteY3" fmla="*/ 258129 h 394333"/>
                <a:gd name="connsiteX4" fmla="*/ 2543175 w 2543175"/>
                <a:gd name="connsiteY4" fmla="*/ 389571 h 394333"/>
                <a:gd name="connsiteX5" fmla="*/ 0 w 2543175"/>
                <a:gd name="connsiteY5" fmla="*/ 394333 h 394333"/>
                <a:gd name="connsiteX6" fmla="*/ 0 w 2543175"/>
                <a:gd name="connsiteY6" fmla="*/ 258129 h 394333"/>
                <a:gd name="connsiteX0" fmla="*/ 0 w 2514600"/>
                <a:gd name="connsiteY0" fmla="*/ 258129 h 394333"/>
                <a:gd name="connsiteX1" fmla="*/ 258129 w 2514600"/>
                <a:gd name="connsiteY1" fmla="*/ 0 h 394333"/>
                <a:gd name="connsiteX2" fmla="*/ 2256471 w 2514600"/>
                <a:gd name="connsiteY2" fmla="*/ 0 h 394333"/>
                <a:gd name="connsiteX3" fmla="*/ 2514600 w 2514600"/>
                <a:gd name="connsiteY3" fmla="*/ 258129 h 394333"/>
                <a:gd name="connsiteX4" fmla="*/ 2509837 w 2514600"/>
                <a:gd name="connsiteY4" fmla="*/ 389571 h 394333"/>
                <a:gd name="connsiteX5" fmla="*/ 0 w 2514600"/>
                <a:gd name="connsiteY5" fmla="*/ 394333 h 394333"/>
                <a:gd name="connsiteX6" fmla="*/ 0 w 2514600"/>
                <a:gd name="connsiteY6" fmla="*/ 258129 h 39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14600" h="394333">
                  <a:moveTo>
                    <a:pt x="0" y="258129"/>
                  </a:moveTo>
                  <a:cubicBezTo>
                    <a:pt x="0" y="115568"/>
                    <a:pt x="115568" y="0"/>
                    <a:pt x="258129" y="0"/>
                  </a:cubicBezTo>
                  <a:lnTo>
                    <a:pt x="2256471" y="0"/>
                  </a:lnTo>
                  <a:cubicBezTo>
                    <a:pt x="2399032" y="0"/>
                    <a:pt x="2514600" y="115568"/>
                    <a:pt x="2514600" y="258129"/>
                  </a:cubicBezTo>
                  <a:lnTo>
                    <a:pt x="2509837" y="389571"/>
                  </a:lnTo>
                  <a:lnTo>
                    <a:pt x="0" y="394333"/>
                  </a:lnTo>
                  <a:lnTo>
                    <a:pt x="0" y="25812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2590800" y="711859"/>
              <a:ext cx="2024063" cy="859129"/>
            </a:xfrm>
            <a:prstGeom prst="rect">
              <a:avLst/>
            </a:prstGeom>
            <a:noFill/>
          </p:spPr>
          <p:txBody>
            <a:bodyPr wrap="square" lIns="45720" rIns="45720" rtlCol="0">
              <a:spAutoFit/>
            </a:bodyPr>
            <a:lstStyle/>
            <a:p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Case-crossover design including the option to adjust for time-trends in exposures (so-called case-time-control).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847616" y="462452"/>
              <a:ext cx="1097647" cy="2801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b="1">
                  <a:solidFill>
                    <a:schemeClr val="bg1"/>
                  </a:solidFill>
                </a:rPr>
                <a:t>Case-crossover</a:t>
              </a:r>
            </a:p>
          </p:txBody>
        </p:sp>
        <p:grpSp>
          <p:nvGrpSpPr>
            <p:cNvPr id="174" name="Group 173"/>
            <p:cNvGrpSpPr/>
            <p:nvPr/>
          </p:nvGrpSpPr>
          <p:grpSpPr>
            <a:xfrm>
              <a:off x="2696308" y="516162"/>
              <a:ext cx="202554" cy="160689"/>
              <a:chOff x="2019300" y="2083773"/>
              <a:chExt cx="714375" cy="716577"/>
            </a:xfrm>
            <a:solidFill>
              <a:schemeClr val="bg1"/>
            </a:solidFill>
          </p:grpSpPr>
          <p:sp>
            <p:nvSpPr>
              <p:cNvPr id="175" name="Freeform 174"/>
              <p:cNvSpPr/>
              <p:nvPr/>
            </p:nvSpPr>
            <p:spPr>
              <a:xfrm>
                <a:off x="2057399" y="2083773"/>
                <a:ext cx="633413" cy="209372"/>
              </a:xfrm>
              <a:custGeom>
                <a:avLst/>
                <a:gdLst>
                  <a:gd name="connsiteX0" fmla="*/ 0 w 569118"/>
                  <a:gd name="connsiteY0" fmla="*/ 90488 h 188119"/>
                  <a:gd name="connsiteX1" fmla="*/ 302418 w 569118"/>
                  <a:gd name="connsiteY1" fmla="*/ 0 h 188119"/>
                  <a:gd name="connsiteX2" fmla="*/ 569118 w 569118"/>
                  <a:gd name="connsiteY2" fmla="*/ 97631 h 188119"/>
                  <a:gd name="connsiteX3" fmla="*/ 288131 w 569118"/>
                  <a:gd name="connsiteY3" fmla="*/ 188119 h 188119"/>
                  <a:gd name="connsiteX4" fmla="*/ 0 w 569118"/>
                  <a:gd name="connsiteY4" fmla="*/ 90488 h 1881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9118" h="188119">
                    <a:moveTo>
                      <a:pt x="0" y="90488"/>
                    </a:moveTo>
                    <a:lnTo>
                      <a:pt x="302418" y="0"/>
                    </a:lnTo>
                    <a:lnTo>
                      <a:pt x="569118" y="97631"/>
                    </a:lnTo>
                    <a:lnTo>
                      <a:pt x="288131" y="188119"/>
                    </a:lnTo>
                    <a:lnTo>
                      <a:pt x="0" y="9048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6" name="Freeform 175"/>
              <p:cNvSpPr/>
              <p:nvPr/>
            </p:nvSpPr>
            <p:spPr>
              <a:xfrm>
                <a:off x="2019300" y="2245519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77" name="Freeform 176"/>
              <p:cNvSpPr/>
              <p:nvPr/>
            </p:nvSpPr>
            <p:spPr>
              <a:xfrm flipH="1">
                <a:off x="2412206" y="2245518"/>
                <a:ext cx="321469" cy="554831"/>
              </a:xfrm>
              <a:custGeom>
                <a:avLst/>
                <a:gdLst>
                  <a:gd name="connsiteX0" fmla="*/ 0 w 321469"/>
                  <a:gd name="connsiteY0" fmla="*/ 0 h 554831"/>
                  <a:gd name="connsiteX1" fmla="*/ 321469 w 321469"/>
                  <a:gd name="connsiteY1" fmla="*/ 102394 h 554831"/>
                  <a:gd name="connsiteX2" fmla="*/ 321469 w 321469"/>
                  <a:gd name="connsiteY2" fmla="*/ 554831 h 554831"/>
                  <a:gd name="connsiteX3" fmla="*/ 0 w 321469"/>
                  <a:gd name="connsiteY3" fmla="*/ 438150 h 554831"/>
                  <a:gd name="connsiteX4" fmla="*/ 0 w 321469"/>
                  <a:gd name="connsiteY4" fmla="*/ 0 h 554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1469" h="554831">
                    <a:moveTo>
                      <a:pt x="0" y="0"/>
                    </a:moveTo>
                    <a:lnTo>
                      <a:pt x="321469" y="102394"/>
                    </a:lnTo>
                    <a:lnTo>
                      <a:pt x="321469" y="554831"/>
                    </a:lnTo>
                    <a:lnTo>
                      <a:pt x="0" y="438150"/>
                    </a:lnTo>
                    <a:cubicBezTo>
                      <a:pt x="794" y="291306"/>
                      <a:pt x="1587" y="144463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2484622" y="2914620"/>
            <a:ext cx="1808926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769984" y="2910179"/>
            <a:ext cx="1693750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769984" y="556018"/>
            <a:ext cx="1766996" cy="1131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60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Revisting</a:t>
            </a:r>
            <a:r>
              <a:rPr lang="en-US" dirty="0"/>
              <a:t> Case-time-control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76533"/>
            <a:ext cx="3504973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ight Arrow 2"/>
          <p:cNvSpPr/>
          <p:nvPr/>
        </p:nvSpPr>
        <p:spPr>
          <a:xfrm flipH="1">
            <a:off x="4278738" y="377080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6"/>
          <p:cNvSpPr/>
          <p:nvPr/>
        </p:nvSpPr>
        <p:spPr>
          <a:xfrm>
            <a:off x="4888523" y="3379803"/>
            <a:ext cx="2667000" cy="141818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Positive controls show extreme bias towards the null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4914900" y="5164152"/>
            <a:ext cx="4070282" cy="1165533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/>
              <a:t>Investigation suggests this is due to Breslow approximation to conditional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32957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Case-control as bad as ever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615277"/>
            <a:ext cx="5486411" cy="411480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985430"/>
            <a:ext cx="779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Nest case-control design, matching on age and gender. Up to 10 controls per case</a:t>
            </a:r>
          </a:p>
        </p:txBody>
      </p:sp>
    </p:spTree>
    <p:extLst>
      <p:ext uri="{BB962C8B-B14F-4D97-AF65-F5344CB8AC3E}">
        <p14:creationId xmlns:p14="http://schemas.microsoft.com/office/powerpoint/2010/main" val="1404566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Case-control gets worse when true effect size &gt; 0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513" y="1219200"/>
            <a:ext cx="3504973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985430"/>
            <a:ext cx="7798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Nest case-control design, matching on age and gender. Up to 10 controls per case</a:t>
            </a:r>
          </a:p>
        </p:txBody>
      </p:sp>
    </p:spTree>
    <p:extLst>
      <p:ext uri="{BB962C8B-B14F-4D97-AF65-F5344CB8AC3E}">
        <p14:creationId xmlns:p14="http://schemas.microsoft.com/office/powerpoint/2010/main" val="3537291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Cohort Method has a bit more bias than expected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1615277"/>
            <a:ext cx="5486411" cy="411480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926814"/>
            <a:ext cx="6869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New-user cohort method using variable ratio propensity score matching</a:t>
            </a:r>
          </a:p>
        </p:txBody>
      </p:sp>
    </p:spTree>
    <p:extLst>
      <p:ext uri="{BB962C8B-B14F-4D97-AF65-F5344CB8AC3E}">
        <p14:creationId xmlns:p14="http://schemas.microsoft.com/office/powerpoint/2010/main" val="1769033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so much bias towards the null as in </a:t>
            </a:r>
            <a:r>
              <a:rPr lang="en-US" dirty="0" err="1"/>
              <a:t>Yuxi’s</a:t>
            </a:r>
            <a:r>
              <a:rPr lang="en-US" dirty="0"/>
              <a:t> experiment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52352"/>
            <a:ext cx="4114800" cy="576072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1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issues with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outcomes are very rare</a:t>
            </a:r>
          </a:p>
          <a:p>
            <a:r>
              <a:rPr lang="en-US" dirty="0"/>
              <a:t>Some outcomes / exposures are extremely prevalent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62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Western hemisphere: </a:t>
            </a:r>
            <a:r>
              <a:rPr lang="en-US" sz="2400" b="1" dirty="0"/>
              <a:t>September 28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Eastern hemisphere: September 20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4:30pm Adelaide</a:t>
            </a:r>
          </a:p>
          <a:p>
            <a:r>
              <a:rPr lang="en-US" sz="2400" dirty="0"/>
              <a:t>9am Central European time</a:t>
            </a:r>
          </a:p>
          <a:p>
            <a:r>
              <a:rPr lang="en-US" sz="2400" dirty="0"/>
              <a:t>8am UK time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FeatureExtraction v2.0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Start of development announced on the forum: </a:t>
            </a:r>
            <a:r>
              <a:rPr lang="en-US" sz="1400" dirty="0">
                <a:hlinkClick r:id="rId2"/>
              </a:rPr>
              <a:t>http://forums.ohdsi.org/t/featureextraction-2-0/2996</a:t>
            </a:r>
            <a:endParaRPr lang="en-US" sz="1400" dirty="0"/>
          </a:p>
          <a:p>
            <a:r>
              <a:rPr lang="en-US" sz="2400" dirty="0"/>
              <a:t>Initial major objectives:</a:t>
            </a:r>
          </a:p>
          <a:p>
            <a:pPr lvl="1"/>
            <a:r>
              <a:rPr lang="en-US" sz="2000" dirty="0"/>
              <a:t>More flexibility in time windows</a:t>
            </a:r>
          </a:p>
          <a:p>
            <a:pPr lvl="1"/>
            <a:r>
              <a:rPr lang="en-US" sz="2000" dirty="0"/>
              <a:t>More flexibility in adding and maintaining features</a:t>
            </a:r>
          </a:p>
          <a:p>
            <a:pPr lvl="1"/>
            <a:r>
              <a:rPr lang="en-US" sz="2000" dirty="0"/>
              <a:t>Allow cohort characterization (skipping person-level data)</a:t>
            </a:r>
          </a:p>
          <a:p>
            <a:r>
              <a:rPr lang="en-US" sz="2400" dirty="0"/>
              <a:t>Added major objectives:</a:t>
            </a:r>
          </a:p>
          <a:p>
            <a:pPr lvl="1"/>
            <a:r>
              <a:rPr lang="en-US" sz="2000" dirty="0"/>
              <a:t>Support temporal covariates</a:t>
            </a:r>
          </a:p>
          <a:p>
            <a:pPr lvl="1"/>
            <a:r>
              <a:rPr lang="en-US" sz="2000" dirty="0"/>
              <a:t>Allow specifying set of covariate IDs (not concept IDs) to include</a:t>
            </a:r>
          </a:p>
          <a:p>
            <a:pPr lvl="1"/>
            <a:r>
              <a:rPr lang="en-US" sz="2000" dirty="0"/>
              <a:t>Integration with </a:t>
            </a:r>
            <a:r>
              <a:rPr lang="en-US" sz="2000" dirty="0" err="1"/>
              <a:t>WebAPI</a:t>
            </a:r>
            <a:endParaRPr lang="en-US" sz="2000" dirty="0"/>
          </a:p>
          <a:p>
            <a:r>
              <a:rPr lang="en-US" sz="2400" dirty="0"/>
              <a:t>Current status: testing + adding more functionality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An analysis is defined as:</a:t>
            </a:r>
          </a:p>
          <a:p>
            <a:r>
              <a:rPr lang="en-US" sz="2400" dirty="0"/>
              <a:t>An analysis ID</a:t>
            </a:r>
          </a:p>
          <a:p>
            <a:r>
              <a:rPr lang="en-US" sz="2400" dirty="0"/>
              <a:t>A reference to a (heavily) parameterized SQL file</a:t>
            </a:r>
          </a:p>
          <a:p>
            <a:r>
              <a:rPr lang="en-US" sz="2400" dirty="0"/>
              <a:t>Parameters, which (almost) always includes:</a:t>
            </a:r>
          </a:p>
          <a:p>
            <a:pPr lvl="1"/>
            <a:r>
              <a:rPr lang="en-US" sz="2000" dirty="0"/>
              <a:t>Aggregated</a:t>
            </a:r>
          </a:p>
          <a:p>
            <a:pPr lvl="1"/>
            <a:r>
              <a:rPr lang="en-US" sz="2000" dirty="0"/>
              <a:t>Temporal</a:t>
            </a:r>
          </a:p>
          <a:p>
            <a:pPr lvl="1"/>
            <a:r>
              <a:rPr lang="en-US" sz="2000" dirty="0"/>
              <a:t>Start and end of window relative to </a:t>
            </a:r>
            <a:r>
              <a:rPr lang="en-US" sz="2000" dirty="0" err="1"/>
              <a:t>cohort_start_date</a:t>
            </a:r>
            <a:endParaRPr lang="en-US" sz="2000" dirty="0"/>
          </a:p>
          <a:p>
            <a:pPr lvl="1"/>
            <a:r>
              <a:rPr lang="en-US" sz="2000" dirty="0"/>
              <a:t>Concept IDs to include or exclude</a:t>
            </a:r>
          </a:p>
          <a:p>
            <a:pPr lvl="1"/>
            <a:r>
              <a:rPr lang="en-US" sz="2000" dirty="0"/>
              <a:t>Covariate IDs to include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An analysis produces:</a:t>
            </a:r>
          </a:p>
          <a:p>
            <a:r>
              <a:rPr lang="en-US" sz="2400" dirty="0"/>
              <a:t>Zero, one, or more covariates with covariate IDs</a:t>
            </a:r>
          </a:p>
          <a:p>
            <a:pPr marL="0" indent="0">
              <a:buNone/>
            </a:pPr>
            <a:r>
              <a:rPr lang="en-US" sz="2400" dirty="0"/>
              <a:t>To avoid collisions, the last 3 digits of the covariate ID are the analysis ID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levels of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Default settings yes / 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Same as current input: </a:t>
            </a:r>
          </a:p>
          <a:p>
            <a:pPr marL="914400" lvl="1" indent="-514350"/>
            <a:r>
              <a:rPr lang="en-US" sz="2000" dirty="0"/>
              <a:t>List of prespecified analyses yes / no</a:t>
            </a:r>
          </a:p>
          <a:p>
            <a:pPr marL="914400" lvl="1" indent="-514350"/>
            <a:r>
              <a:rPr lang="en-US" sz="2000" dirty="0"/>
              <a:t>Window definitions (short / medium / long term)</a:t>
            </a:r>
          </a:p>
          <a:p>
            <a:pPr marL="914400" lvl="1" indent="-514350"/>
            <a:r>
              <a:rPr lang="en-US" sz="2000" dirty="0"/>
              <a:t>Included and excluded concept IDs and covariate IDs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Detailed analyses specs. List of :</a:t>
            </a:r>
          </a:p>
          <a:p>
            <a:pPr marL="914400" lvl="1" indent="-514350"/>
            <a:r>
              <a:rPr lang="en-US" sz="2000" dirty="0"/>
              <a:t>Analysis ID</a:t>
            </a:r>
          </a:p>
          <a:p>
            <a:pPr marL="914400" lvl="1" indent="-514350"/>
            <a:r>
              <a:rPr lang="en-US" sz="2000" dirty="0"/>
              <a:t>Name of parameterized SQL file</a:t>
            </a:r>
          </a:p>
          <a:p>
            <a:pPr marL="914400" lvl="1" indent="-514350"/>
            <a:r>
              <a:rPr lang="en-US" sz="2000" dirty="0"/>
              <a:t>SQL parameter values, including</a:t>
            </a:r>
          </a:p>
          <a:p>
            <a:pPr marL="914400" lvl="1" indent="-514350"/>
            <a:r>
              <a:rPr lang="en-US" sz="2000" dirty="0"/>
              <a:t>Included and excluded concept IDs and covariate IDs</a:t>
            </a:r>
          </a:p>
          <a:p>
            <a:pPr marL="914400" lvl="1" indent="-51435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3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1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covariateSettings &lt;- createDefaultCovariateSettings()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4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2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1430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covariateSettings &lt;- createCovariateSettings(useDemographicsGender = TRUE,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useDemographicsAge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useDemographicsIndexYear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useDemographicsIndexMonth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useConditionOccurrenceLongTerm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useConditionOccurrenceShortTerm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useConditionGroupEraLongTerm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useConditionGroupEraShortTerm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useDrugExposureLongTerm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useDrugExposureShortTerm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useDrugGroupEraLongTerm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useDrugGroupEraShortTerm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useProcedureOccurrenceLongTerm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useProcedureOccurrenceShortTerm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useDeviceExposureLongTerm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useDeviceExposureShortTerm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useMeasurementLongTerm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useMeasurementShortTerm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useObservationLongTerm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useObservationShortTerm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useCharlsonIndex = TRUE,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longTermStartDays = -365,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shortTermStartDays = -30,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endDays = 0,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excludedCovariateConceptIds = c(),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addDescendantsToExclude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includedCovariateConceptIds = c(),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addDescendantsToInclude = FALSE,</a:t>
            </a:r>
          </a:p>
          <a:p>
            <a:pPr marL="0" indent="0">
              <a:buNone/>
            </a:pPr>
            <a:r>
              <a:rPr lang="en-US" sz="800">
                <a:latin typeface="SAS Monospace" panose="020B0609020202020204" pitchFamily="49" charset="0"/>
              </a:rPr>
              <a:t>                                             includedCovariateIds = c())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1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3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analysisDetails &lt;- createAnalysisDetails(analysisId = 1,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sqlFileName = "DemographicsGender.sql",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parameters = list(analysisId = 1,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                  analysisName = "Gender",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                  domainId = "Demographics"),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includedCovariateConceptIds = c(), 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addDescendantsToInclude = FALSE,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excludedCovariateConceptIds = c(), 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addDescendantsToExclude = FALSE,</a:t>
            </a: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                                         includedCovariateIds = c())</a:t>
            </a:r>
          </a:p>
          <a:p>
            <a:pPr marL="0" indent="0">
              <a:buNone/>
            </a:pPr>
            <a:endParaRPr lang="en-US" sz="1200">
              <a:latin typeface="SAS Monospace" panose="020B0609020202020204" pitchFamily="49" charset="0"/>
            </a:endParaRPr>
          </a:p>
          <a:p>
            <a:pPr marL="0" indent="0">
              <a:buNone/>
            </a:pPr>
            <a:r>
              <a:rPr lang="en-US" sz="1200">
                <a:latin typeface="SAS Monospace" panose="020B0609020202020204" pitchFamily="49" charset="0"/>
              </a:rPr>
              <a:t>covariateSettings &lt;- createDetailedCovariateSettings(analyses = list(analysisDetails))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24399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1"/>
              <a:t>Aggregated = FALSE, temporal = FALSE</a:t>
            </a:r>
          </a:p>
          <a:p>
            <a:pPr>
              <a:buFontTx/>
              <a:buChar char="-"/>
            </a:pPr>
            <a:r>
              <a:rPr lang="en-US" sz="3600"/>
              <a:t>rowId 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covariateValue </a:t>
            </a:r>
          </a:p>
          <a:p>
            <a:pPr marL="0" indent="0">
              <a:buNone/>
            </a:pPr>
            <a:endParaRPr lang="en-US" sz="35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r>
              <a:rPr lang="en-US" sz="4000" b="1"/>
              <a:t>Aggregated = TRUE, temporal = FALSE</a:t>
            </a:r>
          </a:p>
          <a:p>
            <a:pPr marL="0" indent="0">
              <a:buNone/>
            </a:pPr>
            <a:r>
              <a:rPr lang="en-US" sz="3600"/>
              <a:t>Binary variables: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sumValue</a:t>
            </a:r>
          </a:p>
          <a:p>
            <a:pPr>
              <a:buFontTx/>
              <a:buChar char="-"/>
            </a:pPr>
            <a:r>
              <a:rPr lang="en-US" sz="3600"/>
              <a:t>averageValue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Continous variables: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countValue</a:t>
            </a:r>
          </a:p>
          <a:p>
            <a:pPr>
              <a:buFontTx/>
              <a:buChar char="-"/>
            </a:pPr>
            <a:r>
              <a:rPr lang="en-US" sz="3600"/>
              <a:t>averageValue, standardDeviation</a:t>
            </a:r>
          </a:p>
          <a:p>
            <a:pPr>
              <a:buFontTx/>
              <a:buChar char="-"/>
            </a:pPr>
            <a:r>
              <a:rPr lang="en-US" sz="3600"/>
              <a:t>min, p10, p25, median, p75, p90, max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endParaRPr lang="en-US" sz="4000" b="1"/>
          </a:p>
          <a:p>
            <a:pPr marL="0" indent="0">
              <a:buNone/>
            </a:pPr>
            <a:r>
              <a:rPr lang="en-US" sz="4000" b="1"/>
              <a:t>Aggregated = FALSE, temporal = TRUE</a:t>
            </a:r>
          </a:p>
          <a:p>
            <a:pPr>
              <a:buFontTx/>
              <a:buChar char="-"/>
            </a:pPr>
            <a:r>
              <a:rPr lang="en-US" sz="3600"/>
              <a:t>timeId</a:t>
            </a:r>
          </a:p>
          <a:p>
            <a:pPr>
              <a:buFontTx/>
              <a:buChar char="-"/>
            </a:pPr>
            <a:r>
              <a:rPr lang="en-US" sz="3600"/>
              <a:t>rowId 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covariateValue</a:t>
            </a:r>
          </a:p>
          <a:p>
            <a:pPr marL="0" indent="0">
              <a:buNone/>
            </a:pPr>
            <a:endParaRPr lang="en-US" sz="3500"/>
          </a:p>
          <a:p>
            <a:pPr marL="0" indent="0">
              <a:buNone/>
            </a:pPr>
            <a:r>
              <a:rPr lang="en-US" sz="4000" b="1"/>
              <a:t>Aggregated = TRUE, temporal = TRUE</a:t>
            </a:r>
          </a:p>
          <a:p>
            <a:pPr marL="0" indent="0">
              <a:buNone/>
            </a:pPr>
            <a:r>
              <a:rPr lang="en-US" sz="3600"/>
              <a:t>Binary variables:</a:t>
            </a:r>
          </a:p>
          <a:p>
            <a:pPr>
              <a:buFontTx/>
              <a:buChar char="-"/>
            </a:pPr>
            <a:r>
              <a:rPr lang="en-US" sz="3600"/>
              <a:t>timeId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countValue</a:t>
            </a:r>
          </a:p>
          <a:p>
            <a:pPr>
              <a:buFontTx/>
              <a:buChar char="-"/>
            </a:pPr>
            <a:r>
              <a:rPr lang="en-US" sz="3600"/>
              <a:t>averageValue</a:t>
            </a:r>
          </a:p>
          <a:p>
            <a:pPr marL="0" indent="0">
              <a:buNone/>
            </a:pPr>
            <a:endParaRPr lang="en-US" sz="3600"/>
          </a:p>
          <a:p>
            <a:pPr marL="0" indent="0">
              <a:buNone/>
            </a:pPr>
            <a:r>
              <a:rPr lang="en-US" sz="3600"/>
              <a:t>Continous variables:</a:t>
            </a:r>
          </a:p>
          <a:p>
            <a:pPr>
              <a:buFontTx/>
              <a:buChar char="-"/>
            </a:pPr>
            <a:r>
              <a:rPr lang="en-US" sz="3600"/>
              <a:t>timeId</a:t>
            </a:r>
          </a:p>
          <a:p>
            <a:pPr>
              <a:buFontTx/>
              <a:buChar char="-"/>
            </a:pPr>
            <a:r>
              <a:rPr lang="en-US" sz="3600"/>
              <a:t>covariateId</a:t>
            </a:r>
          </a:p>
          <a:p>
            <a:pPr>
              <a:buFontTx/>
              <a:buChar char="-"/>
            </a:pPr>
            <a:r>
              <a:rPr lang="en-US" sz="3600"/>
              <a:t>countValue</a:t>
            </a:r>
          </a:p>
          <a:p>
            <a:pPr>
              <a:buFontTx/>
              <a:buChar char="-"/>
            </a:pPr>
            <a:r>
              <a:rPr lang="en-US" sz="3600"/>
              <a:t>averageValue, standardDeviation</a:t>
            </a:r>
          </a:p>
          <a:p>
            <a:pPr>
              <a:buFontTx/>
              <a:buChar char="-"/>
            </a:pPr>
            <a:r>
              <a:rPr lang="en-US" sz="3600"/>
              <a:t>min, p10, p25, median, p75, p90, max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6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2010</Words>
  <Application>Microsoft Office PowerPoint</Application>
  <PresentationFormat>On-screen Show (4:3)</PresentationFormat>
  <Paragraphs>680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SAS Monospace</vt:lpstr>
      <vt:lpstr>Office Theme</vt:lpstr>
      <vt:lpstr>FeatureExtraction v2.0</vt:lpstr>
      <vt:lpstr>PowerPoint Presentation</vt:lpstr>
      <vt:lpstr>FeatureExtraction v2.0</vt:lpstr>
      <vt:lpstr>Analyses</vt:lpstr>
      <vt:lpstr>Three levels of settings</vt:lpstr>
      <vt:lpstr>Level 1 input</vt:lpstr>
      <vt:lpstr>Level 2 input</vt:lpstr>
      <vt:lpstr>Level 3 input</vt:lpstr>
      <vt:lpstr>Output</vt:lpstr>
      <vt:lpstr>Metadata output</vt:lpstr>
      <vt:lpstr>Additional changes</vt:lpstr>
      <vt:lpstr>Table 1 generation</vt:lpstr>
      <vt:lpstr>Table 1</vt:lpstr>
      <vt:lpstr>Method evaluation</vt:lpstr>
      <vt:lpstr>Method benchmark</vt:lpstr>
      <vt:lpstr>Method benchmark</vt:lpstr>
      <vt:lpstr>Method benchmark</vt:lpstr>
      <vt:lpstr>Method benchmark</vt:lpstr>
      <vt:lpstr>Revisting Case-time-control</vt:lpstr>
      <vt:lpstr>Revisting Case-time-control</vt:lpstr>
      <vt:lpstr>Case-control as bad as ever</vt:lpstr>
      <vt:lpstr>Case-control gets worse when true effect size &gt; 0</vt:lpstr>
      <vt:lpstr>Cohort Method has a bit more bias than expected</vt:lpstr>
      <vt:lpstr>Not so much bias towards the null as in Yuxi’s experiment</vt:lpstr>
      <vt:lpstr>Some issues with evaluation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386</cp:revision>
  <dcterms:created xsi:type="dcterms:W3CDTF">2013-12-30T14:14:20Z</dcterms:created>
  <dcterms:modified xsi:type="dcterms:W3CDTF">2017-09-14T16:47:56Z</dcterms:modified>
</cp:coreProperties>
</file>