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300" r:id="rId3"/>
    <p:sldId id="301" r:id="rId4"/>
    <p:sldId id="302" r:id="rId5"/>
    <p:sldId id="304" r:id="rId6"/>
    <p:sldId id="303" r:id="rId7"/>
    <p:sldId id="305" r:id="rId8"/>
    <p:sldId id="308" r:id="rId9"/>
    <p:sldId id="306" r:id="rId10"/>
    <p:sldId id="307" r:id="rId11"/>
    <p:sldId id="268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654" y="32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2130426"/>
            <a:ext cx="8128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600" y="4038600"/>
            <a:ext cx="8128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3" descr="C:\Users\pryan4\Downloads\want-impact-public-health-help-shape-journey-ahead\OHDSI logo with text - vertical - colored.png">
            <a:extLst>
              <a:ext uri="{FF2B5EF4-FFF2-40B4-BE49-F238E27FC236}">
                <a16:creationId xmlns:a16="http://schemas.microsoft.com/office/drawing/2014/main" id="{E7554C83-E62F-48C0-8308-2B4788DD0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47800"/>
            <a:ext cx="3451860" cy="41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E51E90-0C4E-473C-AC0E-58AA21A6B7FD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8E27D786-324D-4E22-B525-044E22AFE8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6704EB07-5162-4E35-A2EB-81F553E396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CF7E808-9302-4B4C-9AD7-0211CD846277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1A5E6E12-2FC3-42E8-8BB6-3627951F88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FBDDB2-0751-4639-B11D-C8B98E7ACF92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2F1865-3EF1-48A0-9F37-5FB0798E68D5}"/>
              </a:ext>
            </a:extLst>
          </p:cNvPr>
          <p:cNvSpPr/>
          <p:nvPr userDrawn="1"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09A03D4B-1AF1-4F2F-A794-7D4F3F3D12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1005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1"/>
            <a:ext cx="10972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mrs.org/download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1CV3RTxETojezlIXg-VZ504tTOus2_Z9IONCWF1igRTI/edit#respons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OHDSI Network Studies</a:t>
            </a:r>
            <a:br>
              <a:rPr lang="en-US" dirty="0"/>
            </a:br>
            <a:r>
              <a:rPr lang="en-US" dirty="0"/>
              <a:t>Obstacles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138750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3ED7-AC16-4F3A-B9A4-695D8EFEC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network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563F6-6037-451D-9039-1550854C1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Still in need of solution:</a:t>
            </a:r>
          </a:p>
          <a:p>
            <a:r>
              <a:rPr lang="en-US" sz="2800" dirty="0"/>
              <a:t>Scattered nature of information and tools</a:t>
            </a:r>
          </a:p>
          <a:p>
            <a:pPr lvl="1"/>
            <a:r>
              <a:rPr lang="en-US" sz="2400" dirty="0">
                <a:hlinkClick r:id="rId2"/>
              </a:rPr>
              <a:t>https://openmrs.org/download/</a:t>
            </a:r>
            <a:r>
              <a:rPr lang="en-US" sz="2400" dirty="0"/>
              <a:t> </a:t>
            </a:r>
          </a:p>
          <a:p>
            <a:r>
              <a:rPr lang="en-US" sz="2800" dirty="0"/>
              <a:t>Reducing CDM ambiguity</a:t>
            </a:r>
          </a:p>
          <a:p>
            <a:r>
              <a:rPr lang="en-US" sz="2800" dirty="0"/>
              <a:t>Defining and sharing data quality metrics</a:t>
            </a:r>
          </a:p>
          <a:p>
            <a:r>
              <a:rPr lang="en-US" sz="2800" dirty="0"/>
              <a:t>Creating a Real World Evidence culture that understands</a:t>
            </a:r>
          </a:p>
          <a:p>
            <a:pPr lvl="1"/>
            <a:r>
              <a:rPr lang="en-US" sz="2400" dirty="0"/>
              <a:t>Limits and opportunities that the data provides</a:t>
            </a:r>
          </a:p>
          <a:p>
            <a:pPr lvl="1"/>
            <a:r>
              <a:rPr lang="en-US" sz="2400" dirty="0"/>
              <a:t>How to formulate the right questions</a:t>
            </a:r>
          </a:p>
          <a:p>
            <a:pPr lvl="1"/>
            <a:r>
              <a:rPr lang="en-US" sz="2400" dirty="0"/>
              <a:t>Interpretation of the results</a:t>
            </a:r>
          </a:p>
        </p:txBody>
      </p:sp>
    </p:spTree>
    <p:extLst>
      <p:ext uri="{BB962C8B-B14F-4D97-AF65-F5344CB8AC3E}">
        <p14:creationId xmlns:p14="http://schemas.microsoft.com/office/powerpoint/2010/main" val="270664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F2F5-7A2F-4D0F-8B5A-93C05BB56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for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E6C7-7304-49D0-AC6D-752C676B2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050592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302F8-4C50-49A2-83BD-E553372CD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workgroup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0DDF7-AC4A-4709-A9A3-3FF7CED25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Western hemisphere: </a:t>
            </a:r>
            <a:r>
              <a:rPr lang="en-US" b="1" dirty="0"/>
              <a:t>April 25</a:t>
            </a:r>
          </a:p>
          <a:p>
            <a:r>
              <a:rPr lang="en-US" dirty="0"/>
              <a:t>6pm Central European time</a:t>
            </a:r>
          </a:p>
          <a:p>
            <a:r>
              <a:rPr lang="en-US" dirty="0"/>
              <a:t>12pm New York</a:t>
            </a:r>
          </a:p>
          <a:p>
            <a:r>
              <a:rPr lang="en-US" dirty="0"/>
              <a:t>9am Los Angeles / Stanford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Eastern hemisphere: March 13</a:t>
            </a:r>
          </a:p>
          <a:p>
            <a:r>
              <a:rPr lang="en-US" dirty="0"/>
              <a:t>3pm Hong Kong / Taiwan</a:t>
            </a:r>
          </a:p>
          <a:p>
            <a:r>
              <a:rPr lang="en-US" dirty="0"/>
              <a:t>4pm South Korea</a:t>
            </a:r>
          </a:p>
          <a:p>
            <a:r>
              <a:rPr lang="en-US" dirty="0"/>
              <a:t>5:30pm Adelaide</a:t>
            </a:r>
          </a:p>
          <a:p>
            <a:r>
              <a:rPr lang="en-US" dirty="0"/>
              <a:t>8am Central European time</a:t>
            </a:r>
          </a:p>
          <a:p>
            <a:r>
              <a:rPr lang="en-US" dirty="0"/>
              <a:t>7am UK time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9CC1DDB-D751-49EE-9EC3-ADA169126D88}"/>
              </a:ext>
            </a:extLst>
          </p:cNvPr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</p:spTree>
    <p:extLst>
      <p:ext uri="{BB962C8B-B14F-4D97-AF65-F5344CB8AC3E}">
        <p14:creationId xmlns:p14="http://schemas.microsoft.com/office/powerpoint/2010/main" val="2484264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50DEA-4375-4384-B3CF-28B3D165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aren’t there more network studies?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739E4-9838-48D5-B3B5-A64625C60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OHDSI partners have lots of data</a:t>
            </a:r>
          </a:p>
          <a:p>
            <a:r>
              <a:rPr lang="en-US" dirty="0"/>
              <a:t>CDM allows sharing of study code</a:t>
            </a:r>
          </a:p>
          <a:p>
            <a:r>
              <a:rPr lang="en-US" dirty="0"/>
              <a:t>OHDSI has many advanced tools to facilitate studies</a:t>
            </a:r>
          </a:p>
          <a:p>
            <a:r>
              <a:rPr lang="en-US" dirty="0"/>
              <a:t>OHDSI’s mission is to generate evidence: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“To improve health by empowering a community to collaboratively generate the evidence that promotes better health decisions and better care.”</a:t>
            </a:r>
          </a:p>
        </p:txBody>
      </p:sp>
    </p:spTree>
    <p:extLst>
      <p:ext uri="{BB962C8B-B14F-4D97-AF65-F5344CB8AC3E}">
        <p14:creationId xmlns:p14="http://schemas.microsoft.com/office/powerpoint/2010/main" val="3821988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95EA-4BDE-4957-AADE-43432D050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meeting: issues when </a:t>
            </a:r>
            <a:r>
              <a:rPr lang="en-US" b="1" dirty="0"/>
              <a:t>doing</a:t>
            </a:r>
            <a:r>
              <a:rPr lang="en-US" dirty="0"/>
              <a:t> a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433B2-3E85-4FD9-AB0E-9C646BFED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1"/>
            <a:ext cx="2971800" cy="4906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Issues</a:t>
            </a:r>
          </a:p>
          <a:p>
            <a:r>
              <a:rPr lang="en-US" dirty="0"/>
              <a:t>Technical</a:t>
            </a:r>
          </a:p>
          <a:p>
            <a:r>
              <a:rPr lang="en-US" dirty="0"/>
              <a:t>Source data</a:t>
            </a:r>
          </a:p>
          <a:p>
            <a:r>
              <a:rPr lang="en-US" dirty="0"/>
              <a:t>ETL</a:t>
            </a:r>
          </a:p>
          <a:p>
            <a:r>
              <a:rPr lang="en-US" dirty="0"/>
              <a:t>Mapping</a:t>
            </a:r>
          </a:p>
          <a:p>
            <a:r>
              <a:rPr lang="en-US" dirty="0"/>
              <a:t>Bias 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4A3E39-68BB-4099-973A-BF01129F0D06}"/>
              </a:ext>
            </a:extLst>
          </p:cNvPr>
          <p:cNvSpPr txBox="1">
            <a:spLocks/>
          </p:cNvSpPr>
          <p:nvPr/>
        </p:nvSpPr>
        <p:spPr>
          <a:xfrm>
            <a:off x="4648200" y="1219200"/>
            <a:ext cx="5638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20425A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(Technical) solutions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Dependency documentation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Achilles Heel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Cohort counts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Orphan code check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Concept sets to source codes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Share study diagnostics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PheValuator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Chart review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30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00DD6-800E-4AC6-9777-0CFEB2229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why do people not </a:t>
            </a:r>
            <a:r>
              <a:rPr lang="en-US" b="1" dirty="0"/>
              <a:t>start</a:t>
            </a:r>
            <a:r>
              <a:rPr lang="en-US" dirty="0"/>
              <a:t> studies?</a:t>
            </a:r>
          </a:p>
        </p:txBody>
      </p:sp>
      <p:sp>
        <p:nvSpPr>
          <p:cNvPr id="6" name="AutoShape 6" descr="Forms response chart. Question title: What barriers have hindered your engagement in OHDSI to date? . Number of responses: 106 responses.">
            <a:extLst>
              <a:ext uri="{FF2B5EF4-FFF2-40B4-BE49-F238E27FC236}">
                <a16:creationId xmlns:a16="http://schemas.microsoft.com/office/drawing/2014/main" id="{A04A4A15-9A5C-418F-A872-5F600F5F08D4}"/>
              </a:ext>
            </a:extLst>
          </p:cNvPr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dirty="0"/>
              <a:t>Symposium evaluation form: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https://docs.google.com/forms/d/1CV3RTxETojezlIXg-VZ504tTOus2_Z9IONCWF1igRTI/edit#responses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06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7FDA1-E0D0-4230-8CDB-068423446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Obstacles to doing network studies: </a:t>
            </a:r>
            <a:r>
              <a:rPr lang="en-US" b="1" dirty="0"/>
              <a:t>organizational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6A970-2D8F-4510-9888-1C27ABD8E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Lack of incentives (aka “lack of resources”)</a:t>
            </a:r>
          </a:p>
          <a:p>
            <a:pPr lvl="1"/>
            <a:r>
              <a:rPr lang="en-US" sz="2400" dirty="0"/>
              <a:t>Funding</a:t>
            </a:r>
          </a:p>
          <a:p>
            <a:pPr lvl="1"/>
            <a:r>
              <a:rPr lang="en-US" sz="2400" dirty="0"/>
              <a:t>High-impact factor OHDSI papers</a:t>
            </a:r>
          </a:p>
          <a:p>
            <a:r>
              <a:rPr lang="en-US" sz="2800" dirty="0"/>
              <a:t>A lack of awareness of what can be answered with the data</a:t>
            </a:r>
          </a:p>
          <a:p>
            <a:r>
              <a:rPr lang="en-US" sz="2800" dirty="0"/>
              <a:t>Difficulty in formulating proper research questions</a:t>
            </a:r>
          </a:p>
          <a:p>
            <a:r>
              <a:rPr lang="en-US" sz="2800" dirty="0"/>
              <a:t>Lack of ‘basic’ skills, such as using R, SQL, the CDM, and the Vocab</a:t>
            </a:r>
          </a:p>
          <a:p>
            <a:r>
              <a:rPr lang="en-US" sz="2800" dirty="0"/>
              <a:t>OHDSI community is too techy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7086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ED8DA-BA20-401F-91FC-F27645A3E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Obstacles to doing network studies: </a:t>
            </a:r>
            <a:r>
              <a:rPr lang="en-US" b="1" dirty="0"/>
              <a:t>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6A875-C771-413B-BB13-0ADDE5162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Tools are not intuitive</a:t>
            </a:r>
          </a:p>
          <a:p>
            <a:r>
              <a:rPr lang="en-US" sz="2800" dirty="0"/>
              <a:t>Not enough training material / manuals / quick references</a:t>
            </a:r>
          </a:p>
          <a:p>
            <a:r>
              <a:rPr lang="en-US" sz="2800" dirty="0"/>
              <a:t>Information and tools are scattered all over the internet</a:t>
            </a:r>
          </a:p>
          <a:p>
            <a:r>
              <a:rPr lang="en-US" sz="2800" dirty="0"/>
              <a:t>Irregular updates that break old code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5276E9-E58F-4EB8-A2C5-6DE4FC4B8CB1}"/>
              </a:ext>
            </a:extLst>
          </p:cNvPr>
          <p:cNvSpPr txBox="1"/>
          <p:nvPr/>
        </p:nvSpPr>
        <p:spPr>
          <a:xfrm>
            <a:off x="609600" y="4495800"/>
            <a:ext cx="1059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0425A"/>
                </a:solidFill>
              </a:rPr>
              <a:t>There are probably less than 5 persons in the world who, given a well-defined research question, can developed and deploy an OHDSI network study package</a:t>
            </a:r>
          </a:p>
        </p:txBody>
      </p:sp>
    </p:spTree>
    <p:extLst>
      <p:ext uri="{BB962C8B-B14F-4D97-AF65-F5344CB8AC3E}">
        <p14:creationId xmlns:p14="http://schemas.microsoft.com/office/powerpoint/2010/main" val="333563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B0CB-A427-4B4F-AFD5-86DD6E48C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Obstacles to doing network studies: </a:t>
            </a:r>
            <a:r>
              <a:rPr lang="en-US" b="1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997A5-B539-43E3-A8C4-6FBE8B542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Unclear what data to trust</a:t>
            </a:r>
          </a:p>
          <a:p>
            <a:pPr lvl="1"/>
            <a:r>
              <a:rPr lang="en-US" sz="2400" dirty="0"/>
              <a:t>Lack of transparency in data quality at remote sites</a:t>
            </a:r>
          </a:p>
          <a:p>
            <a:r>
              <a:rPr lang="en-US" sz="2800" dirty="0"/>
              <a:t>Ambiguity in CDM</a:t>
            </a:r>
          </a:p>
          <a:p>
            <a:pPr lvl="1"/>
            <a:r>
              <a:rPr lang="en-US" sz="2400" dirty="0"/>
              <a:t>ATC codes don’t work as you’d expect</a:t>
            </a:r>
          </a:p>
          <a:p>
            <a:pPr lvl="1"/>
            <a:r>
              <a:rPr lang="en-US" sz="2400" dirty="0"/>
              <a:t>Procedure codes aren’t really standardized</a:t>
            </a:r>
          </a:p>
          <a:p>
            <a:pPr lvl="1"/>
            <a:r>
              <a:rPr lang="en-US" sz="2400" dirty="0"/>
              <a:t>Measurements not standardized</a:t>
            </a:r>
          </a:p>
          <a:p>
            <a:pPr lvl="1"/>
            <a:r>
              <a:rPr lang="en-US" sz="2400" dirty="0"/>
              <a:t>Many ways to say ‘primary diagnosis’</a:t>
            </a:r>
          </a:p>
          <a:p>
            <a:pPr lvl="1"/>
            <a:r>
              <a:rPr lang="en-US" sz="2400" dirty="0"/>
              <a:t>CDM evolves faster than people &amp; tools can keep up</a:t>
            </a:r>
          </a:p>
          <a:p>
            <a:r>
              <a:rPr lang="en-US" sz="2800" dirty="0"/>
              <a:t>Need huge data to participate</a:t>
            </a:r>
          </a:p>
          <a:p>
            <a:pPr lvl="1"/>
            <a:r>
              <a:rPr lang="en-US" sz="2400" dirty="0"/>
              <a:t>Cannot fit propensity models in small database</a:t>
            </a:r>
          </a:p>
          <a:p>
            <a:pPr lvl="1"/>
            <a:r>
              <a:rPr lang="en-US" sz="2400" dirty="0"/>
              <a:t>Few to no (rare) outcomes in (rare) exposure cohorts</a:t>
            </a:r>
          </a:p>
        </p:txBody>
      </p:sp>
    </p:spTree>
    <p:extLst>
      <p:ext uri="{BB962C8B-B14F-4D97-AF65-F5344CB8AC3E}">
        <p14:creationId xmlns:p14="http://schemas.microsoft.com/office/powerpoint/2010/main" val="415126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894BE-32C5-4F66-9017-0BDAD48D3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OHDSI’s 2019 theme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EBD76-FF85-4B0F-889C-023EF3E86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Enabling the community</a:t>
            </a:r>
          </a:p>
        </p:txBody>
      </p:sp>
    </p:spTree>
    <p:extLst>
      <p:ext uri="{BB962C8B-B14F-4D97-AF65-F5344CB8AC3E}">
        <p14:creationId xmlns:p14="http://schemas.microsoft.com/office/powerpoint/2010/main" val="3115594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09D5-D6F6-4537-8017-0E60C65D3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Enabling network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10283-7EF6-468A-843C-98D6B9AA2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19201"/>
            <a:ext cx="10972800" cy="52577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Already planned:</a:t>
            </a:r>
          </a:p>
          <a:p>
            <a:r>
              <a:rPr lang="en-US" sz="2800" dirty="0"/>
              <a:t>Write high-impact papers to provide incentives</a:t>
            </a:r>
          </a:p>
          <a:p>
            <a:r>
              <a:rPr lang="en-US" sz="2800" dirty="0"/>
              <a:t>Improve tool usability / stability</a:t>
            </a:r>
          </a:p>
          <a:p>
            <a:pPr lvl="1"/>
            <a:r>
              <a:rPr lang="en-US" sz="2400" dirty="0"/>
              <a:t>ATLAS 3.0!</a:t>
            </a:r>
          </a:p>
          <a:p>
            <a:pPr lvl="1"/>
            <a:r>
              <a:rPr lang="en-US" sz="2400" dirty="0"/>
              <a:t>Stricter software update procedures</a:t>
            </a:r>
          </a:p>
          <a:p>
            <a:r>
              <a:rPr lang="en-US" sz="2800" dirty="0"/>
              <a:t>Training / education</a:t>
            </a:r>
          </a:p>
          <a:p>
            <a:pPr lvl="1"/>
            <a:r>
              <a:rPr lang="en-US" sz="2400" dirty="0"/>
              <a:t>Four in-person training sessions per year</a:t>
            </a:r>
          </a:p>
          <a:p>
            <a:pPr lvl="1"/>
            <a:r>
              <a:rPr lang="en-US" sz="2400" dirty="0"/>
              <a:t>The Book of OHDSI</a:t>
            </a:r>
          </a:p>
          <a:p>
            <a:r>
              <a:rPr lang="en-US" sz="2800" dirty="0"/>
              <a:t>Research into using small databases</a:t>
            </a:r>
          </a:p>
          <a:p>
            <a:pPr lvl="1"/>
            <a:r>
              <a:rPr lang="en-US" sz="2400" dirty="0"/>
              <a:t>Small-count Cox meta-analysis</a:t>
            </a:r>
          </a:p>
          <a:p>
            <a:pPr lvl="1"/>
            <a:r>
              <a:rPr lang="en-US" sz="2400" dirty="0"/>
              <a:t>One-shot distributed regression</a:t>
            </a:r>
          </a:p>
          <a:p>
            <a:pPr lvl="1"/>
            <a:r>
              <a:rPr lang="en-US" sz="2400" dirty="0"/>
              <a:t>Informed-prior propensity models</a:t>
            </a:r>
          </a:p>
          <a:p>
            <a:endParaRPr lang="en-US" sz="2800" dirty="0"/>
          </a:p>
          <a:p>
            <a:endParaRPr lang="en-US" sz="2800" dirty="0"/>
          </a:p>
        </p:txBody>
      </p:sp>
      <p:pic>
        <p:nvPicPr>
          <p:cNvPr id="2050" name="Picture 2" descr="Cover image">
            <a:extLst>
              <a:ext uri="{FF2B5EF4-FFF2-40B4-BE49-F238E27FC236}">
                <a16:creationId xmlns:a16="http://schemas.microsoft.com/office/drawing/2014/main" id="{74AE9C1D-43D9-4045-B3BA-6790D75371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3268664"/>
            <a:ext cx="1905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1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525</Words>
  <Application>Microsoft Office PowerPoint</Application>
  <PresentationFormat>Widescreen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OHDSI Network Studies Obstacles</vt:lpstr>
      <vt:lpstr>Why aren’t there more network studies?</vt:lpstr>
      <vt:lpstr>Last meeting: issues when doing a study</vt:lpstr>
      <vt:lpstr>But why do people not start studies?</vt:lpstr>
      <vt:lpstr>Obstacles to doing network studies: organizational</vt:lpstr>
      <vt:lpstr>Obstacles to doing network studies: tools</vt:lpstr>
      <vt:lpstr>Obstacles to doing network studies: data</vt:lpstr>
      <vt:lpstr>OHDSI’s 2019 theme</vt:lpstr>
      <vt:lpstr>Enabling network studies</vt:lpstr>
      <vt:lpstr>Enabling network studies</vt:lpstr>
      <vt:lpstr>Topics for next meeting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81</cp:revision>
  <dcterms:created xsi:type="dcterms:W3CDTF">2013-12-30T14:14:20Z</dcterms:created>
  <dcterms:modified xsi:type="dcterms:W3CDTF">2019-02-27T12:31:13Z</dcterms:modified>
</cp:coreProperties>
</file>