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553" r:id="rId3"/>
    <p:sldId id="541" r:id="rId4"/>
    <p:sldId id="543" r:id="rId5"/>
    <p:sldId id="544" r:id="rId6"/>
    <p:sldId id="545" r:id="rId7"/>
    <p:sldId id="546" r:id="rId8"/>
    <p:sldId id="547" r:id="rId9"/>
    <p:sldId id="550" r:id="rId10"/>
    <p:sldId id="549" r:id="rId11"/>
    <p:sldId id="548" r:id="rId12"/>
    <p:sldId id="552" r:id="rId13"/>
    <p:sldId id="551" r:id="rId14"/>
    <p:sldId id="522" r:id="rId15"/>
    <p:sldId id="538" r:id="rId16"/>
    <p:sldId id="535" r:id="rId17"/>
    <p:sldId id="537" r:id="rId18"/>
    <p:sldId id="539" r:id="rId19"/>
  </p:sldIdLst>
  <p:sldSz cx="9144000" cy="6858000" type="screen4x3"/>
  <p:notesSz cx="68580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57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BDB77"/>
    <a:srgbClr val="456A1C"/>
    <a:srgbClr val="6EA92D"/>
    <a:srgbClr val="CEEAB0"/>
    <a:srgbClr val="2986E2"/>
    <a:srgbClr val="86E4EE"/>
    <a:srgbClr val="A0BAAE"/>
    <a:srgbClr val="CA6DE3"/>
    <a:srgbClr val="51A53D"/>
    <a:srgbClr val="0099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95" autoAdjust="0"/>
    <p:restoredTop sz="88677" autoAdjust="0"/>
  </p:normalViewPr>
  <p:slideViewPr>
    <p:cSldViewPr snapToGrid="0" snapToObjects="1" showGuides="1">
      <p:cViewPr varScale="1">
        <p:scale>
          <a:sx n="88" d="100"/>
          <a:sy n="88" d="100"/>
        </p:scale>
        <p:origin x="-213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7" d="100"/>
          <a:sy n="77" d="100"/>
        </p:scale>
        <p:origin x="-1722" y="-108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8555E7E2-038C-4373-A308-AD49E33EB5DF}" type="datetimeFigureOut">
              <a:rPr lang="en-US" smtClean="0"/>
              <a:pPr/>
              <a:t>7/30/2017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297" tIns="46148" rIns="92297" bIns="4614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22E62CA1-53D3-4727-83A6-2E9A802D4D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972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1690688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690688"/>
            <a:ext cx="153987" cy="1804987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3495675"/>
            <a:ext cx="153987" cy="2549525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420" y="2194895"/>
            <a:ext cx="6949679" cy="1470025"/>
          </a:xfrm>
        </p:spPr>
        <p:txBody>
          <a:bodyPr>
            <a:normAutofit/>
          </a:bodyPr>
          <a:lstStyle>
            <a:lvl1pPr algn="l">
              <a:defRPr sz="4000" b="1" i="0">
                <a:latin typeface="Georgia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709" y="4292600"/>
            <a:ext cx="768439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rgbClr val="000000"/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MSK_logo_bevl_hor_r_pos_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88" y="771299"/>
            <a:ext cx="3011524" cy="91443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271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679871" cy="78266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651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B103F7-F532-7E41-A643-14513E3B0DC9}" type="datetimeFigureOut">
              <a:rPr lang="en-US"/>
              <a:pPr>
                <a:defRPr/>
              </a:pPr>
              <a:t>7/30/2017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0713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119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E4D73-AB55-8D45-A235-151C299D4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385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184" y="330699"/>
            <a:ext cx="7649030" cy="751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0184" y="1223450"/>
            <a:ext cx="371203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23450"/>
            <a:ext cx="376101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760413" y="6356350"/>
            <a:ext cx="1960562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44A5B27C-8795-E84E-9259-35C391223D80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3238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36883920-E7F9-7D43-A4CA-530CE0F36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84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930" y="256040"/>
            <a:ext cx="7647214" cy="81123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930" y="1429007"/>
            <a:ext cx="374445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930" y="2068769"/>
            <a:ext cx="374445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29007"/>
            <a:ext cx="37551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068769"/>
            <a:ext cx="37551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5247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70BB889F-615B-A143-81B8-7F50487870FF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265863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BB5FCFC4-4A72-F240-B0FB-BFC271FC4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972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43380"/>
            <a:ext cx="7647214" cy="9484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D3DDAA1-284A-A446-91F6-E1B13999B2E4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C0C5BB00-F932-804A-A291-523F17D198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1073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209214"/>
            <a:ext cx="7647214" cy="1859783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EBCB026-1BBD-1A4B-8947-A4CEEDC213D8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A70FBAAE-CA8D-D846-A4D7-9307DA162F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3531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731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19605816-5A7E-BF4F-9C06-305EFF0A5642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BEECA4E-2AC5-704D-87D0-7F388F335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3288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1215512"/>
            <a:ext cx="3118990" cy="74762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3786" y="1215512"/>
            <a:ext cx="4245428" cy="49106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1963134"/>
            <a:ext cx="3118990" cy="41630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916A90FE-8C5E-E542-8785-B04E515BDF7F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43425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491E541E-43C1-904D-AB37-1E562F6E95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690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7" y="4800600"/>
            <a:ext cx="6616697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7" y="968375"/>
            <a:ext cx="6616697" cy="37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661669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525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fld id="{25CDAB61-4B74-6248-9011-90945B56CA6A}" type="datetimeFigureOut">
              <a:rPr lang="en-US"/>
              <a:pPr>
                <a:defRPr/>
              </a:pPr>
              <a:t>7/30/2017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33725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275388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mtClean="0">
                <a:latin typeface="Corbel"/>
                <a:cs typeface="Corbel"/>
              </a:defRPr>
            </a:lvl1pPr>
          </a:lstStyle>
          <a:p>
            <a:pPr>
              <a:defRPr/>
            </a:pPr>
            <a:fld id="{8FFFDC0A-B599-044F-94DC-84B2EF51D2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2564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115888"/>
            <a:ext cx="7494588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23963"/>
            <a:ext cx="7494588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rgbClr val="000000"/>
                </a:solidFill>
                <a:latin typeface="Corbel"/>
                <a:ea typeface="+mn-ea"/>
                <a:cs typeface="Corbe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538" y="0"/>
            <a:ext cx="153987" cy="971550"/>
          </a:xfrm>
          <a:prstGeom prst="rect">
            <a:avLst/>
          </a:prstGeom>
          <a:solidFill>
            <a:srgbClr val="2986E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63538" y="971550"/>
            <a:ext cx="153987" cy="401638"/>
          </a:xfrm>
          <a:prstGeom prst="rect">
            <a:avLst/>
          </a:prstGeom>
          <a:solidFill>
            <a:srgbClr val="F2652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3538" y="1373188"/>
            <a:ext cx="153987" cy="703262"/>
          </a:xfrm>
          <a:prstGeom prst="rect">
            <a:avLst/>
          </a:prstGeom>
          <a:solidFill>
            <a:srgbClr val="FFF5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2" descr="MSK_logo_bevl_hor_s_pos_d.pdf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634" y="6105069"/>
            <a:ext cx="2362771" cy="8617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1"/>
          </a:solidFill>
          <a:latin typeface="Georgia"/>
          <a:ea typeface="ＭＳ Ｐゴシック" charset="0"/>
          <a:cs typeface="Georgi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Georgia" charset="0"/>
          <a:ea typeface="ＭＳ Ｐゴシック" charset="0"/>
        </a:defRPr>
      </a:lvl9pPr>
    </p:titleStyle>
    <p:bodyStyle>
      <a:lvl1pPr marL="227013" indent="-227013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3200" kern="1200">
          <a:solidFill>
            <a:schemeClr val="tx1"/>
          </a:solidFill>
          <a:latin typeface="Corbel"/>
          <a:ea typeface="ＭＳ Ｐゴシック" charset="0"/>
          <a:cs typeface="Corbe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800" kern="1200">
          <a:solidFill>
            <a:schemeClr val="tx1"/>
          </a:solidFill>
          <a:latin typeface="Corbel"/>
          <a:ea typeface="ＭＳ Ｐゴシック" charset="0"/>
          <a:cs typeface="Corbe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•"/>
        <a:defRPr sz="2400" kern="1200">
          <a:solidFill>
            <a:schemeClr val="tx1"/>
          </a:solidFill>
          <a:latin typeface="Corbel"/>
          <a:ea typeface="ＭＳ Ｐゴシック" charset="0"/>
          <a:cs typeface="Corbe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–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2986E2"/>
        </a:buClr>
        <a:buFont typeface="Arial" charset="0"/>
        <a:buChar char="»"/>
        <a:defRPr sz="2000" kern="1200">
          <a:solidFill>
            <a:schemeClr val="tx1"/>
          </a:solidFill>
          <a:latin typeface="Corbel"/>
          <a:ea typeface="ＭＳ Ｐゴシック" charset="0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dictionary.naaccr.org/?c=10" TargetMode="External"/><Relationship Id="rId2" Type="http://schemas.openxmlformats.org/officeDocument/2006/relationships/hyperlink" Target="https://www.facs.org/~/media/files/quality%20programs/cancer/ncdb/fords%202016.ash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ncer.gov/about-cancer/treatment/typ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isc.org/standards/therapeutic-areas/breast-cance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7413" y="2195513"/>
            <a:ext cx="6714658" cy="1233487"/>
          </a:xfrm>
          <a:noFill/>
        </p:spPr>
        <p:txBody>
          <a:bodyPr rtlCol="0" anchor="t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Surgical Cancer Treatment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200" dirty="0">
              <a:ea typeface="+mj-ea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725488" y="4607858"/>
            <a:ext cx="7683500" cy="1437341"/>
          </a:xfrm>
        </p:spPr>
        <p:txBody>
          <a:bodyPr/>
          <a:lstStyle/>
          <a:p>
            <a:r>
              <a:rPr lang="en-US" dirty="0" smtClean="0">
                <a:latin typeface="Corbel" charset="0"/>
              </a:rPr>
              <a:t>July 25, 2017</a:t>
            </a:r>
            <a:endParaRPr lang="en-US" dirty="0">
              <a:latin typeface="Corbe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94039" y="6045200"/>
            <a:ext cx="3053655" cy="74129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Relation to Systemic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0	No systemic therapy and/or surgical procedures; unknown if surgery and/or systemic therapy given</a:t>
            </a:r>
          </a:p>
          <a:p>
            <a:pPr>
              <a:buNone/>
            </a:pPr>
            <a:r>
              <a:rPr lang="en-US" dirty="0" smtClean="0"/>
              <a:t>2	Systemic therapy before surgery</a:t>
            </a:r>
          </a:p>
          <a:p>
            <a:pPr>
              <a:buNone/>
            </a:pPr>
            <a:r>
              <a:rPr lang="en-US" dirty="0" smtClean="0"/>
              <a:t>3	Systemic therapy after surgery</a:t>
            </a:r>
          </a:p>
          <a:p>
            <a:pPr>
              <a:buNone/>
            </a:pPr>
            <a:r>
              <a:rPr lang="en-US" dirty="0" smtClean="0"/>
              <a:t>4	Systemic therapy both before and after surgery</a:t>
            </a:r>
          </a:p>
          <a:p>
            <a:pPr>
              <a:buNone/>
            </a:pPr>
            <a:r>
              <a:rPr lang="en-US" dirty="0" smtClean="0"/>
              <a:t>5	</a:t>
            </a:r>
            <a:r>
              <a:rPr lang="en-US" dirty="0" err="1" smtClean="0"/>
              <a:t>Intraoperative</a:t>
            </a:r>
            <a:r>
              <a:rPr lang="en-US" dirty="0" smtClean="0"/>
              <a:t> systemic therapy</a:t>
            </a:r>
          </a:p>
          <a:p>
            <a:pPr>
              <a:buNone/>
            </a:pPr>
            <a:r>
              <a:rPr lang="en-US" dirty="0" smtClean="0"/>
              <a:t>6	</a:t>
            </a:r>
            <a:r>
              <a:rPr lang="en-US" dirty="0" err="1" smtClean="0"/>
              <a:t>Intraoperative</a:t>
            </a:r>
            <a:r>
              <a:rPr lang="en-US" dirty="0" smtClean="0"/>
              <a:t> systemic therapy with other therapy administered before and/or after surgery</a:t>
            </a:r>
          </a:p>
          <a:p>
            <a:pPr>
              <a:buNone/>
            </a:pPr>
            <a:r>
              <a:rPr lang="en-US" dirty="0" smtClean="0"/>
              <a:t>7	Surgery both before and after systemic therapy</a:t>
            </a:r>
          </a:p>
          <a:p>
            <a:pPr>
              <a:buNone/>
            </a:pPr>
            <a:r>
              <a:rPr lang="en-US" dirty="0" smtClean="0"/>
              <a:t>9	Sequence unknown, but both surgery and systemic therapy given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FORDS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https://www.facs.org/~/media/files/quality%20programs/cancer/ncdb/fords%202016.ashx</a:t>
            </a:r>
            <a:r>
              <a:rPr lang="en-US" dirty="0" smtClean="0"/>
              <a:t> </a:t>
            </a:r>
          </a:p>
          <a:p>
            <a:r>
              <a:rPr lang="en-US" dirty="0" smtClean="0"/>
              <a:t>NAACCR Data Dictionary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http://datadictionary.naaccr.org/?c=10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Relation to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radiation and/or no surgery; unknown if surgery and/or radiation given</a:t>
            </a:r>
          </a:p>
          <a:p>
            <a:r>
              <a:rPr lang="en-US" dirty="0" smtClean="0"/>
              <a:t>2	Radiation before surgery</a:t>
            </a:r>
          </a:p>
          <a:p>
            <a:r>
              <a:rPr lang="en-US" dirty="0" smtClean="0"/>
              <a:t>3	Radiation after surgery</a:t>
            </a:r>
          </a:p>
          <a:p>
            <a:r>
              <a:rPr lang="en-US" dirty="0" smtClean="0"/>
              <a:t>4	Radiation both before and after surgery</a:t>
            </a:r>
          </a:p>
          <a:p>
            <a:r>
              <a:rPr lang="en-US" dirty="0" smtClean="0"/>
              <a:t>5	</a:t>
            </a:r>
            <a:r>
              <a:rPr lang="en-US" b="1" dirty="0" err="1" smtClean="0"/>
              <a:t>Intraoperative</a:t>
            </a:r>
            <a:r>
              <a:rPr lang="en-US" b="1" dirty="0" smtClean="0"/>
              <a:t> radiation</a:t>
            </a:r>
          </a:p>
          <a:p>
            <a:r>
              <a:rPr lang="en-US" dirty="0" smtClean="0"/>
              <a:t>6	</a:t>
            </a:r>
            <a:r>
              <a:rPr lang="en-US" dirty="0" err="1" smtClean="0"/>
              <a:t>Intraoperative</a:t>
            </a:r>
            <a:r>
              <a:rPr lang="en-US" dirty="0" smtClean="0"/>
              <a:t> radiation with other radiation given before and/or after surgery</a:t>
            </a:r>
          </a:p>
          <a:p>
            <a:r>
              <a:rPr lang="en-US" dirty="0" smtClean="0"/>
              <a:t>7	Surgery both before and after radiation</a:t>
            </a:r>
          </a:p>
          <a:p>
            <a:r>
              <a:rPr lang="en-US" dirty="0" smtClean="0"/>
              <a:t>9	Sequence unknown, but both surgery and radiation were given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Treatment Categories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Intent</a:t>
            </a:r>
          </a:p>
          <a:p>
            <a:pPr lvl="1"/>
            <a:r>
              <a:rPr lang="en-US" sz="2400" dirty="0" smtClean="0"/>
              <a:t>Curative</a:t>
            </a:r>
          </a:p>
          <a:p>
            <a:pPr lvl="1"/>
            <a:r>
              <a:rPr lang="en-US" sz="2400" dirty="0" smtClean="0"/>
              <a:t>Palliative</a:t>
            </a:r>
          </a:p>
          <a:p>
            <a:r>
              <a:rPr lang="en-US" sz="2400" dirty="0" smtClean="0"/>
              <a:t>Settings</a:t>
            </a:r>
          </a:p>
          <a:p>
            <a:pPr lvl="1"/>
            <a:r>
              <a:rPr lang="en-US" sz="2400" dirty="0" smtClean="0"/>
              <a:t>Neoadjuvant (curative)</a:t>
            </a:r>
          </a:p>
          <a:p>
            <a:pPr lvl="2"/>
            <a:r>
              <a:rPr lang="en-US" dirty="0" smtClean="0"/>
              <a:t>Administered prior to surgery</a:t>
            </a:r>
          </a:p>
          <a:p>
            <a:pPr lvl="1"/>
            <a:r>
              <a:rPr lang="en-US" sz="2400" dirty="0" smtClean="0"/>
              <a:t>Adjuvant (curative)</a:t>
            </a:r>
          </a:p>
          <a:p>
            <a:pPr lvl="2"/>
            <a:r>
              <a:rPr lang="en-US" dirty="0" smtClean="0"/>
              <a:t>Administered after surgery</a:t>
            </a:r>
          </a:p>
          <a:p>
            <a:pPr lvl="1"/>
            <a:r>
              <a:rPr lang="en-US" sz="2400" dirty="0" smtClean="0"/>
              <a:t>Advanced/metastatic (palliative)</a:t>
            </a:r>
          </a:p>
          <a:p>
            <a:pPr lvl="2"/>
            <a:r>
              <a:rPr lang="en-US" dirty="0" smtClean="0"/>
              <a:t>When surgery is not recommended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Treatment Types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Surgery</a:t>
            </a:r>
          </a:p>
          <a:p>
            <a:r>
              <a:rPr lang="en-US" sz="2400" dirty="0" smtClean="0"/>
              <a:t>Radiation Therapy</a:t>
            </a:r>
          </a:p>
          <a:p>
            <a:r>
              <a:rPr lang="en-US" sz="2400" dirty="0" smtClean="0"/>
              <a:t>Chemotherapy</a:t>
            </a:r>
          </a:p>
          <a:p>
            <a:r>
              <a:rPr lang="en-US" sz="2400" dirty="0" smtClean="0"/>
              <a:t>Immunotherapy </a:t>
            </a:r>
          </a:p>
          <a:p>
            <a:r>
              <a:rPr lang="en-US" sz="2400" dirty="0" smtClean="0"/>
              <a:t>Targeted Therapy</a:t>
            </a:r>
          </a:p>
          <a:p>
            <a:r>
              <a:rPr lang="en-US" sz="2400" dirty="0" smtClean="0"/>
              <a:t>Hormone Therapy</a:t>
            </a:r>
          </a:p>
          <a:p>
            <a:r>
              <a:rPr lang="en-US" sz="2400" dirty="0" smtClean="0"/>
              <a:t>Active surveillance</a:t>
            </a:r>
          </a:p>
          <a:p>
            <a:r>
              <a:rPr lang="en-US" sz="2400" dirty="0" smtClean="0"/>
              <a:t>Palliative care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1800" dirty="0" smtClean="0">
                <a:hlinkClick r:id="rId2"/>
              </a:rPr>
              <a:t>https://www.cancer.gov/about-cancer/treatment/types</a:t>
            </a:r>
            <a:endParaRPr lang="en-US" sz="1800" dirty="0" smtClean="0"/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CDISC Breast Cancer Treatment Map</a:t>
            </a:r>
            <a:endParaRPr lang="en-US" dirty="0"/>
          </a:p>
        </p:txBody>
      </p:sp>
      <p:pic>
        <p:nvPicPr>
          <p:cNvPr id="6" name="Content Placeholder 5" descr="TreatmentMap Breast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5175" y="1223262"/>
            <a:ext cx="7680325" cy="4486088"/>
          </a:xfrm>
        </p:spPr>
      </p:pic>
      <p:sp>
        <p:nvSpPr>
          <p:cNvPr id="4" name="Rectangle 3"/>
          <p:cNvSpPr/>
          <p:nvPr/>
        </p:nvSpPr>
        <p:spPr>
          <a:xfrm>
            <a:off x="1076324" y="5709350"/>
            <a:ext cx="73691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https://www.cdisc.org/standards/therapeutic-areas/breast-cancer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in OMOP CDM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Representation in OMOP CDM (target)</a:t>
            </a:r>
          </a:p>
          <a:p>
            <a:pPr lvl="1"/>
            <a:r>
              <a:rPr lang="en-US" sz="2000" dirty="0" smtClean="0"/>
              <a:t>Vocabulary and domain for each treatment modality</a:t>
            </a:r>
          </a:p>
          <a:p>
            <a:pPr lvl="1"/>
            <a:r>
              <a:rPr lang="en-US" sz="2000" dirty="0" smtClean="0"/>
              <a:t>Is granularity of the respective domain sufficient to represent all treatment attributes (e.g. radiation dose and frequency)</a:t>
            </a:r>
          </a:p>
          <a:p>
            <a:pPr lvl="1"/>
            <a:r>
              <a:rPr lang="en-US" sz="2000" b="1" dirty="0" smtClean="0"/>
              <a:t>Representation of treatment episodes (eras)</a:t>
            </a:r>
          </a:p>
          <a:p>
            <a:pPr lvl="2"/>
            <a:r>
              <a:rPr lang="en-US" sz="2000" dirty="0" smtClean="0"/>
              <a:t>Single modality regimens</a:t>
            </a:r>
          </a:p>
          <a:p>
            <a:pPr lvl="2"/>
            <a:r>
              <a:rPr lang="en-US" sz="2000" dirty="0" smtClean="0"/>
              <a:t>Multiple modality regimens</a:t>
            </a:r>
          </a:p>
          <a:p>
            <a:pPr lvl="2"/>
            <a:r>
              <a:rPr lang="en-US" sz="2000" dirty="0" smtClean="0"/>
              <a:t>Regimen/treatment number</a:t>
            </a:r>
          </a:p>
          <a:p>
            <a:pPr lvl="1"/>
            <a:r>
              <a:rPr lang="en-US" sz="2000" b="1" dirty="0" smtClean="0"/>
              <a:t>Formal connection between diagnosis and treatment</a:t>
            </a:r>
          </a:p>
          <a:p>
            <a:pPr lvl="1"/>
            <a:r>
              <a:rPr lang="en-US" sz="2000" b="1" dirty="0" smtClean="0"/>
              <a:t>Response </a:t>
            </a:r>
            <a:r>
              <a:rPr lang="en-US" sz="2000" b="1" smtClean="0"/>
              <a:t>to treatment</a:t>
            </a:r>
          </a:p>
          <a:p>
            <a:pPr lvl="2">
              <a:buNone/>
            </a:pPr>
            <a:endParaRPr lang="en-US" sz="2000" dirty="0" smtClean="0"/>
          </a:p>
          <a:p>
            <a:r>
              <a:rPr lang="en-US" sz="2400" dirty="0" smtClean="0"/>
              <a:t>Identification in the source and mapping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in OMOP CDM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Insufficient granularity of procedure domain</a:t>
            </a:r>
          </a:p>
          <a:p>
            <a:pPr lvl="1"/>
            <a:r>
              <a:rPr lang="en-US" dirty="0" smtClean="0"/>
              <a:t>Identification and representation of treatment episodes/regimens</a:t>
            </a:r>
          </a:p>
          <a:p>
            <a:pPr lvl="2"/>
            <a:r>
              <a:rPr lang="en-US" dirty="0" smtClean="0"/>
              <a:t>No mechanism to identify treatment episodes/regimens based on disjoint medication and procedure records in the source</a:t>
            </a:r>
          </a:p>
          <a:p>
            <a:pPr lvl="2"/>
            <a:r>
              <a:rPr lang="en-US" dirty="0" smtClean="0"/>
              <a:t>Presently, no structures to represent “treatment eras”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4536627"/>
          </a:xfrm>
        </p:spPr>
        <p:txBody>
          <a:bodyPr>
            <a:spAutoFit/>
          </a:bodyPr>
          <a:lstStyle/>
          <a:p>
            <a:r>
              <a:rPr lang="en-US" sz="2400" b="1" dirty="0" smtClean="0"/>
              <a:t>Analytical questions</a:t>
            </a:r>
          </a:p>
          <a:p>
            <a:pPr lvl="1"/>
            <a:r>
              <a:rPr lang="en-US" sz="2000" b="1" dirty="0" smtClean="0"/>
              <a:t>Treatment episodes (eras)</a:t>
            </a:r>
          </a:p>
          <a:p>
            <a:pPr lvl="1"/>
            <a:r>
              <a:rPr lang="en-US" sz="2000" b="1" dirty="0" smtClean="0"/>
              <a:t>Formal connection between diagnosis and treatment</a:t>
            </a:r>
          </a:p>
          <a:p>
            <a:pPr lvl="1"/>
            <a:r>
              <a:rPr lang="en-US" sz="2000" b="1" dirty="0" smtClean="0"/>
              <a:t>Response to treatment</a:t>
            </a:r>
          </a:p>
          <a:p>
            <a:r>
              <a:rPr lang="en-US" sz="2400" b="1" dirty="0" smtClean="0"/>
              <a:t>Sources</a:t>
            </a:r>
          </a:p>
          <a:p>
            <a:r>
              <a:rPr lang="en-US" sz="2400" b="1" dirty="0" smtClean="0"/>
              <a:t>Critical dimensions and attributes</a:t>
            </a:r>
          </a:p>
          <a:p>
            <a:r>
              <a:rPr lang="en-US" sz="2400" dirty="0" smtClean="0"/>
              <a:t>Representation in OMOP CDM</a:t>
            </a:r>
          </a:p>
          <a:p>
            <a:pPr lvl="1"/>
            <a:r>
              <a:rPr lang="en-US" sz="2000" dirty="0" smtClean="0"/>
              <a:t>Is granularity of the respective domain/vocabulary sufficient to represent all treatment attributes and dimensions</a:t>
            </a:r>
          </a:p>
          <a:p>
            <a:r>
              <a:rPr lang="en-US" sz="2400" dirty="0" smtClean="0"/>
              <a:t>Mapping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Sources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EMR, Billing Procedures</a:t>
            </a:r>
          </a:p>
          <a:p>
            <a:pPr lvl="1"/>
            <a:r>
              <a:rPr lang="en-US" dirty="0" smtClean="0"/>
              <a:t>Billing focused</a:t>
            </a:r>
          </a:p>
          <a:p>
            <a:pPr lvl="1"/>
            <a:r>
              <a:rPr lang="en-US" dirty="0" smtClean="0"/>
              <a:t>Provides all treatment information</a:t>
            </a:r>
          </a:p>
          <a:p>
            <a:pPr lvl="1"/>
            <a:r>
              <a:rPr lang="en-US" dirty="0" smtClean="0"/>
              <a:t>No identification of a primary procedure</a:t>
            </a:r>
          </a:p>
          <a:p>
            <a:pPr lvl="1"/>
            <a:r>
              <a:rPr lang="en-US" dirty="0" smtClean="0"/>
              <a:t>Few treatment dimensions for analysis</a:t>
            </a:r>
          </a:p>
          <a:p>
            <a:pPr lvl="1"/>
            <a:r>
              <a:rPr lang="en-US" dirty="0" smtClean="0"/>
              <a:t>Time lag depends on a billing cycle (45 days)</a:t>
            </a:r>
          </a:p>
          <a:p>
            <a:r>
              <a:rPr lang="en-US" dirty="0" smtClean="0"/>
              <a:t>Cancer Registry</a:t>
            </a:r>
          </a:p>
          <a:p>
            <a:pPr lvl="1"/>
            <a:r>
              <a:rPr lang="en-US" dirty="0" smtClean="0"/>
              <a:t>Epidemiology/treatment focused</a:t>
            </a:r>
          </a:p>
          <a:p>
            <a:pPr lvl="1"/>
            <a:r>
              <a:rPr lang="en-US" dirty="0" smtClean="0"/>
              <a:t>Provides selected treatment information: only reportable cancer types, mostly first treatment course at best and sometimes following</a:t>
            </a:r>
          </a:p>
          <a:p>
            <a:pPr lvl="1"/>
            <a:r>
              <a:rPr lang="en-US" dirty="0" smtClean="0"/>
              <a:t>Clear identification of a primary procedure</a:t>
            </a:r>
          </a:p>
          <a:p>
            <a:pPr lvl="1"/>
            <a:r>
              <a:rPr lang="en-US" dirty="0" smtClean="0"/>
              <a:t>Multiple treatment dimensions for analysis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Time lag 6 months</a:t>
            </a:r>
          </a:p>
          <a:p>
            <a:r>
              <a:rPr lang="en-US" dirty="0" smtClean="0"/>
              <a:t>Clinical Trials</a:t>
            </a:r>
          </a:p>
          <a:p>
            <a:r>
              <a:rPr lang="en-US" dirty="0" smtClean="0"/>
              <a:t>EMR, Medical History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Dimensions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5629" y="1202966"/>
            <a:ext cx="7679871" cy="512912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Temporal:</a:t>
            </a:r>
          </a:p>
          <a:p>
            <a:pPr lvl="1"/>
            <a:r>
              <a:rPr lang="en-US" dirty="0" smtClean="0"/>
              <a:t>first treatment course vs. others</a:t>
            </a:r>
          </a:p>
          <a:p>
            <a:pPr lvl="1"/>
            <a:r>
              <a:rPr lang="en-US" dirty="0" smtClean="0"/>
              <a:t>initial/primary surgery and re-surgeries</a:t>
            </a:r>
          </a:p>
          <a:p>
            <a:r>
              <a:rPr lang="en-US" dirty="0" smtClean="0"/>
              <a:t>In relation to other treatment modalities</a:t>
            </a:r>
          </a:p>
          <a:p>
            <a:pPr lvl="1"/>
            <a:r>
              <a:rPr lang="en-US" dirty="0" smtClean="0"/>
              <a:t>Radiation (before, after, together</a:t>
            </a:r>
          </a:p>
          <a:p>
            <a:pPr lvl="1"/>
            <a:r>
              <a:rPr lang="en-US" dirty="0" smtClean="0"/>
              <a:t>systemic</a:t>
            </a:r>
          </a:p>
          <a:p>
            <a:pPr lvl="1"/>
            <a:r>
              <a:rPr lang="en-US" dirty="0" smtClean="0"/>
              <a:t>endocrine/transplant</a:t>
            </a:r>
          </a:p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treatment: resection vs. delivery of other treatment type (e.g. radiation) </a:t>
            </a:r>
          </a:p>
          <a:p>
            <a:pPr lvl="1"/>
            <a:r>
              <a:rPr lang="en-US" dirty="0" smtClean="0"/>
              <a:t>diagnostic</a:t>
            </a:r>
          </a:p>
          <a:p>
            <a:pPr lvl="1"/>
            <a:r>
              <a:rPr lang="en-US" dirty="0" smtClean="0"/>
              <a:t>non-cancer</a:t>
            </a:r>
          </a:p>
          <a:p>
            <a:pPr lvl="1"/>
            <a:r>
              <a:rPr lang="en-US" dirty="0" smtClean="0"/>
              <a:t>palliative procedures</a:t>
            </a:r>
          </a:p>
          <a:p>
            <a:r>
              <a:rPr lang="en-US" dirty="0" smtClean="0"/>
              <a:t>Treatment site: primary, metastatic sites, lymph node biopsy or removal.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629" y="297658"/>
            <a:ext cx="7987846" cy="782662"/>
          </a:xfrm>
        </p:spPr>
        <p:txBody>
          <a:bodyPr/>
          <a:lstStyle/>
          <a:p>
            <a:r>
              <a:rPr lang="en-US" dirty="0" smtClean="0"/>
              <a:t>Dimensions 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Surgical method: </a:t>
            </a:r>
            <a:r>
              <a:rPr lang="en-US" i="1" dirty="0" smtClean="0"/>
              <a:t>Robotic, Laparoscopic, Open</a:t>
            </a:r>
          </a:p>
          <a:p>
            <a:r>
              <a:rPr lang="en-US" dirty="0" smtClean="0"/>
              <a:t>State of surgical margins after the surgery</a:t>
            </a:r>
          </a:p>
          <a:p>
            <a:r>
              <a:rPr lang="en-US" dirty="0" smtClean="0"/>
              <a:t>Why surgery (or any other treatment) was not performed)</a:t>
            </a:r>
          </a:p>
          <a:p>
            <a:pPr lvl="1"/>
            <a:r>
              <a:rPr lang="en-US" dirty="0" smtClean="0"/>
              <a:t>Data QA and more. Example: </a:t>
            </a:r>
            <a:r>
              <a:rPr lang="en-US" i="1" dirty="0" smtClean="0"/>
              <a:t>Surgery of the primary site was not recommended/performed because it was contraindicated due to patient risk factors (</a:t>
            </a:r>
            <a:r>
              <a:rPr lang="en-US" i="1" dirty="0" err="1" smtClean="0"/>
              <a:t>comorbid</a:t>
            </a:r>
            <a:r>
              <a:rPr lang="en-US" i="1" dirty="0" smtClean="0"/>
              <a:t> conditions, advanced age, etc.).</a:t>
            </a:r>
            <a:endParaRPr lang="en-US" i="1" dirty="0" smtClean="0">
              <a:solidFill>
                <a:srgbClr val="FF0000"/>
              </a:solidFill>
            </a:endParaRPr>
          </a:p>
          <a:p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10-19	</a:t>
            </a:r>
            <a:r>
              <a:rPr lang="en-US" i="1" dirty="0" smtClean="0"/>
              <a:t>Site-specific codes. Tumor destruction</a:t>
            </a:r>
            <a:r>
              <a:rPr lang="en-US" dirty="0" smtClean="0"/>
              <a:t>; no pathologic specimen produced.</a:t>
            </a:r>
          </a:p>
          <a:p>
            <a:pPr>
              <a:buNone/>
            </a:pPr>
            <a:r>
              <a:rPr lang="en-US" dirty="0" smtClean="0"/>
              <a:t>20-80	</a:t>
            </a:r>
            <a:r>
              <a:rPr lang="en-US" i="1" dirty="0" smtClean="0"/>
              <a:t>Site-specific codes. Resection</a:t>
            </a:r>
            <a:r>
              <a:rPr lang="en-US" b="1" dirty="0" smtClean="0"/>
              <a:t>.</a:t>
            </a:r>
            <a:r>
              <a:rPr lang="en-US" dirty="0" smtClean="0"/>
              <a:t> Path specimen produced.</a:t>
            </a:r>
          </a:p>
          <a:p>
            <a:pPr>
              <a:buNone/>
            </a:pPr>
            <a:r>
              <a:rPr lang="en-US" dirty="0" smtClean="0"/>
              <a:t>90	Surgery, NOS; surgical treatment of the primary site was done, but no information on the type of procedure is provided.</a:t>
            </a:r>
          </a:p>
          <a:p>
            <a:pPr>
              <a:buNone/>
            </a:pPr>
            <a:r>
              <a:rPr lang="en-US" dirty="0" smtClean="0"/>
              <a:t>98	Site specific codes; special.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 Node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1	Biopsy or aspiration of regional lymph node, NOS</a:t>
            </a:r>
          </a:p>
          <a:p>
            <a:pPr>
              <a:buNone/>
            </a:pPr>
            <a:r>
              <a:rPr lang="en-US" dirty="0" smtClean="0"/>
              <a:t>2	Sentinel lymph node biopsy</a:t>
            </a:r>
          </a:p>
          <a:p>
            <a:pPr>
              <a:buNone/>
            </a:pPr>
            <a:r>
              <a:rPr lang="en-US" dirty="0" smtClean="0"/>
              <a:t>3	Number of regional lymph nodes removed unknown, not stated; regional lymph nodes removed, NOS</a:t>
            </a:r>
          </a:p>
          <a:p>
            <a:pPr>
              <a:buNone/>
            </a:pPr>
            <a:r>
              <a:rPr lang="en-US" dirty="0" smtClean="0"/>
              <a:t>4	1 to 3 regional lymph nodes removed</a:t>
            </a:r>
          </a:p>
          <a:p>
            <a:pPr>
              <a:buNone/>
            </a:pPr>
            <a:r>
              <a:rPr lang="en-US" dirty="0" smtClean="0"/>
              <a:t>5	4 or more regional lymph nodes removed</a:t>
            </a:r>
          </a:p>
          <a:p>
            <a:pPr>
              <a:buNone/>
            </a:pPr>
            <a:r>
              <a:rPr lang="en-US" dirty="0" smtClean="0"/>
              <a:t>6	Sentinel node biopsy and code 3, 4, or 5 at same time or timing not noted</a:t>
            </a:r>
          </a:p>
          <a:p>
            <a:pPr>
              <a:buNone/>
            </a:pPr>
            <a:r>
              <a:rPr lang="en-US" dirty="0" smtClean="0"/>
              <a:t>7	Sentinel node biopsy and code 3, 4, or 5 at different times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Non-Primary Procedure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	Non-primary surgical procedure performed</a:t>
            </a:r>
          </a:p>
          <a:p>
            <a:pPr>
              <a:buNone/>
            </a:pPr>
            <a:r>
              <a:rPr lang="en-US" dirty="0" smtClean="0"/>
              <a:t>2	Non-primary surgical procedure to other regional sites</a:t>
            </a:r>
          </a:p>
          <a:p>
            <a:pPr>
              <a:buNone/>
            </a:pPr>
            <a:r>
              <a:rPr lang="en-US" dirty="0" smtClean="0"/>
              <a:t>3	Non-primary surgical procedure to distant lymph node(s)</a:t>
            </a:r>
          </a:p>
          <a:p>
            <a:pPr>
              <a:buNone/>
            </a:pPr>
            <a:r>
              <a:rPr lang="en-US" dirty="0" smtClean="0"/>
              <a:t>4	Non-primary surgical procedure to distant site</a:t>
            </a:r>
          </a:p>
          <a:p>
            <a:pPr>
              <a:buNone/>
            </a:pPr>
            <a:r>
              <a:rPr lang="en-US" dirty="0" smtClean="0"/>
              <a:t>5	Any combination of codes 2, 3, or 4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Margins after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0	No residual tumor</a:t>
            </a:r>
          </a:p>
          <a:p>
            <a:pPr>
              <a:buNone/>
            </a:pPr>
            <a:r>
              <a:rPr lang="en-US" dirty="0" smtClean="0"/>
              <a:t>1	Residual tumor, NOS</a:t>
            </a:r>
          </a:p>
          <a:p>
            <a:pPr>
              <a:buNone/>
            </a:pPr>
            <a:r>
              <a:rPr lang="en-US" dirty="0" smtClean="0"/>
              <a:t>2	Microscopic residual tumor</a:t>
            </a:r>
          </a:p>
          <a:p>
            <a:pPr>
              <a:buNone/>
            </a:pPr>
            <a:r>
              <a:rPr lang="en-US" dirty="0" smtClean="0"/>
              <a:t>3	Macroscopic residual tumor</a:t>
            </a:r>
          </a:p>
          <a:p>
            <a:pPr>
              <a:buNone/>
            </a:pPr>
            <a:r>
              <a:rPr lang="en-US" dirty="0" smtClean="0"/>
              <a:t>7	Margins not evaluable</a:t>
            </a:r>
          </a:p>
          <a:p>
            <a:pPr>
              <a:buNone/>
            </a:pPr>
            <a:r>
              <a:rPr lang="en-US" dirty="0" smtClean="0"/>
              <a:t>8	No primary site surgery</a:t>
            </a:r>
          </a:p>
          <a:p>
            <a:pPr>
              <a:buNone/>
            </a:pPr>
            <a:r>
              <a:rPr lang="en-US" dirty="0" smtClean="0"/>
              <a:t>9	Unknown or not applicable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 1">
  <a:themeElements>
    <a:clrScheme name="MSK color pallete">
      <a:dk1>
        <a:sysClr val="windowText" lastClr="000000"/>
      </a:dk1>
      <a:lt1>
        <a:sysClr val="window" lastClr="FFFFFF"/>
      </a:lt1>
      <a:dk2>
        <a:srgbClr val="737373"/>
      </a:dk2>
      <a:lt2>
        <a:srgbClr val="B3B3A6"/>
      </a:lt2>
      <a:accent1>
        <a:srgbClr val="2986E2"/>
      </a:accent1>
      <a:accent2>
        <a:srgbClr val="F26529"/>
      </a:accent2>
      <a:accent3>
        <a:srgbClr val="FFF5BC"/>
      </a:accent3>
      <a:accent4>
        <a:srgbClr val="737373"/>
      </a:accent4>
      <a:accent5>
        <a:srgbClr val="B3B3A6"/>
      </a:accent5>
      <a:accent6>
        <a:srgbClr val="2875B4"/>
      </a:accent6>
      <a:hlink>
        <a:srgbClr val="00BDF2"/>
      </a:hlink>
      <a:folHlink>
        <a:srgbClr val="9BD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1</Template>
  <TotalTime>0</TotalTime>
  <Words>472</Words>
  <Application>Microsoft Office PowerPoint</Application>
  <PresentationFormat>On-screen Show (4:3)</PresentationFormat>
  <Paragraphs>141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Template 1</vt:lpstr>
      <vt:lpstr>Surgical Cancer Treatment  </vt:lpstr>
      <vt:lpstr>Outline</vt:lpstr>
      <vt:lpstr>Sources </vt:lpstr>
      <vt:lpstr>Dimensions </vt:lpstr>
      <vt:lpstr>Dimensions  </vt:lpstr>
      <vt:lpstr>Primary Procedure Types</vt:lpstr>
      <vt:lpstr>Lymph Node Procedure Types</vt:lpstr>
      <vt:lpstr>Non-Primary Procedure Types</vt:lpstr>
      <vt:lpstr>State of Margins after Surgery</vt:lpstr>
      <vt:lpstr>In Relation to Systemic Treatment</vt:lpstr>
      <vt:lpstr>References</vt:lpstr>
      <vt:lpstr>Appendix</vt:lpstr>
      <vt:lpstr>In Relation to Radiation</vt:lpstr>
      <vt:lpstr>Treatment Categories </vt:lpstr>
      <vt:lpstr>Treatment Types </vt:lpstr>
      <vt:lpstr>CDISC Breast Cancer Treatment Map</vt:lpstr>
      <vt:lpstr>Representation in OMOP CDM</vt:lpstr>
      <vt:lpstr>Representation in OMOP CDM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2016-01-18T23:05:40Z</dcterms:created>
  <dcterms:modified xsi:type="dcterms:W3CDTF">2017-07-30T19:26:39Z</dcterms:modified>
</cp:coreProperties>
</file>