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569" r:id="rId3"/>
    <p:sldId id="553" r:id="rId4"/>
    <p:sldId id="570" r:id="rId5"/>
    <p:sldId id="579" r:id="rId6"/>
    <p:sldId id="574" r:id="rId7"/>
    <p:sldId id="571" r:id="rId8"/>
    <p:sldId id="573" r:id="rId9"/>
    <p:sldId id="576" r:id="rId10"/>
    <p:sldId id="548" r:id="rId11"/>
    <p:sldId id="556" r:id="rId12"/>
    <p:sldId id="535" r:id="rId13"/>
    <p:sldId id="577" r:id="rId14"/>
  </p:sldIdLst>
  <p:sldSz cx="9144000" cy="6858000" type="screen4x3"/>
  <p:notesSz cx="68580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57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ABDB77"/>
    <a:srgbClr val="456A1C"/>
    <a:srgbClr val="6EA92D"/>
    <a:srgbClr val="CEEAB0"/>
    <a:srgbClr val="2986E2"/>
    <a:srgbClr val="86E4EE"/>
    <a:srgbClr val="A0BAAE"/>
    <a:srgbClr val="CA6DE3"/>
    <a:srgbClr val="51A53D"/>
    <a:srgbClr val="0099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72" autoAdjust="0"/>
    <p:restoredTop sz="88677" autoAdjust="0"/>
  </p:normalViewPr>
  <p:slideViewPr>
    <p:cSldViewPr snapToGrid="0" snapToObjects="1" showGuides="1">
      <p:cViewPr>
        <p:scale>
          <a:sx n="100" d="100"/>
          <a:sy n="100" d="100"/>
        </p:scale>
        <p:origin x="-213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7" d="100"/>
          <a:sy n="77" d="100"/>
        </p:scale>
        <p:origin x="-1722" y="-108"/>
      </p:cViewPr>
      <p:guideLst>
        <p:guide orient="horz" pos="292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2297" tIns="46148" rIns="92297" bIns="4614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2297" tIns="46148" rIns="92297" bIns="46148" rtlCol="0"/>
          <a:lstStyle>
            <a:lvl1pPr algn="r">
              <a:defRPr sz="1200"/>
            </a:lvl1pPr>
          </a:lstStyle>
          <a:p>
            <a:fld id="{8555E7E2-038C-4373-A308-AD49E33EB5DF}" type="datetimeFigureOut">
              <a:rPr lang="en-US" smtClean="0"/>
              <a:pPr/>
              <a:t>11/27/2017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97" tIns="46148" rIns="92297" bIns="4614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2297" tIns="46148" rIns="92297" bIns="4614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2297" tIns="46148" rIns="92297" bIns="4614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2297" tIns="46148" rIns="92297" bIns="46148" rtlCol="0" anchor="b"/>
          <a:lstStyle>
            <a:lvl1pPr algn="r">
              <a:defRPr sz="1200"/>
            </a:lvl1pPr>
          </a:lstStyle>
          <a:p>
            <a:fld id="{22E62CA1-53D3-4727-83A6-2E9A802D4D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09724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3538" y="0"/>
            <a:ext cx="153987" cy="1690688"/>
          </a:xfrm>
          <a:prstGeom prst="rect">
            <a:avLst/>
          </a:prstGeom>
          <a:solidFill>
            <a:srgbClr val="2986E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63538" y="1690688"/>
            <a:ext cx="153987" cy="1804987"/>
          </a:xfrm>
          <a:prstGeom prst="rect">
            <a:avLst/>
          </a:prstGeom>
          <a:solidFill>
            <a:srgbClr val="F2652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538" y="3495675"/>
            <a:ext cx="153987" cy="2549525"/>
          </a:xfrm>
          <a:prstGeom prst="rect">
            <a:avLst/>
          </a:prstGeom>
          <a:solidFill>
            <a:srgbClr val="FFF5B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9420" y="2194895"/>
            <a:ext cx="6949679" cy="1470025"/>
          </a:xfrm>
        </p:spPr>
        <p:txBody>
          <a:bodyPr>
            <a:normAutofit/>
          </a:bodyPr>
          <a:lstStyle>
            <a:lvl1pPr algn="l">
              <a:defRPr sz="4000" b="1" i="0">
                <a:latin typeface="Georgia"/>
                <a:cs typeface="Georgi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4709" y="4292600"/>
            <a:ext cx="7684390" cy="1752600"/>
          </a:xfrm>
        </p:spPr>
        <p:txBody>
          <a:bodyPr>
            <a:normAutofit/>
          </a:bodyPr>
          <a:lstStyle>
            <a:lvl1pPr marL="0" indent="0" algn="l">
              <a:buNone/>
              <a:defRPr sz="1800" b="0" i="0">
                <a:solidFill>
                  <a:srgbClr val="000000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8" name="Picture 7" descr="MSK_logo_bevl_hor_r_pos_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88" y="771299"/>
            <a:ext cx="3011524" cy="91443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82718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63538" y="0"/>
            <a:ext cx="153987" cy="971550"/>
          </a:xfrm>
          <a:prstGeom prst="rect">
            <a:avLst/>
          </a:prstGeom>
          <a:solidFill>
            <a:srgbClr val="2986E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63538" y="971550"/>
            <a:ext cx="153987" cy="401638"/>
          </a:xfrm>
          <a:prstGeom prst="rect">
            <a:avLst/>
          </a:prstGeom>
          <a:solidFill>
            <a:srgbClr val="F2652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63538" y="1373188"/>
            <a:ext cx="153987" cy="703262"/>
          </a:xfrm>
          <a:prstGeom prst="rect">
            <a:avLst/>
          </a:prstGeom>
          <a:solidFill>
            <a:srgbClr val="FFF5B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629" y="297658"/>
            <a:ext cx="7679871" cy="782662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629" y="1202966"/>
            <a:ext cx="7679871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65175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DB103F7-F532-7E41-A643-14513E3B0DC9}" type="datetimeFigureOut">
              <a:rPr lang="en-US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60713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119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E4D73-AB55-8D45-A235-151C299D4D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13850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3538" y="0"/>
            <a:ext cx="153987" cy="971550"/>
          </a:xfrm>
          <a:prstGeom prst="rect">
            <a:avLst/>
          </a:prstGeom>
          <a:solidFill>
            <a:srgbClr val="2986E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63538" y="971550"/>
            <a:ext cx="153987" cy="401638"/>
          </a:xfrm>
          <a:prstGeom prst="rect">
            <a:avLst/>
          </a:prstGeom>
          <a:solidFill>
            <a:srgbClr val="F2652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538" y="1373188"/>
            <a:ext cx="153987" cy="703262"/>
          </a:xfrm>
          <a:prstGeom prst="rect">
            <a:avLst/>
          </a:prstGeom>
          <a:solidFill>
            <a:srgbClr val="FFF5B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184" y="330699"/>
            <a:ext cx="7649030" cy="751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0184" y="1223450"/>
            <a:ext cx="371203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23450"/>
            <a:ext cx="376101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760413" y="6356350"/>
            <a:ext cx="1960562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Corbel"/>
                <a:ea typeface="+mn-ea"/>
                <a:cs typeface="Corbel"/>
              </a:defRPr>
            </a:lvl1pPr>
          </a:lstStyle>
          <a:p>
            <a:pPr>
              <a:defRPr/>
            </a:pPr>
            <a:fld id="{44A5B27C-8795-E84E-9259-35C391223D80}" type="datetimeFigureOut">
              <a:rPr lang="en-US"/>
              <a:pPr>
                <a:defRPr/>
              </a:pPr>
              <a:t>11/27/2017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43238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275388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mtClean="0">
                <a:latin typeface="Corbel"/>
                <a:cs typeface="Corbel"/>
              </a:defRPr>
            </a:lvl1pPr>
          </a:lstStyle>
          <a:p>
            <a:pPr>
              <a:defRPr/>
            </a:pPr>
            <a:fld id="{36883920-E7F9-7D43-A4CA-530CE0F369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52845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930" y="256040"/>
            <a:ext cx="7647214" cy="81123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2930" y="1429007"/>
            <a:ext cx="374445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2930" y="2068769"/>
            <a:ext cx="374445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429007"/>
            <a:ext cx="375511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068769"/>
            <a:ext cx="375511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52475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Corbel"/>
                <a:ea typeface="+mn-ea"/>
                <a:cs typeface="Corbel"/>
              </a:defRPr>
            </a:lvl1pPr>
          </a:lstStyle>
          <a:p>
            <a:pPr>
              <a:defRPr/>
            </a:pPr>
            <a:fld id="{70BB889F-615B-A143-81B8-7F50487870FF}" type="datetimeFigureOut">
              <a:rPr lang="en-US"/>
              <a:pPr>
                <a:defRPr/>
              </a:pPr>
              <a:t>11/27/2017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265863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mtClean="0">
                <a:latin typeface="Corbel"/>
                <a:cs typeface="Corbel"/>
              </a:defRPr>
            </a:lvl1pPr>
          </a:lstStyle>
          <a:p>
            <a:pPr>
              <a:defRPr/>
            </a:pPr>
            <a:fld id="{BB5FCFC4-4A72-F240-B0FB-BFC271FC49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69721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43380"/>
            <a:ext cx="7647214" cy="94841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D3DDAA1-284A-A446-91F6-E1B13999B2E4}" type="datetimeFigureOut">
              <a:rPr lang="en-US"/>
              <a:pPr>
                <a:defRPr/>
              </a:pPr>
              <a:t>11/27/2017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33725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275388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mtClean="0">
                <a:latin typeface="Corbel"/>
                <a:cs typeface="Corbel"/>
              </a:defRPr>
            </a:lvl1pPr>
          </a:lstStyle>
          <a:p>
            <a:pPr>
              <a:defRPr/>
            </a:pPr>
            <a:fld id="{C0C5BB00-F932-804A-A291-523F17D198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10730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209214"/>
            <a:ext cx="7647214" cy="1859783"/>
          </a:xfrm>
        </p:spPr>
        <p:txBody>
          <a:bodyPr anchor="t">
            <a:no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EBCB026-1BBD-1A4B-8947-A4CEEDC213D8}" type="datetimeFigureOut">
              <a:rPr lang="en-US"/>
              <a:pPr>
                <a:defRPr/>
              </a:pPr>
              <a:t>11/27/2017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33725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275388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mtClean="0">
                <a:latin typeface="Corbel"/>
                <a:cs typeface="Corbel"/>
              </a:defRPr>
            </a:lvl1pPr>
          </a:lstStyle>
          <a:p>
            <a:pPr>
              <a:defRPr/>
            </a:pPr>
            <a:fld id="{A70FBAAE-CA8D-D846-A4D7-9307DA162F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3531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73125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Corbel"/>
                <a:ea typeface="+mn-ea"/>
                <a:cs typeface="Corbel"/>
              </a:defRPr>
            </a:lvl1pPr>
          </a:lstStyle>
          <a:p>
            <a:pPr>
              <a:defRPr/>
            </a:pPr>
            <a:fld id="{19605816-5A7E-BF4F-9C06-305EFF0A5642}" type="datetimeFigureOut">
              <a:rPr lang="en-US"/>
              <a:pPr>
                <a:defRPr/>
              </a:pPr>
              <a:t>11/27/2017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43425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mtClean="0">
                <a:latin typeface="Corbel"/>
                <a:cs typeface="Corbel"/>
              </a:defRPr>
            </a:lvl1pPr>
          </a:lstStyle>
          <a:p>
            <a:pPr>
              <a:defRPr/>
            </a:pPr>
            <a:fld id="{8BEECA4E-2AC5-704D-87D0-7F388F3351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32881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1" y="1215512"/>
            <a:ext cx="3118990" cy="747621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3786" y="1215512"/>
            <a:ext cx="4245428" cy="49106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1963134"/>
            <a:ext cx="3118990" cy="41630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Corbel"/>
                <a:ea typeface="+mn-ea"/>
                <a:cs typeface="Corbel"/>
              </a:defRPr>
            </a:lvl1pPr>
          </a:lstStyle>
          <a:p>
            <a:pPr>
              <a:defRPr/>
            </a:pPr>
            <a:fld id="{916A90FE-8C5E-E542-8785-B04E515BDF7F}" type="datetimeFigureOut">
              <a:rPr lang="en-US"/>
              <a:pPr>
                <a:defRPr/>
              </a:pPr>
              <a:t>11/27/2017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33725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43425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mtClean="0">
                <a:latin typeface="Corbel"/>
                <a:cs typeface="Corbel"/>
              </a:defRPr>
            </a:lvl1pPr>
          </a:lstStyle>
          <a:p>
            <a:pPr>
              <a:defRPr/>
            </a:pPr>
            <a:fld id="{491E541E-43C1-904D-AB37-1E562F6E95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6909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7" y="4800600"/>
            <a:ext cx="6616697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7" y="968375"/>
            <a:ext cx="6616697" cy="37592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7" y="5367338"/>
            <a:ext cx="6616697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525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Corbel"/>
                <a:ea typeface="+mn-ea"/>
                <a:cs typeface="Corbel"/>
              </a:defRPr>
            </a:lvl1pPr>
          </a:lstStyle>
          <a:p>
            <a:pPr>
              <a:defRPr/>
            </a:pPr>
            <a:fld id="{25CDAB61-4B74-6248-9011-90945B56CA6A}" type="datetimeFigureOut">
              <a:rPr lang="en-US"/>
              <a:pPr>
                <a:defRPr/>
              </a:pPr>
              <a:t>11/27/2017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33725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275388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mtClean="0">
                <a:latin typeface="Corbel"/>
                <a:cs typeface="Corbel"/>
              </a:defRPr>
            </a:lvl1pPr>
          </a:lstStyle>
          <a:p>
            <a:pPr>
              <a:defRPr/>
            </a:pPr>
            <a:fld id="{8FFFDC0A-B599-044F-94DC-84B2EF51D2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25645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914400" y="115888"/>
            <a:ext cx="7494588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1223963"/>
            <a:ext cx="7494588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rgbClr val="000000"/>
                </a:solidFill>
                <a:latin typeface="Corbel"/>
                <a:ea typeface="+mn-ea"/>
                <a:cs typeface="Corbe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538" y="0"/>
            <a:ext cx="153987" cy="971550"/>
          </a:xfrm>
          <a:prstGeom prst="rect">
            <a:avLst/>
          </a:prstGeom>
          <a:solidFill>
            <a:srgbClr val="2986E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63538" y="971550"/>
            <a:ext cx="153987" cy="401638"/>
          </a:xfrm>
          <a:prstGeom prst="rect">
            <a:avLst/>
          </a:prstGeom>
          <a:solidFill>
            <a:srgbClr val="F2652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63538" y="1373188"/>
            <a:ext cx="153987" cy="703262"/>
          </a:xfrm>
          <a:prstGeom prst="rect">
            <a:avLst/>
          </a:prstGeom>
          <a:solidFill>
            <a:srgbClr val="FFF5B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3" name="Picture 2" descr="MSK_logo_bevl_hor_s_pos_d.pdf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3634" y="6105069"/>
            <a:ext cx="2362771" cy="86178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000" b="1" kern="1200">
          <a:solidFill>
            <a:schemeClr val="tx1"/>
          </a:solidFill>
          <a:latin typeface="Georgia"/>
          <a:ea typeface="ＭＳ Ｐゴシック" charset="0"/>
          <a:cs typeface="Georgia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Georgia" charset="0"/>
          <a:ea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Georgia" charset="0"/>
          <a:ea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Georgia" charset="0"/>
          <a:ea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Georgia" charset="0"/>
          <a:ea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Georgia" charset="0"/>
          <a:ea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Georgia" charset="0"/>
          <a:ea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Georgia" charset="0"/>
          <a:ea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Georgia" charset="0"/>
          <a:ea typeface="ＭＳ Ｐゴシック" charset="0"/>
        </a:defRPr>
      </a:lvl9pPr>
    </p:titleStyle>
    <p:bodyStyle>
      <a:lvl1pPr marL="227013" indent="-227013" algn="l" defTabSz="457200" rtl="0" eaLnBrk="1" fontAlgn="base" hangingPunct="1">
        <a:spcBef>
          <a:spcPct val="20000"/>
        </a:spcBef>
        <a:spcAft>
          <a:spcPct val="0"/>
        </a:spcAft>
        <a:buClr>
          <a:srgbClr val="2986E2"/>
        </a:buClr>
        <a:buFont typeface="Arial" charset="0"/>
        <a:buChar char="•"/>
        <a:defRPr sz="3200" kern="1200">
          <a:solidFill>
            <a:schemeClr val="tx1"/>
          </a:solidFill>
          <a:latin typeface="Corbel"/>
          <a:ea typeface="ＭＳ Ｐゴシック" charset="0"/>
          <a:cs typeface="Corbe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2986E2"/>
        </a:buClr>
        <a:buFont typeface="Arial" charset="0"/>
        <a:buChar char="–"/>
        <a:defRPr sz="2800" kern="1200">
          <a:solidFill>
            <a:schemeClr val="tx1"/>
          </a:solidFill>
          <a:latin typeface="Corbel"/>
          <a:ea typeface="ＭＳ Ｐゴシック" charset="0"/>
          <a:cs typeface="Corbe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2986E2"/>
        </a:buClr>
        <a:buFont typeface="Arial" charset="0"/>
        <a:buChar char="•"/>
        <a:defRPr sz="2400" kern="1200">
          <a:solidFill>
            <a:schemeClr val="tx1"/>
          </a:solidFill>
          <a:latin typeface="Corbel"/>
          <a:ea typeface="ＭＳ Ｐゴシック" charset="0"/>
          <a:cs typeface="Corbe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2986E2"/>
        </a:buClr>
        <a:buFont typeface="Arial" charset="0"/>
        <a:buChar char="–"/>
        <a:defRPr sz="2000" kern="1200">
          <a:solidFill>
            <a:schemeClr val="tx1"/>
          </a:solidFill>
          <a:latin typeface="Corbel"/>
          <a:ea typeface="ＭＳ Ｐゴシック" charset="0"/>
          <a:cs typeface="Corbe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2986E2"/>
        </a:buClr>
        <a:buFont typeface="Arial" charset="0"/>
        <a:buChar char="»"/>
        <a:defRPr sz="2000" kern="1200">
          <a:solidFill>
            <a:schemeClr val="tx1"/>
          </a:solidFill>
          <a:latin typeface="Corbel"/>
          <a:ea typeface="ＭＳ Ｐゴシック" charset="0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mc.edu/pathology/informatics/tdc.html" TargetMode="External"/><Relationship Id="rId2" Type="http://schemas.openxmlformats.org/officeDocument/2006/relationships/hyperlink" Target="http://www.cap.org/web/oracle/webcenter/portalapp/pagehierarchy/cancer_protocol_templates.jspx?_afrLoop=208489263945329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acs.org/~/media/files/quality%20programs/cancer/ncdb/fords%202016.ashx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isc.org/standards/therapeutic-areas/breast-cancer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7413" y="2195513"/>
            <a:ext cx="6714658" cy="1233487"/>
          </a:xfrm>
          <a:noFill/>
        </p:spPr>
        <p:txBody>
          <a:bodyPr rtlCol="0" anchor="t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Cancer Diagnostic Features Representation </a:t>
            </a:r>
            <a:br>
              <a:rPr lang="en-US" dirty="0" smtClean="0"/>
            </a:br>
            <a:r>
              <a:rPr lang="en-US" dirty="0" smtClean="0"/>
              <a:t>in OMOP CDM</a:t>
            </a:r>
            <a:endParaRPr lang="en-US" sz="2200" dirty="0">
              <a:ea typeface="+mj-ea"/>
            </a:endParaRPr>
          </a:p>
        </p:txBody>
      </p:sp>
      <p:sp>
        <p:nvSpPr>
          <p:cNvPr id="11266" name="Subtitle 2"/>
          <p:cNvSpPr>
            <a:spLocks noGrp="1"/>
          </p:cNvSpPr>
          <p:nvPr>
            <p:ph type="subTitle" idx="1"/>
          </p:nvPr>
        </p:nvSpPr>
        <p:spPr>
          <a:xfrm>
            <a:off x="725488" y="4607858"/>
            <a:ext cx="7683500" cy="1437341"/>
          </a:xfrm>
        </p:spPr>
        <p:txBody>
          <a:bodyPr/>
          <a:lstStyle/>
          <a:p>
            <a:r>
              <a:rPr lang="en-US" dirty="0" smtClean="0">
                <a:latin typeface="Corbel" charset="0"/>
              </a:rPr>
              <a:t>November 28, </a:t>
            </a:r>
            <a:r>
              <a:rPr lang="en-US" dirty="0" smtClean="0">
                <a:latin typeface="Corbel" charset="0"/>
              </a:rPr>
              <a:t>2017</a:t>
            </a:r>
            <a:endParaRPr lang="en-US" dirty="0">
              <a:latin typeface="Corbe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894039" y="6045200"/>
            <a:ext cx="3053655" cy="74129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CAP Protocol Templates</a:t>
            </a:r>
          </a:p>
          <a:p>
            <a:pPr lvl="1">
              <a:buNone/>
            </a:pPr>
            <a:r>
              <a:rPr lang="en-US" dirty="0" smtClean="0">
                <a:hlinkClick r:id="rId2"/>
              </a:rPr>
              <a:t>http://www.cap.org/web/oracle/webcenter/portalapp/pagehierarchy/cancer_protocol_templates.jspx </a:t>
            </a:r>
            <a:endParaRPr lang="en-US" dirty="0" smtClean="0"/>
          </a:p>
          <a:p>
            <a:r>
              <a:rPr lang="en-US" dirty="0" smtClean="0"/>
              <a:t>Nebraska Lexicon</a:t>
            </a:r>
            <a:endParaRPr lang="en-US" dirty="0" smtClean="0"/>
          </a:p>
          <a:p>
            <a:pPr lvl="1">
              <a:buNone/>
            </a:pPr>
            <a:r>
              <a:rPr lang="en-US" dirty="0" smtClean="0">
                <a:hlinkClick r:id="rId3"/>
              </a:rPr>
              <a:t>https</a:t>
            </a:r>
            <a:r>
              <a:rPr lang="en-US" dirty="0" smtClean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www.unmc.edu/pathology/informatics/tdc.html</a:t>
            </a:r>
            <a:r>
              <a:rPr lang="en-US" dirty="0" smtClean="0"/>
              <a:t> </a:t>
            </a:r>
          </a:p>
          <a:p>
            <a:r>
              <a:rPr lang="en-US" dirty="0" smtClean="0"/>
              <a:t>FORDS</a:t>
            </a:r>
          </a:p>
          <a:p>
            <a:pPr lvl="1">
              <a:buNone/>
            </a:pPr>
            <a:r>
              <a:rPr lang="en-US" dirty="0" smtClean="0">
                <a:hlinkClick r:id="rId4"/>
              </a:rPr>
              <a:t>https://www.facs.org/~/media/files/quality%20programs/cancer/ncdb/fords%202016.ashx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Astrocytoma</a:t>
            </a:r>
            <a:r>
              <a:rPr lang="en-US" dirty="0" smtClean="0"/>
              <a:t> turned into GBM – new cancer or recurrence?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CDISC Breast Cancer Treatment Map</a:t>
            </a:r>
            <a:endParaRPr lang="en-US" dirty="0"/>
          </a:p>
        </p:txBody>
      </p:sp>
      <p:pic>
        <p:nvPicPr>
          <p:cNvPr id="6" name="Content Placeholder 5" descr="TreatmentMap Breast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5175" y="1223262"/>
            <a:ext cx="7680325" cy="4486088"/>
          </a:xfrm>
        </p:spPr>
      </p:pic>
      <p:sp>
        <p:nvSpPr>
          <p:cNvPr id="4" name="Rectangle 3"/>
          <p:cNvSpPr/>
          <p:nvPr/>
        </p:nvSpPr>
        <p:spPr>
          <a:xfrm>
            <a:off x="1076324" y="5709350"/>
            <a:ext cx="73691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https://www.cdisc.org/standards/therapeutic-areas/breast-cancer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629" y="297658"/>
            <a:ext cx="7987846" cy="782662"/>
          </a:xfrm>
        </p:spPr>
        <p:txBody>
          <a:bodyPr/>
          <a:lstStyle/>
          <a:p>
            <a:r>
              <a:rPr lang="en-US" dirty="0" smtClean="0"/>
              <a:t>Data Sources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EMR, </a:t>
            </a:r>
            <a:r>
              <a:rPr lang="en-US" dirty="0" smtClean="0"/>
              <a:t>Structured</a:t>
            </a:r>
            <a:endParaRPr lang="en-US" dirty="0" smtClean="0"/>
          </a:p>
          <a:p>
            <a:r>
              <a:rPr lang="en-US" dirty="0" smtClean="0"/>
              <a:t>Cancer Registry, Structured</a:t>
            </a:r>
            <a:endParaRPr lang="en-US" dirty="0" smtClean="0"/>
          </a:p>
          <a:p>
            <a:r>
              <a:rPr lang="en-US" dirty="0" smtClean="0"/>
              <a:t>Clinical Trials , Structured</a:t>
            </a:r>
            <a:endParaRPr lang="en-US" dirty="0" smtClean="0"/>
          </a:p>
          <a:p>
            <a:r>
              <a:rPr lang="en-US" dirty="0" smtClean="0"/>
              <a:t>Pathology Reports, Unstructured</a:t>
            </a:r>
            <a:endParaRPr lang="en-US" dirty="0" smtClean="0"/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5629" y="1202966"/>
            <a:ext cx="7552871" cy="5718489"/>
          </a:xfrm>
        </p:spPr>
        <p:txBody>
          <a:bodyPr wrap="square">
            <a:normAutofit lnSpcReduction="10000"/>
          </a:bodyPr>
          <a:lstStyle/>
          <a:p>
            <a:pPr lvl="0"/>
            <a:r>
              <a:rPr lang="en-US" sz="2400" b="1" dirty="0" smtClean="0"/>
              <a:t>Primary cancer </a:t>
            </a:r>
            <a:r>
              <a:rPr lang="en-US" sz="2400" b="1" dirty="0" smtClean="0"/>
              <a:t>diagnosis</a:t>
            </a:r>
            <a:endParaRPr lang="en-US" sz="2400" dirty="0" smtClean="0"/>
          </a:p>
          <a:p>
            <a:pPr lvl="1"/>
            <a:r>
              <a:rPr lang="en-US" sz="2000" dirty="0" smtClean="0"/>
              <a:t>In our current approach, we </a:t>
            </a:r>
            <a:r>
              <a:rPr lang="en-US" sz="2000" dirty="0" smtClean="0"/>
              <a:t>define </a:t>
            </a:r>
            <a:r>
              <a:rPr lang="en-US" sz="2000" dirty="0" smtClean="0"/>
              <a:t>cancer diagnosis as a combination of </a:t>
            </a:r>
            <a:r>
              <a:rPr lang="en-US" sz="2000" b="1" dirty="0" smtClean="0"/>
              <a:t>histology</a:t>
            </a:r>
            <a:r>
              <a:rPr lang="en-US" sz="2000" dirty="0" smtClean="0"/>
              <a:t> (morphology) + </a:t>
            </a:r>
            <a:r>
              <a:rPr lang="en-US" sz="2000" b="1" dirty="0" smtClean="0"/>
              <a:t>topography</a:t>
            </a:r>
            <a:r>
              <a:rPr lang="en-US" sz="2000" dirty="0" smtClean="0"/>
              <a:t> (anatomy</a:t>
            </a:r>
            <a:r>
              <a:rPr lang="en-US" sz="2000" dirty="0" smtClean="0"/>
              <a:t>)</a:t>
            </a:r>
          </a:p>
          <a:p>
            <a:r>
              <a:rPr lang="en-US" sz="2400" b="1" dirty="0" smtClean="0"/>
              <a:t>Additional </a:t>
            </a:r>
            <a:r>
              <a:rPr lang="en-US" sz="2400" b="1" dirty="0" smtClean="0"/>
              <a:t>diagnostic </a:t>
            </a:r>
            <a:r>
              <a:rPr lang="en-US" sz="2400" b="1" dirty="0" smtClean="0"/>
              <a:t>features</a:t>
            </a:r>
            <a:endParaRPr lang="en-US" sz="2400" b="1" dirty="0" smtClean="0"/>
          </a:p>
          <a:p>
            <a:pPr lvl="1"/>
            <a:r>
              <a:rPr lang="en-US" sz="2000" dirty="0" smtClean="0"/>
              <a:t>In cancer, </a:t>
            </a:r>
            <a:r>
              <a:rPr lang="en-US" sz="2000" dirty="0" smtClean="0"/>
              <a:t>features </a:t>
            </a:r>
            <a:r>
              <a:rPr lang="en-US" sz="2000" dirty="0" smtClean="0"/>
              <a:t>like stage (pathological and clinical), grade, laterality, </a:t>
            </a:r>
            <a:r>
              <a:rPr lang="en-US" sz="2000" dirty="0" err="1" smtClean="0"/>
              <a:t>focality</a:t>
            </a:r>
            <a:r>
              <a:rPr lang="en-US" sz="2000" dirty="0" smtClean="0"/>
              <a:t>, and some others, are critical to diagnosis differentiation, prognosis, and choice of treatment. These features must accompany </a:t>
            </a:r>
            <a:r>
              <a:rPr lang="en-US" sz="2000" dirty="0" smtClean="0"/>
              <a:t>primary cancer diagnosis</a:t>
            </a:r>
          </a:p>
          <a:p>
            <a:pPr lvl="0"/>
            <a:r>
              <a:rPr lang="en-US" sz="2400" b="1" dirty="0" smtClean="0"/>
              <a:t>Association of additional </a:t>
            </a:r>
            <a:r>
              <a:rPr lang="en-US" sz="2400" b="1" dirty="0" smtClean="0"/>
              <a:t>diagnostic features</a:t>
            </a:r>
            <a:r>
              <a:rPr lang="en-US" sz="2400" dirty="0" smtClean="0"/>
              <a:t> </a:t>
            </a:r>
            <a:r>
              <a:rPr lang="en-US" sz="2400" b="1" dirty="0" smtClean="0"/>
              <a:t>with primary diagnosis</a:t>
            </a:r>
            <a:endParaRPr lang="en-US" sz="2400" dirty="0" smtClean="0"/>
          </a:p>
          <a:p>
            <a:pPr lvl="1"/>
            <a:r>
              <a:rPr lang="en-US" sz="2000" dirty="0" smtClean="0"/>
              <a:t>These </a:t>
            </a:r>
            <a:r>
              <a:rPr lang="en-US" sz="2000" dirty="0" smtClean="0"/>
              <a:t>features </a:t>
            </a:r>
            <a:r>
              <a:rPr lang="en-US" sz="2000" dirty="0" smtClean="0"/>
              <a:t>are measured when a patient is first diagnosed and also (possibly) for each cancer recurrence</a:t>
            </a:r>
            <a:endParaRPr lang="en-US" sz="2000" dirty="0" smtClean="0"/>
          </a:p>
          <a:p>
            <a:pPr lvl="1"/>
            <a:r>
              <a:rPr lang="en-US" sz="2000" dirty="0" smtClean="0"/>
              <a:t>There </a:t>
            </a:r>
            <a:r>
              <a:rPr lang="en-US" sz="2000" dirty="0" smtClean="0"/>
              <a:t>a possibility of repeated measurements for the same </a:t>
            </a:r>
            <a:r>
              <a:rPr lang="en-US" sz="2000" dirty="0" smtClean="0"/>
              <a:t>recurrence</a:t>
            </a:r>
          </a:p>
          <a:p>
            <a:pPr lvl="1"/>
            <a:r>
              <a:rPr lang="en-US" sz="2000" dirty="0" smtClean="0"/>
              <a:t>There is a possibility of measurements performed/reported on different dates</a:t>
            </a:r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and ETL challenges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5629" y="1202966"/>
            <a:ext cx="7552871" cy="5718489"/>
          </a:xfrm>
        </p:spPr>
        <p:txBody>
          <a:bodyPr wrap="square">
            <a:normAutofit fontScale="85000" lnSpcReduction="20000"/>
          </a:bodyPr>
          <a:lstStyle/>
          <a:p>
            <a:r>
              <a:rPr lang="en-US" sz="2400" b="1" dirty="0" smtClean="0"/>
              <a:t>One pre-coordinated diagnosis concept or multiple diagnosis modifiers?</a:t>
            </a:r>
            <a:endParaRPr lang="en-US" sz="2400" b="1" dirty="0" smtClean="0"/>
          </a:p>
          <a:p>
            <a:pPr lvl="1"/>
            <a:r>
              <a:rPr lang="en-US" sz="2000" dirty="0" smtClean="0"/>
              <a:t>Pre-coordinated concepts may not work</a:t>
            </a:r>
          </a:p>
          <a:p>
            <a:pPr lvl="2"/>
            <a:r>
              <a:rPr lang="en-US" sz="1600" dirty="0" smtClean="0"/>
              <a:t>Source representation is by axes</a:t>
            </a:r>
          </a:p>
          <a:p>
            <a:pPr lvl="2"/>
            <a:r>
              <a:rPr lang="en-US" sz="1600" dirty="0" smtClean="0"/>
              <a:t>Certain axes may contain multiple values or variables</a:t>
            </a:r>
          </a:p>
          <a:p>
            <a:pPr lvl="2"/>
            <a:r>
              <a:rPr lang="en-US" sz="1600" dirty="0" smtClean="0"/>
              <a:t>Too many axes and permutations to maintain</a:t>
            </a:r>
          </a:p>
          <a:p>
            <a:pPr lvl="2"/>
            <a:r>
              <a:rPr lang="en-US" sz="1600" dirty="0" smtClean="0"/>
              <a:t>M</a:t>
            </a:r>
            <a:r>
              <a:rPr lang="en-US" sz="1600" dirty="0" smtClean="0"/>
              <a:t>issing axes will prompt using diagnoses of different levels of granularity (if exist) and </a:t>
            </a:r>
            <a:r>
              <a:rPr lang="en-US" sz="1600" smtClean="0"/>
              <a:t>complicate  queries</a:t>
            </a:r>
            <a:endParaRPr lang="en-US" sz="1600" dirty="0" smtClean="0"/>
          </a:p>
          <a:p>
            <a:pPr lvl="0"/>
            <a:r>
              <a:rPr lang="en-US" sz="2400" b="1" dirty="0" smtClean="0"/>
              <a:t>Temporal association </a:t>
            </a:r>
            <a:r>
              <a:rPr lang="en-US" sz="2400" b="1" dirty="0" smtClean="0"/>
              <a:t>of </a:t>
            </a:r>
            <a:r>
              <a:rPr lang="en-US" sz="2400" b="1" dirty="0" smtClean="0"/>
              <a:t>diagnosis modifiers with </a:t>
            </a:r>
            <a:r>
              <a:rPr lang="en-US" sz="2400" b="1" dirty="0" smtClean="0"/>
              <a:t>primary diagnosis</a:t>
            </a:r>
            <a:endParaRPr lang="en-US" sz="2400" dirty="0" smtClean="0"/>
          </a:p>
          <a:p>
            <a:pPr lvl="1"/>
            <a:r>
              <a:rPr lang="en-US" sz="2000" dirty="0" smtClean="0"/>
              <a:t>There should be one set of “verified” cancer modifiers associated with the </a:t>
            </a:r>
            <a:r>
              <a:rPr lang="en-US" sz="2000" dirty="0" smtClean="0"/>
              <a:t>initial diagnosis (</a:t>
            </a:r>
            <a:r>
              <a:rPr lang="en-US" sz="2000" dirty="0" smtClean="0"/>
              <a:t>first cancer </a:t>
            </a:r>
            <a:r>
              <a:rPr lang="en-US" sz="2000" dirty="0" smtClean="0"/>
              <a:t>occurrence) and, possibly, with each recurrence</a:t>
            </a:r>
            <a:endParaRPr lang="en-US" sz="2000" dirty="0" smtClean="0"/>
          </a:p>
          <a:p>
            <a:pPr lvl="1"/>
            <a:r>
              <a:rPr lang="en-US" sz="2000" dirty="0" smtClean="0"/>
              <a:t>Repeated measurements of the same modifier (lymph node invasion) may be recorded</a:t>
            </a:r>
          </a:p>
          <a:p>
            <a:pPr lvl="1"/>
            <a:r>
              <a:rPr lang="en-US" sz="2000" dirty="0" smtClean="0"/>
              <a:t>Different modifiers may be recorded on different dates</a:t>
            </a:r>
            <a:endParaRPr lang="en-US" sz="2000" dirty="0" smtClean="0"/>
          </a:p>
          <a:p>
            <a:pPr lvl="0"/>
            <a:r>
              <a:rPr lang="en-US" sz="2400" b="1" dirty="0" smtClean="0"/>
              <a:t>Identification of cancer recurrences (condition era)</a:t>
            </a:r>
          </a:p>
          <a:p>
            <a:pPr lvl="1"/>
            <a:r>
              <a:rPr lang="en-US" sz="2000" dirty="0" smtClean="0"/>
              <a:t>First cancer occurrence and further recurrences </a:t>
            </a:r>
            <a:r>
              <a:rPr lang="en-US" sz="2000" dirty="0" smtClean="0"/>
              <a:t>may be </a:t>
            </a:r>
            <a:r>
              <a:rPr lang="en-US" sz="2000" dirty="0" smtClean="0"/>
              <a:t>derived </a:t>
            </a:r>
            <a:r>
              <a:rPr lang="en-US" sz="2000" dirty="0" smtClean="0"/>
              <a:t>algorithmically or </a:t>
            </a:r>
            <a:r>
              <a:rPr lang="en-US" sz="2000" dirty="0" smtClean="0"/>
              <a:t>extracted from </a:t>
            </a:r>
            <a:r>
              <a:rPr lang="en-US" sz="2000" dirty="0" smtClean="0"/>
              <a:t>the source data directly. If this information is available in the source, it should be persisted and </a:t>
            </a:r>
            <a:r>
              <a:rPr lang="en-US" sz="2000" dirty="0" smtClean="0"/>
              <a:t>override </a:t>
            </a:r>
            <a:r>
              <a:rPr lang="en-US" sz="2000" dirty="0" smtClean="0"/>
              <a:t>the derived one. This mixed approach is new to </a:t>
            </a:r>
            <a:r>
              <a:rPr lang="en-US" sz="2000" dirty="0" smtClean="0"/>
              <a:t>OMOP</a:t>
            </a:r>
          </a:p>
          <a:p>
            <a:pPr lvl="1"/>
            <a:r>
              <a:rPr lang="en-US" sz="2000" dirty="0" smtClean="0"/>
              <a:t>Algorithmic derivation of recurrences would not be the same as current condition era derivation</a:t>
            </a:r>
            <a:endParaRPr lang="en-US" sz="2000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CDM extension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5629" y="1202966"/>
            <a:ext cx="7552871" cy="5718489"/>
          </a:xfrm>
        </p:spPr>
        <p:txBody>
          <a:bodyPr wrap="square">
            <a:normAutofit/>
          </a:bodyPr>
          <a:lstStyle/>
          <a:p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dirty="0"/>
          </a:p>
        </p:txBody>
      </p:sp>
      <p:pic>
        <p:nvPicPr>
          <p:cNvPr id="6" name="Picture 5" descr="OMOP Condition Extensi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1465" y="1655405"/>
            <a:ext cx="4958441" cy="32475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CDM conventions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5629" y="1202966"/>
            <a:ext cx="7552871" cy="5718489"/>
          </a:xfrm>
        </p:spPr>
        <p:txBody>
          <a:bodyPr wrap="square">
            <a:normAutofit lnSpcReduction="10000"/>
          </a:bodyPr>
          <a:lstStyle/>
          <a:p>
            <a:r>
              <a:rPr lang="en-US" sz="2200" b="1" dirty="0" smtClean="0"/>
              <a:t>Diagnosis modifiers are stored in the Measurement table</a:t>
            </a:r>
          </a:p>
          <a:p>
            <a:pPr lvl="0"/>
            <a:r>
              <a:rPr lang="en-US" sz="2200" b="1" dirty="0" smtClean="0"/>
              <a:t>Association </a:t>
            </a:r>
            <a:r>
              <a:rPr lang="en-US" sz="2200" b="1" dirty="0" smtClean="0"/>
              <a:t>of </a:t>
            </a:r>
            <a:r>
              <a:rPr lang="en-US" sz="2200" b="1" dirty="0" smtClean="0"/>
              <a:t>diagnosis modifiers with </a:t>
            </a:r>
            <a:r>
              <a:rPr lang="en-US" sz="2200" b="1" dirty="0" smtClean="0"/>
              <a:t>primary </a:t>
            </a:r>
            <a:r>
              <a:rPr lang="en-US" sz="2200" b="1" dirty="0" smtClean="0"/>
              <a:t>diagnosis </a:t>
            </a:r>
            <a:endParaRPr lang="en-US" sz="2200" dirty="0" smtClean="0"/>
          </a:p>
          <a:p>
            <a:pPr lvl="1"/>
            <a:r>
              <a:rPr lang="en-US" sz="1700" dirty="0" smtClean="0"/>
              <a:t>One </a:t>
            </a:r>
            <a:r>
              <a:rPr lang="en-US" sz="1700" dirty="0" smtClean="0"/>
              <a:t>or multiple condition occurrence records containing primary cancer diagnosis may have associated diagnosis modifiers</a:t>
            </a:r>
          </a:p>
          <a:p>
            <a:pPr lvl="1"/>
            <a:r>
              <a:rPr lang="en-US" sz="1700" dirty="0" smtClean="0"/>
              <a:t>Repeated modifier records (lymph node invasion) may be associated with one or multiple </a:t>
            </a:r>
            <a:r>
              <a:rPr lang="en-US" sz="1700" dirty="0" smtClean="0"/>
              <a:t>condition occurrence records </a:t>
            </a:r>
            <a:endParaRPr lang="en-US" sz="1700" dirty="0" smtClean="0"/>
          </a:p>
          <a:p>
            <a:pPr lvl="1"/>
            <a:r>
              <a:rPr lang="en-US" sz="1700" dirty="0" smtClean="0"/>
              <a:t>Modifiers may be recorded on different dates</a:t>
            </a:r>
          </a:p>
          <a:p>
            <a:pPr lvl="0"/>
            <a:r>
              <a:rPr lang="en-US" sz="2200" b="1" dirty="0" smtClean="0"/>
              <a:t>Representation of cancer recurrences</a:t>
            </a:r>
          </a:p>
          <a:p>
            <a:pPr lvl="1"/>
            <a:r>
              <a:rPr lang="en-US" sz="1700" dirty="0" smtClean="0"/>
              <a:t>Cancer recurrences are recorded as condition eras</a:t>
            </a:r>
          </a:p>
          <a:p>
            <a:pPr lvl="1"/>
            <a:r>
              <a:rPr lang="en-US" sz="1700" dirty="0" smtClean="0"/>
              <a:t>Each recurrence is assigned a number</a:t>
            </a:r>
          </a:p>
          <a:p>
            <a:pPr lvl="1"/>
            <a:r>
              <a:rPr lang="en-US" sz="1700" dirty="0" smtClean="0"/>
              <a:t>Recurrences are either derived </a:t>
            </a:r>
            <a:r>
              <a:rPr lang="en-US" sz="1700" dirty="0" smtClean="0"/>
              <a:t>algorithmically or </a:t>
            </a:r>
            <a:r>
              <a:rPr lang="en-US" sz="1700" dirty="0" smtClean="0"/>
              <a:t>extracted from </a:t>
            </a:r>
            <a:r>
              <a:rPr lang="en-US" sz="1700" dirty="0" smtClean="0"/>
              <a:t>the source data directly. </a:t>
            </a:r>
            <a:r>
              <a:rPr lang="en-US" sz="1700" dirty="0" smtClean="0"/>
              <a:t>Recurrence data extracted from the source is </a:t>
            </a:r>
            <a:r>
              <a:rPr lang="en-US" sz="1700" dirty="0" smtClean="0"/>
              <a:t>persisted and </a:t>
            </a:r>
            <a:r>
              <a:rPr lang="en-US" sz="1700" dirty="0" smtClean="0"/>
              <a:t>overrides </a:t>
            </a:r>
            <a:r>
              <a:rPr lang="en-US" sz="1700" dirty="0" smtClean="0"/>
              <a:t>the derived </a:t>
            </a:r>
            <a:r>
              <a:rPr lang="en-US" sz="1700" dirty="0" smtClean="0"/>
              <a:t>one</a:t>
            </a:r>
          </a:p>
          <a:p>
            <a:pPr lvl="1"/>
            <a:r>
              <a:rPr lang="en-US" sz="1700" i="1" dirty="0" smtClean="0"/>
              <a:t>Algorithmic derivation of recurrences is TBD but will not be the same as current condition era derivation</a:t>
            </a:r>
          </a:p>
          <a:p>
            <a:r>
              <a:rPr lang="en-US" sz="2200" b="1" dirty="0" smtClean="0"/>
              <a:t>Association </a:t>
            </a:r>
            <a:r>
              <a:rPr lang="en-US" sz="2200" b="1" dirty="0" smtClean="0"/>
              <a:t>of diagnosis modifiers with </a:t>
            </a:r>
            <a:r>
              <a:rPr lang="en-US" sz="2200" b="1" dirty="0" smtClean="0"/>
              <a:t>cancer recurrences</a:t>
            </a:r>
          </a:p>
          <a:p>
            <a:pPr lvl="1"/>
            <a:r>
              <a:rPr lang="en-US" sz="1700" dirty="0" smtClean="0"/>
              <a:t>One </a:t>
            </a:r>
            <a:r>
              <a:rPr lang="en-US" sz="1700" dirty="0" smtClean="0"/>
              <a:t>set of “verified” cancer modifiers </a:t>
            </a:r>
            <a:r>
              <a:rPr lang="en-US" sz="1700" dirty="0" smtClean="0"/>
              <a:t>is recorded in measurement and associated </a:t>
            </a:r>
            <a:r>
              <a:rPr lang="en-US" sz="1700" dirty="0" smtClean="0"/>
              <a:t>with </a:t>
            </a:r>
            <a:r>
              <a:rPr lang="en-US" sz="1700" dirty="0" smtClean="0"/>
              <a:t>the first </a:t>
            </a:r>
            <a:r>
              <a:rPr lang="en-US" sz="1700" dirty="0" smtClean="0"/>
              <a:t>cancer </a:t>
            </a:r>
            <a:r>
              <a:rPr lang="en-US" sz="1700" dirty="0" smtClean="0"/>
              <a:t>occurrence and, if possible, with recurrence</a:t>
            </a:r>
          </a:p>
          <a:p>
            <a:pPr lvl="1"/>
            <a:r>
              <a:rPr lang="en-US" sz="1700" dirty="0" smtClean="0"/>
              <a:t> </a:t>
            </a:r>
            <a:endParaRPr lang="en-US" sz="1700" dirty="0" smtClean="0"/>
          </a:p>
          <a:p>
            <a:endParaRPr lang="en-US" sz="1300" dirty="0" smtClean="0"/>
          </a:p>
          <a:p>
            <a:endParaRPr lang="en-US" sz="1300" dirty="0" smtClean="0"/>
          </a:p>
          <a:p>
            <a:endParaRPr lang="en-US" sz="1300" dirty="0" smtClean="0"/>
          </a:p>
          <a:p>
            <a:endParaRPr lang="en-US" sz="2400" dirty="0" smtClean="0"/>
          </a:p>
          <a:p>
            <a:pPr lvl="1"/>
            <a:endParaRPr lang="en-US" sz="2000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vocabulary to support CDM 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 Add domain “Condition Modifier”</a:t>
            </a:r>
          </a:p>
          <a:p>
            <a:pPr lvl="1"/>
            <a:r>
              <a:rPr lang="en-US" dirty="0" smtClean="0"/>
              <a:t>To annotate condition modifier </a:t>
            </a:r>
            <a:r>
              <a:rPr lang="en-US" dirty="0" smtClean="0"/>
              <a:t>concepts</a:t>
            </a:r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Add </a:t>
            </a:r>
            <a:r>
              <a:rPr lang="en-US" dirty="0" smtClean="0"/>
              <a:t>class </a:t>
            </a:r>
            <a:r>
              <a:rPr lang="en-US" dirty="0" smtClean="0"/>
              <a:t>“</a:t>
            </a:r>
            <a:r>
              <a:rPr lang="en-US" dirty="0" smtClean="0"/>
              <a:t>Cancer Modifier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To annotate </a:t>
            </a:r>
            <a:r>
              <a:rPr lang="en-US" dirty="0" smtClean="0"/>
              <a:t>cancer </a:t>
            </a:r>
            <a:r>
              <a:rPr lang="en-US" dirty="0" smtClean="0"/>
              <a:t>modifier </a:t>
            </a:r>
            <a:r>
              <a:rPr lang="en-US" dirty="0" smtClean="0"/>
              <a:t>concepts</a:t>
            </a:r>
          </a:p>
          <a:p>
            <a:pPr lvl="1"/>
            <a:endParaRPr lang="en-US" dirty="0" smtClean="0"/>
          </a:p>
          <a:p>
            <a:pPr lvl="0"/>
            <a:r>
              <a:rPr lang="en-US" sz="2800" dirty="0" smtClean="0"/>
              <a:t>Add </a:t>
            </a:r>
            <a:r>
              <a:rPr lang="en-US" sz="2800" dirty="0" smtClean="0"/>
              <a:t>concept </a:t>
            </a:r>
            <a:r>
              <a:rPr lang="en-US" sz="2800" dirty="0" smtClean="0"/>
              <a:t>types: </a:t>
            </a:r>
            <a:r>
              <a:rPr lang="en-US" sz="2800" dirty="0" smtClean="0"/>
              <a:t>“Cancer Registry”, “Pathology Report”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Vocabulary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b="1" dirty="0" smtClean="0"/>
              <a:t>Reference Cancer </a:t>
            </a:r>
            <a:r>
              <a:rPr lang="en-US" b="1" dirty="0" smtClean="0"/>
              <a:t>Protocol </a:t>
            </a:r>
            <a:r>
              <a:rPr lang="en-US" b="1" dirty="0" smtClean="0"/>
              <a:t>Templates</a:t>
            </a:r>
          </a:p>
          <a:p>
            <a:pPr lvl="1"/>
            <a:r>
              <a:rPr lang="en-US" dirty="0" smtClean="0"/>
              <a:t>Issued </a:t>
            </a:r>
            <a:r>
              <a:rPr lang="en-US" dirty="0" smtClean="0"/>
              <a:t>by CAP (College of American Pathologists) </a:t>
            </a:r>
            <a:endParaRPr lang="en-US" dirty="0" smtClean="0"/>
          </a:p>
          <a:p>
            <a:pPr lvl="1"/>
            <a:r>
              <a:rPr lang="en-US" dirty="0" smtClean="0"/>
              <a:t>Provide </a:t>
            </a:r>
            <a:r>
              <a:rPr lang="en-US" dirty="0" smtClean="0"/>
              <a:t>guidelines for collecting the essential data elements for complete reporting of malignant tumors </a:t>
            </a:r>
            <a:r>
              <a:rPr lang="en-US" dirty="0" smtClean="0"/>
              <a:t>for 88 </a:t>
            </a:r>
            <a:r>
              <a:rPr lang="en-US" dirty="0" smtClean="0"/>
              <a:t>cancer </a:t>
            </a:r>
            <a:r>
              <a:rPr lang="en-US" dirty="0" smtClean="0"/>
              <a:t>types</a:t>
            </a:r>
          </a:p>
          <a:p>
            <a:pPr lvl="1"/>
            <a:r>
              <a:rPr lang="en-US" dirty="0" smtClean="0"/>
              <a:t>Include pathological findings and genomic biomarkers</a:t>
            </a:r>
          </a:p>
          <a:p>
            <a:endParaRPr lang="en-US" dirty="0" smtClean="0"/>
          </a:p>
          <a:p>
            <a:r>
              <a:rPr lang="en-US" b="1" dirty="0" smtClean="0"/>
              <a:t>Use standardized terminology from Nebraska Lexicon Project</a:t>
            </a:r>
          </a:p>
          <a:p>
            <a:pPr lvl="1"/>
            <a:r>
              <a:rPr lang="en-US" dirty="0" smtClean="0"/>
              <a:t>Works under the umbrella </a:t>
            </a:r>
            <a:r>
              <a:rPr lang="en-US" dirty="0" smtClean="0"/>
              <a:t>of LOINC-SNOMED CT compatible observables  harmonization of content between LOINC® and SNOMED CT® </a:t>
            </a:r>
          </a:p>
          <a:p>
            <a:pPr lvl="1"/>
            <a:r>
              <a:rPr lang="en-US" dirty="0" smtClean="0"/>
              <a:t>Intends  to implement CAP Protocol Templates by providing terminology </a:t>
            </a:r>
            <a:r>
              <a:rPr lang="en-US" dirty="0" smtClean="0"/>
              <a:t>binding between LOINC and SNOMED CT</a:t>
            </a:r>
            <a:endParaRPr lang="en-US" b="1" dirty="0" smtClean="0"/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majority of the associated terminology development is modeled within </a:t>
            </a:r>
            <a:r>
              <a:rPr lang="en-US" dirty="0" smtClean="0"/>
              <a:t>SNOMED 363787002|Observable </a:t>
            </a:r>
            <a:r>
              <a:rPr lang="en-US" dirty="0" smtClean="0"/>
              <a:t>entity| </a:t>
            </a:r>
            <a:r>
              <a:rPr lang="en-US" dirty="0" smtClean="0"/>
              <a:t>hierarchy. Coded LOINC observables are linked to SNOMED value sets.</a:t>
            </a:r>
          </a:p>
          <a:p>
            <a:pPr lvl="1"/>
            <a:r>
              <a:rPr lang="en-US" dirty="0" smtClean="0"/>
              <a:t>Developed for breast and colorectal cancers. </a:t>
            </a:r>
          </a:p>
          <a:p>
            <a:endParaRPr lang="en-US" b="1" dirty="0" smtClean="0"/>
          </a:p>
          <a:p>
            <a:r>
              <a:rPr lang="en-US" b="1" dirty="0" smtClean="0"/>
              <a:t>Implementation in the OMOP Vocabulary</a:t>
            </a:r>
          </a:p>
          <a:p>
            <a:pPr lvl="1"/>
            <a:r>
              <a:rPr lang="en-US" dirty="0" smtClean="0"/>
              <a:t>Adopt Nebraska terminology relationships for implemented cancer types</a:t>
            </a:r>
          </a:p>
          <a:p>
            <a:pPr lvl="1"/>
            <a:r>
              <a:rPr lang="en-US" dirty="0" smtClean="0"/>
              <a:t>Create OMOP relationships for other cancer types based on CAP Protocol Templates</a:t>
            </a:r>
          </a:p>
          <a:p>
            <a:pPr lvl="2"/>
            <a:r>
              <a:rPr lang="en-US" dirty="0" smtClean="0"/>
              <a:t>Collaborate with UNMS</a:t>
            </a:r>
          </a:p>
          <a:p>
            <a:pPr lvl="1"/>
            <a:r>
              <a:rPr lang="en-US" dirty="0" smtClean="0"/>
              <a:t>Replace OMOP relationships with Nebraska ones as they become available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628" y="297658"/>
            <a:ext cx="8378371" cy="648455"/>
          </a:xfrm>
        </p:spPr>
        <p:txBody>
          <a:bodyPr/>
          <a:lstStyle/>
          <a:p>
            <a:r>
              <a:rPr lang="en-US" dirty="0" smtClean="0"/>
              <a:t>CAP Protocol for Invasive Breast Cancer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87956" y="1203325"/>
            <a:ext cx="395851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terminology </a:t>
            </a:r>
            <a:r>
              <a:rPr lang="en-US" dirty="0" smtClean="0"/>
              <a:t>binding </a:t>
            </a:r>
            <a:r>
              <a:rPr lang="en-US" dirty="0" smtClean="0"/>
              <a:t>between </a:t>
            </a:r>
            <a:r>
              <a:rPr lang="en-US" dirty="0" smtClean="0"/>
              <a:t>LOINC and SNOMED </a:t>
            </a:r>
            <a:r>
              <a:rPr lang="en-US" dirty="0" smtClean="0"/>
              <a:t>CT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5629" y="1382714"/>
            <a:ext cx="7129463" cy="144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35809" y="2940070"/>
            <a:ext cx="7281863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plate 1">
  <a:themeElements>
    <a:clrScheme name="MSK color pallete">
      <a:dk1>
        <a:sysClr val="windowText" lastClr="000000"/>
      </a:dk1>
      <a:lt1>
        <a:sysClr val="window" lastClr="FFFFFF"/>
      </a:lt1>
      <a:dk2>
        <a:srgbClr val="737373"/>
      </a:dk2>
      <a:lt2>
        <a:srgbClr val="B3B3A6"/>
      </a:lt2>
      <a:accent1>
        <a:srgbClr val="2986E2"/>
      </a:accent1>
      <a:accent2>
        <a:srgbClr val="F26529"/>
      </a:accent2>
      <a:accent3>
        <a:srgbClr val="FFF5BC"/>
      </a:accent3>
      <a:accent4>
        <a:srgbClr val="737373"/>
      </a:accent4>
      <a:accent5>
        <a:srgbClr val="B3B3A6"/>
      </a:accent5>
      <a:accent6>
        <a:srgbClr val="2875B4"/>
      </a:accent6>
      <a:hlink>
        <a:srgbClr val="00BDF2"/>
      </a:hlink>
      <a:folHlink>
        <a:srgbClr val="9BDC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1</Template>
  <TotalTime>0</TotalTime>
  <Words>687</Words>
  <Application>Microsoft Office PowerPoint</Application>
  <PresentationFormat>On-screen Show (4:3)</PresentationFormat>
  <Paragraphs>90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Template 1</vt:lpstr>
      <vt:lpstr>Cancer Diagnostic Features Representation  in OMOP CDM</vt:lpstr>
      <vt:lpstr>Considerations</vt:lpstr>
      <vt:lpstr>Modeling and ETL challenges</vt:lpstr>
      <vt:lpstr>Proposed CDM extension</vt:lpstr>
      <vt:lpstr>Proposed CDM conventions</vt:lpstr>
      <vt:lpstr>Additional vocabulary to support CDM representation</vt:lpstr>
      <vt:lpstr>Proposed Vocabulary Approach</vt:lpstr>
      <vt:lpstr>CAP Protocol for Invasive Breast Cancer</vt:lpstr>
      <vt:lpstr>Examples of terminology binding between LOINC and SNOMED CT</vt:lpstr>
      <vt:lpstr>References</vt:lpstr>
      <vt:lpstr>Appendix</vt:lpstr>
      <vt:lpstr>CDISC Breast Cancer Treatment Map</vt:lpstr>
      <vt:lpstr>Data Sources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2016-01-18T23:05:40Z</dcterms:created>
  <dcterms:modified xsi:type="dcterms:W3CDTF">2017-11-28T16:34:14Z</dcterms:modified>
</cp:coreProperties>
</file>