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02" r:id="rId2"/>
    <p:sldId id="434" r:id="rId3"/>
    <p:sldId id="449" r:id="rId4"/>
    <p:sldId id="437" r:id="rId5"/>
    <p:sldId id="436" r:id="rId6"/>
    <p:sldId id="438" r:id="rId7"/>
    <p:sldId id="440" r:id="rId8"/>
    <p:sldId id="435" r:id="rId9"/>
    <p:sldId id="441" r:id="rId10"/>
    <p:sldId id="442" r:id="rId11"/>
    <p:sldId id="445" r:id="rId12"/>
    <p:sldId id="443" r:id="rId13"/>
    <p:sldId id="444" r:id="rId14"/>
    <p:sldId id="448" r:id="rId15"/>
    <p:sldId id="447" r:id="rId16"/>
    <p:sldId id="446" r:id="rId17"/>
    <p:sldId id="450" r:id="rId18"/>
    <p:sldId id="457" r:id="rId19"/>
    <p:sldId id="452" r:id="rId20"/>
    <p:sldId id="454" r:id="rId21"/>
    <p:sldId id="455" r:id="rId22"/>
    <p:sldId id="453" r:id="rId23"/>
    <p:sldId id="451" r:id="rId24"/>
    <p:sldId id="456" r:id="rId25"/>
    <p:sldId id="432" r:id="rId26"/>
    <p:sldId id="340" r:id="rId27"/>
    <p:sldId id="42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 critical assessment of the utility of the case-control design in population-based databases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2200" y="4800600"/>
            <a:ext cx="6096000" cy="990600"/>
          </a:xfrm>
        </p:spPr>
        <p:txBody>
          <a:bodyPr/>
          <a:lstStyle/>
          <a:p>
            <a:r>
              <a:rPr lang="en-US" smtClean="0"/>
              <a:t>Martijn Schuemie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Theoretical objections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Severe cystic acne and acne not responsive to other treatments</a:t>
            </a:r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</a:t>
            </a:r>
            <a:r>
              <a:rPr lang="en-US" sz="2000"/>
              <a:t>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time enrolled, region, plan</a:t>
            </a:r>
          </a:p>
          <a:p>
            <a:pPr>
              <a:buFontTx/>
              <a:buChar char="-"/>
            </a:pPr>
            <a:r>
              <a:rPr lang="en-US" sz="2000" smtClean="0"/>
              <a:t>Index date: random point in time</a:t>
            </a:r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16200000">
            <a:off x="5638800" y="405129"/>
            <a:ext cx="1066800" cy="47244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5400000" flipV="1">
            <a:off x="5981700" y="2095500"/>
            <a:ext cx="1066800" cy="40386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172200" y="2767329"/>
            <a:ext cx="2853267" cy="111505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Vulnerable to within-person (time varying) confounding</a:t>
            </a:r>
          </a:p>
        </p:txBody>
      </p:sp>
    </p:spTree>
    <p:extLst>
      <p:ext uri="{BB962C8B-B14F-4D97-AF65-F5344CB8AC3E}">
        <p14:creationId xmlns:p14="http://schemas.microsoft.com/office/powerpoint/2010/main" val="9527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Empirical evidence to support theory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Replication of Crockett study </a:t>
            </a:r>
          </a:p>
          <a:p>
            <a:r>
              <a:rPr lang="en-US" sz="2400" smtClean="0"/>
              <a:t>Faithful except no matching on</a:t>
            </a:r>
          </a:p>
          <a:p>
            <a:pPr lvl="1"/>
            <a:r>
              <a:rPr lang="en-US" sz="2000" smtClean="0"/>
              <a:t>Region </a:t>
            </a:r>
            <a:r>
              <a:rPr lang="en-US" sz="2000"/>
              <a:t>(east, south, </a:t>
            </a:r>
            <a:r>
              <a:rPr lang="en-US" sz="2000" smtClean="0"/>
              <a:t>midwest, and </a:t>
            </a:r>
            <a:r>
              <a:rPr lang="en-US" sz="2000"/>
              <a:t>west)</a:t>
            </a:r>
            <a:endParaRPr lang="en-US" sz="2000" smtClean="0"/>
          </a:p>
          <a:p>
            <a:pPr lvl="1"/>
            <a:r>
              <a:rPr lang="en-US" sz="2000" smtClean="0"/>
              <a:t>Health plan</a:t>
            </a:r>
          </a:p>
          <a:p>
            <a:r>
              <a:rPr lang="en-US" sz="2400" smtClean="0"/>
              <a:t>Data: Truven CCAE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between-person confounding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253728"/>
              </p:ext>
            </p:extLst>
          </p:nvPr>
        </p:nvGraphicFramePr>
        <p:xfrm>
          <a:off x="228600" y="1295400"/>
          <a:ext cx="8534400" cy="500021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650518"/>
                <a:gridCol w="7883882"/>
              </a:tblGrid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Std</a:t>
                      </a:r>
                      <a:r>
                        <a:rPr lang="en-US" sz="1200" b="1" i="0" u="none" strike="noStrike" baseline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diff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Aminosalicylic acid and similar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INTESTINAL ANTIINFLAMMATORY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INTESTINAL ANTIINFLAMMATORY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ANTIDIARRHEALS, INTESTINAL ANTIINFLAMMATORY/ANTIINFECTIVE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INTESTINAL ANTIINFLAMMATORY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Aminosalicylic acid and similar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Aminosalicylic acid and similar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ANTIDIARRHEALS, INTESTINAL ANTIINFLAMMATORY/ANTIINFECTIVE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mesalamine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INTESTINAL ANTIINFLAMMATORY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ANTIDIARRHEALS, INTESTINAL ANTIINFLAMMATORY/ANTIINFECTIVE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Aminosalicylic acid and similar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mesalamine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ALIMENTARY TRACT AND METABOLISM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ANTIDIARRHEALS, INTESTINAL ANTIINFLAMMATORY/ANTIINFECTIVE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Crohn's disease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distinct drug </a:t>
                      </a:r>
                      <a:r>
                        <a:rPr lang="en-US" sz="1200" u="none" strike="noStrike" smtClean="0">
                          <a:effectLst/>
                        </a:rPr>
                        <a:t>ingredients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ALIMENTARY TRACT AND METABOLISM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ALIMENTARY TRACT AND METABOLISM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distinct </a:t>
                      </a:r>
                      <a:r>
                        <a:rPr lang="en-US" sz="1200" u="none" strike="noStrike" smtClean="0">
                          <a:effectLst/>
                        </a:rPr>
                        <a:t>conditions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mesalamine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ANTIDIARRHEALS, INTESTINAL ANTIINFLAMMATORY/ANTIINFECTIVE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ANTIDIARRHEALS, INTESTINAL ANTIINFLAMMATORY/ANTIINFECTIVE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INTESTINAL ANTIINFLAMMATORY AGENTS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Noninfectious colitis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2467" y="6304892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Covariates with highest standardized difference between cases and controls, captured 720-365 days prior to index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971577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within-person counfounding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 descr="C:\Users\mschuemi\Desktop\visitsBeforeIndex_UlcerativeCo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486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3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Estimating residual bias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Same design + outcome definition</a:t>
            </a:r>
          </a:p>
          <a:p>
            <a:r>
              <a:rPr lang="en-US" sz="2400" smtClean="0"/>
              <a:t>25 negative control exposures (drugs we believe do not cause IBD)</a:t>
            </a:r>
          </a:p>
          <a:p>
            <a:r>
              <a:rPr lang="en-US" sz="2400" smtClean="0"/>
              <a:t>Evaluate consistency of ORs with the null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mschuemi\Desktop\ncsIb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Residual bias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example?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“Most case-control studies nowadays are nested”</a:t>
            </a:r>
          </a:p>
          <a:p>
            <a:r>
              <a:rPr lang="en-US" sz="2400" smtClean="0"/>
              <a:t>“Most case-control studies nowadays include additional covariates”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study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Chou et al. 2014</a:t>
            </a:r>
          </a:p>
          <a:p>
            <a:r>
              <a:rPr lang="en-US" sz="2400" smtClean="0"/>
              <a:t>Do DPP-4 </a:t>
            </a:r>
            <a:r>
              <a:rPr lang="en-US" sz="2400"/>
              <a:t>inhibitors </a:t>
            </a:r>
            <a:r>
              <a:rPr lang="en-US" sz="2400" smtClean="0"/>
              <a:t>cause acute pancreatitis?</a:t>
            </a:r>
            <a:endParaRPr lang="en-US" sz="2400"/>
          </a:p>
          <a:p>
            <a:r>
              <a:rPr lang="en-US" sz="2400" smtClean="0"/>
              <a:t>Database: Taiwan’s NHIRD database</a:t>
            </a:r>
          </a:p>
          <a:p>
            <a:r>
              <a:rPr lang="en-US" sz="2400" smtClean="0"/>
              <a:t>Nested in T2DM</a:t>
            </a:r>
          </a:p>
          <a:p>
            <a:r>
              <a:rPr lang="en-US" sz="2400" smtClean="0"/>
              <a:t>Matching on age, sex, and cohort entry year</a:t>
            </a:r>
          </a:p>
          <a:p>
            <a:r>
              <a:rPr lang="en-US" sz="2400" smtClean="0"/>
              <a:t>Adjusting for covariates (</a:t>
            </a:r>
            <a:r>
              <a:rPr lang="en-US" sz="2000" smtClean="0"/>
              <a:t>gallstone </a:t>
            </a:r>
            <a:r>
              <a:rPr lang="en-US" sz="2000"/>
              <a:t>disease, alcohol-related disease, hypertriglyceridemia, cystic fibrosis, neoplasm, obesity, tobacco use, DCSI, </a:t>
            </a:r>
            <a:r>
              <a:rPr lang="en-US" sz="2000" smtClean="0"/>
              <a:t>furosemide, NSAIDs</a:t>
            </a:r>
            <a:r>
              <a:rPr lang="en-US" sz="2000"/>
              <a:t>, corticosteroids, antibiotics, and cancer </a:t>
            </a:r>
            <a:r>
              <a:rPr lang="en-US" sz="2000" smtClean="0"/>
              <a:t>drugs)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1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Reformulating as a cohort study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 smtClean="0"/>
              <a:t>DPP-4 inhibitor users</a:t>
            </a:r>
            <a:endParaRPr lang="en-US" sz="2000"/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persons with T2DM </a:t>
            </a:r>
            <a:endParaRPr lang="en-US" sz="20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and time </a:t>
            </a:r>
            <a:r>
              <a:rPr lang="en-US" sz="2000" smtClean="0"/>
              <a:t>in cohort</a:t>
            </a:r>
            <a:endParaRPr lang="en-US" sz="2000"/>
          </a:p>
          <a:p>
            <a:pPr>
              <a:buFontTx/>
              <a:buChar char="-"/>
            </a:pPr>
            <a:r>
              <a:rPr lang="en-US" sz="2000"/>
              <a:t>Index date: random point in </a:t>
            </a:r>
            <a:r>
              <a:rPr lang="en-US" sz="2000" smtClean="0"/>
              <a:t>time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 smtClean="0"/>
              <a:t>Outcome model:</a:t>
            </a:r>
          </a:p>
          <a:p>
            <a:pPr marL="0" indent="0">
              <a:buNone/>
            </a:pPr>
            <a:r>
              <a:rPr lang="en-US" sz="2000" smtClean="0"/>
              <a:t>- Include hand-picked covariates</a:t>
            </a:r>
            <a:endParaRPr lang="en-US" sz="2000"/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Empirical evidence to support theory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Replication of Chou study </a:t>
            </a:r>
          </a:p>
          <a:p>
            <a:r>
              <a:rPr lang="en-US" sz="2400" smtClean="0"/>
              <a:t>Faithful except we probably don’t have smoking status</a:t>
            </a:r>
          </a:p>
          <a:p>
            <a:r>
              <a:rPr lang="en-US" sz="2400" smtClean="0"/>
              <a:t>Data: Truven CCAE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Originated in a time when data was not readily available</a:t>
            </a:r>
          </a:p>
          <a:p>
            <a:r>
              <a:rPr lang="en-US" sz="2400" smtClean="0"/>
              <a:t>Mayor success: Doll &amp; Hill’s study showing the link between smoking and lung cancer</a:t>
            </a:r>
          </a:p>
          <a:p>
            <a:r>
              <a:rPr lang="en-US" sz="2400" smtClean="0"/>
              <a:t>Nowadays extensively used in retrospective population-based databases (e.g. CPRD)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612" y="4275666"/>
            <a:ext cx="6219388" cy="25766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00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between-person confounding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891843"/>
              </p:ext>
            </p:extLst>
          </p:nvPr>
        </p:nvGraphicFramePr>
        <p:xfrm>
          <a:off x="152400" y="1219200"/>
          <a:ext cx="8763000" cy="512444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762000"/>
                <a:gridCol w="8001000"/>
              </a:tblGrid>
              <a:tr h="19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smtClean="0">
                          <a:effectLst/>
                        </a:rPr>
                        <a:t>Std diff</a:t>
                      </a:r>
                      <a:endParaRPr lang="en-US" sz="12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68" marR="2568" marT="2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Acute pancreatitis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Type 2 diabetes mellitus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Abdominal pain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distinct </a:t>
                      </a:r>
                      <a:r>
                        <a:rPr lang="en-US" sz="1200" u="none" strike="noStrike" smtClean="0">
                          <a:effectLst/>
                        </a:rPr>
                        <a:t>conditions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Abdominal pain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distinct drug </a:t>
                      </a:r>
                      <a:r>
                        <a:rPr lang="en-US" sz="1200" u="none" strike="noStrike" smtClean="0">
                          <a:effectLst/>
                        </a:rPr>
                        <a:t>ingredients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Imaging of abdomen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Emergency department patient visit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distinct </a:t>
                      </a:r>
                      <a:r>
                        <a:rPr lang="en-US" sz="1200" u="none" strike="noStrike" smtClean="0">
                          <a:effectLst/>
                        </a:rPr>
                        <a:t>procedures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Epigastric pain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smtClean="0">
                          <a:effectLst/>
                        </a:rPr>
                        <a:t>A </a:t>
                      </a:r>
                      <a:r>
                        <a:rPr lang="en-US" sz="1200" u="none" strike="noStrike">
                          <a:effectLst/>
                        </a:rPr>
                        <a:t>comprehensive </a:t>
                      </a:r>
                      <a:r>
                        <a:rPr lang="en-US" sz="1200" u="none" strike="noStrike" smtClean="0">
                          <a:effectLst/>
                        </a:rPr>
                        <a:t>history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Essential hypertension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Evaluation and management of inpatient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Radiologic imaging, special views and positions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Acute pancreatitis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Diagnostic radiography of abdomen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NERVOUS SYSTEM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Initial patient assessment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Procedure on abdomen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PSYCHOLEPTICS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Imaging by body site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ANXIOLYTICS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Diagnostic radiography, posteroanterior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Generalized abdominal pain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Ultrasonography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2467" y="6304892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Covariates with highest standardized difference between cases and controls, captured 372-7 days prior to index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949533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within-person counfounding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170" name="Picture 2" descr="C:\Users\mschuemi\Desktop\visitsBeforeIndex_AcutePanc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18" y="1219200"/>
            <a:ext cx="4906963" cy="49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6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Estimating residual bias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Same design + outcome definition</a:t>
            </a:r>
          </a:p>
          <a:p>
            <a:r>
              <a:rPr lang="en-US" smtClean="0"/>
              <a:t>25 negative control exposures (drugs we believe do not cause AP)</a:t>
            </a:r>
          </a:p>
          <a:p>
            <a:r>
              <a:rPr lang="en-US" smtClean="0"/>
              <a:t>25 corresponding nesting cohorts</a:t>
            </a:r>
          </a:p>
          <a:p>
            <a:r>
              <a:rPr lang="en-US" smtClean="0"/>
              <a:t>Evaluate consistency of ORs with the null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Residual bias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146" name="Picture 2" descr="C:\Users\mschuemi\Desktop\ncsA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6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Case-control design is vulnerable to both between-person and within-person confounding</a:t>
            </a:r>
          </a:p>
          <a:p>
            <a:r>
              <a:rPr lang="en-US" sz="2400" smtClean="0"/>
              <a:t>It combines the weaknesses of a cohort design with the weaknesses of a self-controlled design</a:t>
            </a:r>
          </a:p>
          <a:p>
            <a:r>
              <a:rPr lang="en-US" sz="2400" smtClean="0"/>
              <a:t>Both designs are therefore expected to have better performance</a:t>
            </a:r>
          </a:p>
          <a:p>
            <a:r>
              <a:rPr lang="en-US" sz="2400" smtClean="0"/>
              <a:t>At equal costs (since the data is already collected)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OHDSI Symposium is coming!</a:t>
            </a:r>
            <a:br>
              <a:rPr lang="en-US" smtClean="0"/>
            </a:br>
            <a:r>
              <a:rPr lang="en-US" smtClean="0"/>
              <a:t>(October 18)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Posters?</a:t>
            </a:r>
          </a:p>
          <a:p>
            <a:r>
              <a:rPr lang="en-US" smtClean="0"/>
              <a:t>OHDSI methods benchmark</a:t>
            </a:r>
          </a:p>
          <a:p>
            <a:r>
              <a:rPr lang="en-US" smtClean="0"/>
              <a:t>Results of large set of methods on benchmark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9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of next meeting(s)?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?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Western hemisphere: </a:t>
            </a:r>
            <a:r>
              <a:rPr lang="en-US" sz="2400" b="1" smtClean="0"/>
              <a:t>July 6  </a:t>
            </a:r>
            <a:r>
              <a:rPr lang="en-US" sz="2400" b="1" smtClean="0">
                <a:solidFill>
                  <a:srgbClr val="FF0000"/>
                </a:solidFill>
              </a:rPr>
              <a:t>     No WG meeting in two weeks!</a:t>
            </a:r>
            <a:endParaRPr lang="en-US" sz="2400" b="1">
              <a:solidFill>
                <a:srgbClr val="FF0000"/>
              </a:solidFill>
            </a:endParaRPr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Eastern </a:t>
            </a:r>
            <a:r>
              <a:rPr lang="en-US" sz="2400"/>
              <a:t>hemisphere: </a:t>
            </a:r>
            <a:r>
              <a:rPr lang="en-US" sz="2400" smtClean="0"/>
              <a:t>June 14</a:t>
            </a:r>
          </a:p>
          <a:p>
            <a:r>
              <a:rPr lang="en-US" sz="2400" smtClean="0"/>
              <a:t>3pm Hong Kong / Taiwan</a:t>
            </a:r>
          </a:p>
          <a:p>
            <a:r>
              <a:rPr lang="en-US" sz="2400" smtClean="0"/>
              <a:t>4pm </a:t>
            </a:r>
            <a:r>
              <a:rPr lang="en-US" sz="2400"/>
              <a:t>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Case-control still very popular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122" name="Picture 2" descr="C:\home\Research\Case control\LitPlo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793"/>
            <a:ext cx="5486411" cy="365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5105400"/>
            <a:ext cx="82296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/>
              <a:t>("Case-Control Studies"[MeSH] OR "case control"[Title/Abstract])</a:t>
            </a:r>
          </a:p>
          <a:p>
            <a:r>
              <a:rPr lang="en-US"/>
              <a:t>AND </a:t>
            </a:r>
          </a:p>
          <a:p>
            <a:r>
              <a:rPr lang="en-US"/>
              <a:t>("population-based" [Title/Abstract] OR observational [Title/Abstract] OR pharmacoepidemiology [Title/Abstract]) </a:t>
            </a:r>
          </a:p>
        </p:txBody>
      </p:sp>
    </p:spTree>
    <p:extLst>
      <p:ext uri="{BB962C8B-B14F-4D97-AF65-F5344CB8AC3E}">
        <p14:creationId xmlns:p14="http://schemas.microsoft.com/office/powerpoint/2010/main" val="27469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study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Crockett et al. 2010</a:t>
            </a:r>
          </a:p>
          <a:p>
            <a:r>
              <a:rPr lang="en-US" smtClean="0"/>
              <a:t>Does isotretinoin use cause IBD (UC)?</a:t>
            </a:r>
          </a:p>
          <a:p>
            <a:r>
              <a:rPr lang="en-US" smtClean="0"/>
              <a:t>Database: </a:t>
            </a:r>
            <a:r>
              <a:rPr lang="en-US"/>
              <a:t>PharMetrics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4415956"/>
            <a:ext cx="6686550" cy="244204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63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Case-control (Crocket et al. 2010)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052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52800" y="4545330"/>
            <a:ext cx="1325878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52775" y="2966046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For every case (person with the outcome) find n controls</a:t>
            </a:r>
          </a:p>
          <a:p>
            <a:endParaRPr lang="en-US" sz="2400" smtClean="0">
              <a:solidFill>
                <a:srgbClr val="20425A"/>
              </a:solidFill>
            </a:endParaRPr>
          </a:p>
          <a:p>
            <a:r>
              <a:rPr lang="en-US" sz="2400" smtClean="0">
                <a:solidFill>
                  <a:srgbClr val="20425A"/>
                </a:solidFill>
              </a:rPr>
              <a:t>Determine exposure status on or before index date (= date of outcome) 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1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2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172200" y="3676531"/>
            <a:ext cx="1" cy="23851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erge 11"/>
          <p:cNvSpPr/>
          <p:nvPr/>
        </p:nvSpPr>
        <p:spPr>
          <a:xfrm>
            <a:off x="6057900" y="349186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58224" y="3301907"/>
            <a:ext cx="1356462" cy="2787445"/>
            <a:chOff x="6358224" y="3301907"/>
            <a:chExt cx="1356462" cy="2787445"/>
          </a:xfrm>
        </p:grpSpPr>
        <p:sp>
          <p:nvSpPr>
            <p:cNvPr id="3" name="TextBox 2"/>
            <p:cNvSpPr txBox="1"/>
            <p:nvPr/>
          </p:nvSpPr>
          <p:spPr>
            <a:xfrm>
              <a:off x="6358224" y="3301907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58224" y="4441884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58224" y="5720020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24107" y="3676532"/>
            <a:ext cx="3019337" cy="684225"/>
            <a:chOff x="3124107" y="3676532"/>
            <a:chExt cx="3019337" cy="684225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52863" y="4856844"/>
            <a:ext cx="3019337" cy="684225"/>
            <a:chOff x="3124107" y="3676532"/>
            <a:chExt cx="3019337" cy="684225"/>
          </a:xfrm>
        </p:grpSpPr>
        <p:sp>
          <p:nvSpPr>
            <p:cNvPr id="29" name="Right Brace 28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130231" y="6036046"/>
            <a:ext cx="3019337" cy="684225"/>
            <a:chOff x="3124107" y="3676532"/>
            <a:chExt cx="3019337" cy="684225"/>
          </a:xfrm>
        </p:grpSpPr>
        <p:sp>
          <p:nvSpPr>
            <p:cNvPr id="32" name="Right Brace 31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430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200" y="2887888"/>
            <a:ext cx="3124200" cy="2468515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mtClean="0"/>
              <a:t>Matching on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Calendar time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Age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Gender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Time </a:t>
            </a:r>
            <a:r>
              <a:rPr lang="en-US" smtClean="0"/>
              <a:t>enrolled</a:t>
            </a:r>
          </a:p>
          <a:p>
            <a:pPr marL="285750" indent="-285750">
              <a:buFontTx/>
              <a:buChar char="-"/>
            </a:pPr>
            <a:r>
              <a:rPr lang="en-US"/>
              <a:t>Region </a:t>
            </a:r>
            <a:r>
              <a:rPr lang="en-US"/>
              <a:t>(east, south, midwest, and </a:t>
            </a:r>
            <a:r>
              <a:rPr lang="en-US"/>
              <a:t>west)</a:t>
            </a:r>
          </a:p>
          <a:p>
            <a:pPr marL="285750" indent="-285750">
              <a:buFontTx/>
              <a:buChar char="-"/>
            </a:pPr>
            <a:r>
              <a:rPr lang="en-US"/>
              <a:t>Health </a:t>
            </a:r>
            <a:r>
              <a:rPr lang="en-US" smtClean="0"/>
              <a:t>plan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7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5" grpId="0"/>
      <p:bldP spid="26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Changing perspective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052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52800" y="4545330"/>
            <a:ext cx="1325878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52775" y="2966046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View same data as a cohort design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1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2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172200" y="3676531"/>
            <a:ext cx="1" cy="23851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erge 11"/>
          <p:cNvSpPr/>
          <p:nvPr/>
        </p:nvSpPr>
        <p:spPr>
          <a:xfrm>
            <a:off x="6057900" y="349186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58224" y="3301907"/>
            <a:ext cx="1356462" cy="2787445"/>
            <a:chOff x="6358224" y="3301907"/>
            <a:chExt cx="1356462" cy="2787445"/>
          </a:xfrm>
        </p:grpSpPr>
        <p:sp>
          <p:nvSpPr>
            <p:cNvPr id="3" name="TextBox 2"/>
            <p:cNvSpPr txBox="1"/>
            <p:nvPr/>
          </p:nvSpPr>
          <p:spPr>
            <a:xfrm>
              <a:off x="6358224" y="3301907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58224" y="4441884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58224" y="5720020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24107" y="3676532"/>
            <a:ext cx="3019337" cy="684225"/>
            <a:chOff x="3124107" y="3676532"/>
            <a:chExt cx="3019337" cy="684225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52863" y="4856844"/>
            <a:ext cx="3019337" cy="684225"/>
            <a:chOff x="3124107" y="3676532"/>
            <a:chExt cx="3019337" cy="684225"/>
          </a:xfrm>
        </p:grpSpPr>
        <p:sp>
          <p:nvSpPr>
            <p:cNvPr id="29" name="Right Brace 28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130231" y="6036046"/>
            <a:ext cx="3019337" cy="684225"/>
            <a:chOff x="3124107" y="3676532"/>
            <a:chExt cx="3019337" cy="684225"/>
          </a:xfrm>
        </p:grpSpPr>
        <p:sp>
          <p:nvSpPr>
            <p:cNvPr id="32" name="Right Brace 31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430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</p:spTree>
    <p:extLst>
      <p:ext uri="{BB962C8B-B14F-4D97-AF65-F5344CB8AC3E}">
        <p14:creationId xmlns:p14="http://schemas.microsoft.com/office/powerpoint/2010/main" val="36832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Changing perspective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052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52800" y="4545330"/>
            <a:ext cx="1325878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52775" y="2966046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View same data as a cohort design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93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Target 1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93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Target 2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4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Comparator 1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172200" y="3676531"/>
            <a:ext cx="1" cy="23851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erge 11"/>
          <p:cNvSpPr/>
          <p:nvPr/>
        </p:nvSpPr>
        <p:spPr>
          <a:xfrm>
            <a:off x="6057900" y="349186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58224" y="3301907"/>
            <a:ext cx="1356462" cy="2787445"/>
            <a:chOff x="6358224" y="3301907"/>
            <a:chExt cx="1356462" cy="2787445"/>
          </a:xfrm>
        </p:grpSpPr>
        <p:sp>
          <p:nvSpPr>
            <p:cNvPr id="3" name="TextBox 2"/>
            <p:cNvSpPr txBox="1"/>
            <p:nvPr/>
          </p:nvSpPr>
          <p:spPr>
            <a:xfrm>
              <a:off x="6358224" y="3301907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58224" y="4441884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58224" y="5720020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05200" y="3696489"/>
            <a:ext cx="3343251" cy="684225"/>
            <a:chOff x="3124107" y="3676532"/>
            <a:chExt cx="3343251" cy="684225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991425"/>
              <a:ext cx="29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Outcome in 1 year follow-up?</a:t>
              </a:r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352800" y="4856844"/>
            <a:ext cx="3343251" cy="684225"/>
            <a:chOff x="3124107" y="3676532"/>
            <a:chExt cx="3343251" cy="684225"/>
          </a:xfrm>
        </p:grpSpPr>
        <p:sp>
          <p:nvSpPr>
            <p:cNvPr id="29" name="Right Brace 28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05200" y="3991425"/>
              <a:ext cx="29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Outcome in 1 year follow-up?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130231" y="6036046"/>
            <a:ext cx="3343251" cy="684225"/>
            <a:chOff x="3124107" y="3676532"/>
            <a:chExt cx="3343251" cy="684225"/>
          </a:xfrm>
        </p:grpSpPr>
        <p:sp>
          <p:nvSpPr>
            <p:cNvPr id="32" name="Right Brace 31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3991425"/>
              <a:ext cx="29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Outcome in 1 year follow-up?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430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sp>
        <p:nvSpPr>
          <p:cNvPr id="35" name="Right Arrow 34"/>
          <p:cNvSpPr/>
          <p:nvPr/>
        </p:nvSpPr>
        <p:spPr>
          <a:xfrm rot="16200000" flipH="1">
            <a:off x="3818060" y="270202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130231" y="1219200"/>
            <a:ext cx="5272611" cy="1657773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Target cohort: 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Severe </a:t>
            </a:r>
            <a:r>
              <a:rPr lang="en-US" sz="2000"/>
              <a:t>cystic acne and acne </a:t>
            </a:r>
            <a:r>
              <a:rPr lang="en-US" sz="2000" smtClean="0"/>
              <a:t>not responsive </a:t>
            </a:r>
            <a:r>
              <a:rPr lang="en-US" sz="2000"/>
              <a:t>to other treatments</a:t>
            </a:r>
            <a:endParaRPr lang="en-US" sz="2000" smtClean="0"/>
          </a:p>
          <a:p>
            <a:r>
              <a:rPr lang="en-US" sz="2000" smtClean="0"/>
              <a:t>- Index date: any use of drug (not just first)</a:t>
            </a:r>
          </a:p>
        </p:txBody>
      </p:sp>
      <p:sp>
        <p:nvSpPr>
          <p:cNvPr id="37" name="Right Arrow 36"/>
          <p:cNvSpPr/>
          <p:nvPr/>
        </p:nvSpPr>
        <p:spPr>
          <a:xfrm rot="16200000" flipH="1">
            <a:off x="414879" y="517113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0" y="3667913"/>
            <a:ext cx="5717967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Comparator cohort: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Random 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Matched by age, gender, and time enrolled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Index date: random point in 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162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Theoretical objections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Severe cystic acne and acne not responsive to other treatments</a:t>
            </a:r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</a:t>
            </a:r>
            <a:r>
              <a:rPr lang="en-US" sz="2000"/>
              <a:t>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time enrolled, region, plan</a:t>
            </a:r>
            <a:endParaRPr lang="en-US" sz="2000"/>
          </a:p>
          <a:p>
            <a:pPr>
              <a:buFontTx/>
              <a:buChar char="-"/>
            </a:pPr>
            <a:r>
              <a:rPr lang="en-US" sz="2000"/>
              <a:t>Index date: random point in time</a:t>
            </a:r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Theoretical objections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Severe cystic acne and acne not responsive to other treatments</a:t>
            </a:r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</a:t>
            </a:r>
            <a:r>
              <a:rPr lang="en-US" sz="2000"/>
              <a:t>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</a:t>
            </a:r>
            <a:r>
              <a:rPr lang="en-US" sz="2000" smtClean="0"/>
              <a:t>time enrolled, region, plan</a:t>
            </a:r>
            <a:endParaRPr lang="en-US" sz="2000"/>
          </a:p>
          <a:p>
            <a:pPr>
              <a:buFontTx/>
              <a:buChar char="-"/>
            </a:pPr>
            <a:r>
              <a:rPr lang="en-US" sz="2000"/>
              <a:t>Index date: random point in time</a:t>
            </a:r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16200000">
            <a:off x="4381500" y="190500"/>
            <a:ext cx="1066800" cy="37338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5400000" flipV="1">
            <a:off x="4257886" y="1362287"/>
            <a:ext cx="1009227" cy="40386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376333" y="2209800"/>
            <a:ext cx="2015067" cy="111505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Vulnerable to between-person confounding</a:t>
            </a:r>
          </a:p>
        </p:txBody>
      </p:sp>
    </p:spTree>
    <p:extLst>
      <p:ext uri="{BB962C8B-B14F-4D97-AF65-F5344CB8AC3E}">
        <p14:creationId xmlns:p14="http://schemas.microsoft.com/office/powerpoint/2010/main" val="9527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1162</Words>
  <Application>Microsoft Office PowerPoint</Application>
  <PresentationFormat>On-screen Show (4:3)</PresentationFormat>
  <Paragraphs>316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 critical assessment of the utility of the case-control design in population-based databases</vt:lpstr>
      <vt:lpstr>History</vt:lpstr>
      <vt:lpstr>Case-control still very popular</vt:lpstr>
      <vt:lpstr>Example study</vt:lpstr>
      <vt:lpstr>Case-control (Crocket et al. 2010)</vt:lpstr>
      <vt:lpstr>Changing perspective</vt:lpstr>
      <vt:lpstr>Changing perspective</vt:lpstr>
      <vt:lpstr>Theoretical objections</vt:lpstr>
      <vt:lpstr>Theoretical objections</vt:lpstr>
      <vt:lpstr>Theoretical objections</vt:lpstr>
      <vt:lpstr>Empirical evidence to support theory</vt:lpstr>
      <vt:lpstr>Potential for  between-person confounding</vt:lpstr>
      <vt:lpstr>Potential for  within-person counfounding</vt:lpstr>
      <vt:lpstr>Estimating residual bias</vt:lpstr>
      <vt:lpstr>Residual bias</vt:lpstr>
      <vt:lpstr>Bad example?</vt:lpstr>
      <vt:lpstr>Example study 2</vt:lpstr>
      <vt:lpstr>Reformulating as a cohort study</vt:lpstr>
      <vt:lpstr>Empirical evidence to support theory</vt:lpstr>
      <vt:lpstr>Potential for  between-person confounding</vt:lpstr>
      <vt:lpstr>Potential for  within-person counfounding</vt:lpstr>
      <vt:lpstr>Estimating residual bias</vt:lpstr>
      <vt:lpstr>Residual bias</vt:lpstr>
      <vt:lpstr>Conclusions</vt:lpstr>
      <vt:lpstr>OHDSI Symposium is coming! (October 18)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438</cp:revision>
  <dcterms:created xsi:type="dcterms:W3CDTF">2013-12-30T14:14:20Z</dcterms:created>
  <dcterms:modified xsi:type="dcterms:W3CDTF">2017-06-08T12:13:26Z</dcterms:modified>
</cp:coreProperties>
</file>