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402" r:id="rId2"/>
    <p:sldId id="434" r:id="rId3"/>
    <p:sldId id="449" r:id="rId4"/>
    <p:sldId id="437" r:id="rId5"/>
    <p:sldId id="436" r:id="rId6"/>
    <p:sldId id="438" r:id="rId7"/>
    <p:sldId id="440" r:id="rId8"/>
    <p:sldId id="435" r:id="rId9"/>
    <p:sldId id="441" r:id="rId10"/>
    <p:sldId id="442" r:id="rId11"/>
    <p:sldId id="445" r:id="rId12"/>
    <p:sldId id="443" r:id="rId13"/>
    <p:sldId id="444" r:id="rId14"/>
    <p:sldId id="448" r:id="rId15"/>
    <p:sldId id="447" r:id="rId16"/>
    <p:sldId id="446" r:id="rId17"/>
    <p:sldId id="450" r:id="rId18"/>
    <p:sldId id="457" r:id="rId19"/>
    <p:sldId id="452" r:id="rId20"/>
    <p:sldId id="454" r:id="rId21"/>
    <p:sldId id="455" r:id="rId22"/>
    <p:sldId id="453" r:id="rId23"/>
    <p:sldId id="451" r:id="rId24"/>
    <p:sldId id="456" r:id="rId25"/>
    <p:sldId id="432" r:id="rId26"/>
    <p:sldId id="340" r:id="rId27"/>
    <p:sldId id="427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425A"/>
    <a:srgbClr val="FCCB10"/>
    <a:srgbClr val="EB6622"/>
    <a:srgbClr val="153153"/>
    <a:srgbClr val="E28700"/>
    <a:srgbClr val="FF9900"/>
    <a:srgbClr val="EB9F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52742-373F-4A87-92C3-F1BD6DE2FDEE}" type="datetimeFigureOut">
              <a:rPr lang="en-US" smtClean="0"/>
              <a:t>6/8/2017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CA093-4890-4B46-98EB-711D340FBB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0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096000" cy="17557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038600"/>
            <a:ext cx="60960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153153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027" name="Picture 3" descr="C:\Users\pryan4\Downloads\want-impact-public-health-help-shape-journey-ahead\OHDSI logo with text - vertical - colored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1875375"/>
            <a:ext cx="2682875" cy="323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33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1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43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91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0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400800"/>
            <a:ext cx="9144000" cy="76200"/>
          </a:xfrm>
          <a:prstGeom prst="rect">
            <a:avLst/>
          </a:prstGeom>
          <a:gradFill>
            <a:gsLst>
              <a:gs pos="44000">
                <a:srgbClr val="20425A"/>
              </a:gs>
              <a:gs pos="100000">
                <a:srgbClr val="FCCB10"/>
              </a:gs>
              <a:gs pos="55000">
                <a:srgbClr val="EB6622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2" descr="C:\Users\pryan4\Downloads\want-impact-public-health-help-shape-journey-ahead\OHDSI logo only - colored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1" y="-38160"/>
            <a:ext cx="1326583" cy="1257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20425A"/>
                </a:solidFill>
              </a:defRPr>
            </a:lvl1pPr>
          </a:lstStyle>
          <a:p>
            <a:fld id="{444583ED-F364-40B3-B25B-483B5033DF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41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152400"/>
            <a:ext cx="75438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276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20425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20425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20425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20425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20425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20425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 critical assessment of the utility of the case-control design in population-based databases</a:t>
            </a:r>
            <a:endParaRPr lang="en-US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2362200" y="4800600"/>
            <a:ext cx="6096000" cy="990600"/>
          </a:xfrm>
        </p:spPr>
        <p:txBody>
          <a:bodyPr/>
          <a:lstStyle/>
          <a:p>
            <a:r>
              <a:rPr lang="en-US" smtClean="0"/>
              <a:t>Martijn Schuemie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95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Theoretical objections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/>
              <a:t>Target cohort: </a:t>
            </a:r>
          </a:p>
          <a:p>
            <a:pPr>
              <a:buFontTx/>
              <a:buChar char="-"/>
            </a:pPr>
            <a:r>
              <a:rPr lang="en-US" sz="2000"/>
              <a:t>Isotretinoin users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/>
              <a:t>Severe cystic acne and acne not responsive to other treatments</a:t>
            </a:r>
          </a:p>
          <a:p>
            <a:pPr>
              <a:buFontTx/>
              <a:buChar char="-"/>
            </a:pPr>
            <a:r>
              <a:rPr lang="en-US" sz="2000" smtClean="0"/>
              <a:t>Index </a:t>
            </a:r>
            <a:r>
              <a:rPr lang="en-US" sz="2000"/>
              <a:t>date: any use of </a:t>
            </a:r>
            <a:r>
              <a:rPr lang="en-US" sz="2000" smtClean="0"/>
              <a:t>drug</a:t>
            </a:r>
          </a:p>
          <a:p>
            <a:pPr marL="0" indent="0">
              <a:buNone/>
            </a:pPr>
            <a:endParaRPr lang="en-US" sz="2000" smtClean="0"/>
          </a:p>
          <a:p>
            <a:pPr marL="0" indent="0">
              <a:buNone/>
            </a:pPr>
            <a:r>
              <a:rPr lang="en-US" sz="2000" b="1"/>
              <a:t>Comparator cohort:</a:t>
            </a:r>
          </a:p>
          <a:p>
            <a:pPr>
              <a:buFontTx/>
              <a:buChar char="-"/>
            </a:pPr>
            <a:r>
              <a:rPr lang="en-US" sz="2000" smtClean="0"/>
              <a:t>Random </a:t>
            </a:r>
            <a:r>
              <a:rPr lang="en-US" sz="2000"/>
              <a:t>persons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/>
              <a:t>Matched by age, gender, time enrolled, region, plan</a:t>
            </a:r>
          </a:p>
          <a:p>
            <a:pPr>
              <a:buFontTx/>
              <a:buChar char="-"/>
            </a:pPr>
            <a:r>
              <a:rPr lang="en-US" sz="2000" smtClean="0"/>
              <a:t>Index date: random point in time</a:t>
            </a:r>
          </a:p>
          <a:p>
            <a:endParaRPr lang="en-US" sz="200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Bent-Up Arrow 6"/>
          <p:cNvSpPr/>
          <p:nvPr/>
        </p:nvSpPr>
        <p:spPr>
          <a:xfrm rot="16200000">
            <a:off x="5638800" y="405129"/>
            <a:ext cx="1066800" cy="4724400"/>
          </a:xfrm>
          <a:prstGeom prst="bent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ent-Up Arrow 7"/>
          <p:cNvSpPr/>
          <p:nvPr/>
        </p:nvSpPr>
        <p:spPr>
          <a:xfrm rot="5400000" flipV="1">
            <a:off x="5981700" y="2095500"/>
            <a:ext cx="1066800" cy="4038600"/>
          </a:xfrm>
          <a:prstGeom prst="bent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172200" y="2767329"/>
            <a:ext cx="2853267" cy="1115059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Vulnerable to within-person (time varying) confounding</a:t>
            </a:r>
          </a:p>
        </p:txBody>
      </p:sp>
    </p:spTree>
    <p:extLst>
      <p:ext uri="{BB962C8B-B14F-4D97-AF65-F5344CB8AC3E}">
        <p14:creationId xmlns:p14="http://schemas.microsoft.com/office/powerpoint/2010/main" val="95278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Empirical evidence to support theory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Replication of Crockett study </a:t>
            </a:r>
          </a:p>
          <a:p>
            <a:r>
              <a:rPr lang="en-US" sz="2400" smtClean="0"/>
              <a:t>Faithful except no matching on</a:t>
            </a:r>
          </a:p>
          <a:p>
            <a:pPr lvl="1"/>
            <a:r>
              <a:rPr lang="en-US" sz="2000" smtClean="0"/>
              <a:t>Region </a:t>
            </a:r>
            <a:r>
              <a:rPr lang="en-US" sz="2000"/>
              <a:t>(east, south, </a:t>
            </a:r>
            <a:r>
              <a:rPr lang="en-US" sz="2000" smtClean="0"/>
              <a:t>midwest, and </a:t>
            </a:r>
            <a:r>
              <a:rPr lang="en-US" sz="2000"/>
              <a:t>west)</a:t>
            </a:r>
            <a:endParaRPr lang="en-US" sz="2000" smtClean="0"/>
          </a:p>
          <a:p>
            <a:pPr lvl="1"/>
            <a:r>
              <a:rPr lang="en-US" sz="2000" smtClean="0"/>
              <a:t>Health plan</a:t>
            </a:r>
          </a:p>
          <a:p>
            <a:r>
              <a:rPr lang="en-US" sz="2400" smtClean="0"/>
              <a:t>Data: Truven CCAE</a:t>
            </a: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24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Potential for </a:t>
            </a:r>
            <a:br>
              <a:rPr lang="en-US" smtClean="0"/>
            </a:br>
            <a:r>
              <a:rPr lang="en-US" smtClean="0"/>
              <a:t>between-person confounding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1253728"/>
              </p:ext>
            </p:extLst>
          </p:nvPr>
        </p:nvGraphicFramePr>
        <p:xfrm>
          <a:off x="228600" y="1295400"/>
          <a:ext cx="8534400" cy="5000216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650518"/>
                <a:gridCol w="7883882"/>
              </a:tblGrid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1" i="0" u="none" strike="noStrike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Std</a:t>
                      </a:r>
                      <a:r>
                        <a:rPr lang="en-US" sz="1200" b="1" i="0" u="none" strike="noStrike" baseline="0" smtClean="0">
                          <a:solidFill>
                            <a:schemeClr val="lt1"/>
                          </a:solidFill>
                          <a:effectLst/>
                          <a:latin typeface="+mn-lt"/>
                        </a:rPr>
                        <a:t> diff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name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0.60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Aminosalicylic acid and similar agents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0.57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INTESTINAL ANTIINFLAMMATORY AGENTS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0.56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INTESTINAL ANTIINFLAMMATORY AGENTS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0.56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ANTIDIARRHEALS, INTESTINAL ANTIINFLAMMATORY/ANTIINFECTIVE AGENTS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0.55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INTESTINAL ANTIINFLAMMATORY AGENTS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0.54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Aminosalicylic acid and similar agents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0.53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Aminosalicylic acid and similar agents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0.51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ANTIDIARRHEALS, INTESTINAL ANTIINFLAMMATORY/ANTIINFECTIVE AGENTS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0.50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mesalamine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0.49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INTESTINAL ANTIINFLAMMATORY AGENTS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0.47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ANTIDIARRHEALS, INTESTINAL ANTIINFLAMMATORY/ANTIINFECTIVE AGENTS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0.46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Aminosalicylic acid and similar agents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0.45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mesalamine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0.41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ALIMENTARY TRACT AND METABOLISM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0.41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ANTIDIARRHEALS, INTESTINAL ANTIINFLAMMATORY/ANTIINFECTIVE AGENTS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0.39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Crohn's disease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0.39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Number of distinct drug </a:t>
                      </a:r>
                      <a:r>
                        <a:rPr lang="en-US" sz="1200" u="none" strike="noStrike" smtClean="0">
                          <a:effectLst/>
                        </a:rPr>
                        <a:t>ingredients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0.38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ALIMENTARY TRACT AND METABOLISM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0.38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ALIMENTARY TRACT AND METABOLISM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0.38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Number of distinct </a:t>
                      </a:r>
                      <a:r>
                        <a:rPr lang="en-US" sz="1200" u="none" strike="noStrike" smtClean="0">
                          <a:effectLst/>
                        </a:rPr>
                        <a:t>conditions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0.38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mesalamine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0.37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ANTIDIARRHEALS, INTESTINAL ANTIINFLAMMATORY/ANTIINFECTIVE AGENTS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0.37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ANTIDIARRHEALS, INTESTINAL ANTIINFLAMMATORY/ANTIINFECTIVE AGENTS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0.37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INTESTINAL ANTIINFLAMMATORY AGENTS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</a:tr>
              <a:tr h="18872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0.37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Noninfectious colitis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436" marR="9436" marT="9436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15240" y="6398116"/>
            <a:ext cx="9159240" cy="459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2467" y="6304892"/>
            <a:ext cx="891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/>
              <a:t>Covariates with highest standardized difference between cases and controls, captured 720-365 days prior to index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9715770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5240" y="6398116"/>
            <a:ext cx="9159240" cy="459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Potential for </a:t>
            </a:r>
            <a:br>
              <a:rPr lang="en-US" smtClean="0"/>
            </a:br>
            <a:r>
              <a:rPr lang="en-US" smtClean="0"/>
              <a:t>within-person counfounding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3074" name="Picture 2" descr="C:\Users\mschuemi\Desktop\visitsBeforeIndex_UlcerativeCol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219200"/>
            <a:ext cx="5486400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138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Estimating residual bias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Same design + outcome definition</a:t>
            </a:r>
          </a:p>
          <a:p>
            <a:r>
              <a:rPr lang="en-US" sz="2400" smtClean="0"/>
              <a:t>25 negative control exposures (drugs we believe do not cause IBD)</a:t>
            </a:r>
          </a:p>
          <a:p>
            <a:r>
              <a:rPr lang="en-US" sz="2400" smtClean="0"/>
              <a:t>Evaluate consistency of ORs with the null</a:t>
            </a: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75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mschuemi\Desktop\ncsIbd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94" y="1615277"/>
            <a:ext cx="5486411" cy="4114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Residual bias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6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Bad example?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“Most case-control studies nowadays are nested”</a:t>
            </a:r>
          </a:p>
          <a:p>
            <a:r>
              <a:rPr lang="en-US" sz="2400" smtClean="0"/>
              <a:t>“Most case-control studies nowadays include additional covariates”</a:t>
            </a: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93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study 2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/>
              <a:t>Chou et al. 2014</a:t>
            </a:r>
          </a:p>
          <a:p>
            <a:r>
              <a:rPr lang="en-US" sz="2400" smtClean="0"/>
              <a:t>Do DPP-4 </a:t>
            </a:r>
            <a:r>
              <a:rPr lang="en-US" sz="2400"/>
              <a:t>inhibitors </a:t>
            </a:r>
            <a:r>
              <a:rPr lang="en-US" sz="2400" smtClean="0"/>
              <a:t>cause acute pancreatitis?</a:t>
            </a:r>
            <a:endParaRPr lang="en-US" sz="2400"/>
          </a:p>
          <a:p>
            <a:r>
              <a:rPr lang="en-US" sz="2400" smtClean="0"/>
              <a:t>Database: Taiwan’s NHIRD database</a:t>
            </a:r>
          </a:p>
          <a:p>
            <a:r>
              <a:rPr lang="en-US" sz="2400" smtClean="0"/>
              <a:t>Nested in T2DM</a:t>
            </a:r>
          </a:p>
          <a:p>
            <a:r>
              <a:rPr lang="en-US" sz="2400" smtClean="0"/>
              <a:t>Matching on age, sex, and cohort entry year</a:t>
            </a:r>
          </a:p>
          <a:p>
            <a:r>
              <a:rPr lang="en-US" sz="2400" smtClean="0"/>
              <a:t>Adjusting for covariates (</a:t>
            </a:r>
            <a:r>
              <a:rPr lang="en-US" sz="2000" smtClean="0"/>
              <a:t>gallstone </a:t>
            </a:r>
            <a:r>
              <a:rPr lang="en-US" sz="2000"/>
              <a:t>disease, alcohol-related disease, hypertriglyceridemia, cystic fibrosis, neoplasm, obesity, tobacco use, DCSI, </a:t>
            </a:r>
            <a:r>
              <a:rPr lang="en-US" sz="2000" smtClean="0"/>
              <a:t>furosemide, NSAIDs</a:t>
            </a:r>
            <a:r>
              <a:rPr lang="en-US" sz="2000"/>
              <a:t>, corticosteroids, antibiotics, and cancer </a:t>
            </a:r>
            <a:r>
              <a:rPr lang="en-US" sz="2000" smtClean="0"/>
              <a:t>drugs)</a:t>
            </a:r>
            <a:endParaRPr lang="en-US" sz="20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71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Reformulating as a cohort study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/>
              <a:t>Target cohort: </a:t>
            </a:r>
          </a:p>
          <a:p>
            <a:pPr>
              <a:buFontTx/>
              <a:buChar char="-"/>
            </a:pPr>
            <a:r>
              <a:rPr lang="en-US" sz="2000" smtClean="0"/>
              <a:t>DPP-4 inhibitor users</a:t>
            </a:r>
            <a:endParaRPr lang="en-US" sz="2000"/>
          </a:p>
          <a:p>
            <a:pPr>
              <a:buFontTx/>
              <a:buChar char="-"/>
            </a:pPr>
            <a:r>
              <a:rPr lang="en-US" sz="2000" smtClean="0"/>
              <a:t>Index </a:t>
            </a:r>
            <a:r>
              <a:rPr lang="en-US" sz="2000"/>
              <a:t>date: any use of </a:t>
            </a:r>
            <a:r>
              <a:rPr lang="en-US" sz="2000" smtClean="0"/>
              <a:t>drug</a:t>
            </a:r>
          </a:p>
          <a:p>
            <a:pPr marL="0" indent="0">
              <a:buNone/>
            </a:pPr>
            <a:endParaRPr lang="en-US" sz="2000" smtClean="0"/>
          </a:p>
          <a:p>
            <a:pPr marL="0" indent="0">
              <a:buNone/>
            </a:pPr>
            <a:r>
              <a:rPr lang="en-US" sz="2000" b="1"/>
              <a:t>Comparator cohort:</a:t>
            </a:r>
          </a:p>
          <a:p>
            <a:pPr>
              <a:buFontTx/>
              <a:buChar char="-"/>
            </a:pPr>
            <a:r>
              <a:rPr lang="en-US" sz="2000" smtClean="0"/>
              <a:t>Random persons with T2DM </a:t>
            </a:r>
            <a:endParaRPr lang="en-US" sz="200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/>
              <a:t>Matched by age, gender, and time </a:t>
            </a:r>
            <a:r>
              <a:rPr lang="en-US" sz="2000" smtClean="0"/>
              <a:t>in cohort</a:t>
            </a:r>
            <a:endParaRPr lang="en-US" sz="2000"/>
          </a:p>
          <a:p>
            <a:pPr>
              <a:buFontTx/>
              <a:buChar char="-"/>
            </a:pPr>
            <a:r>
              <a:rPr lang="en-US" sz="2000"/>
              <a:t>Index date: random point in </a:t>
            </a:r>
            <a:r>
              <a:rPr lang="en-US" sz="2000" smtClean="0"/>
              <a:t>time</a:t>
            </a:r>
          </a:p>
          <a:p>
            <a:pPr marL="0" indent="0">
              <a:buNone/>
            </a:pPr>
            <a:endParaRPr lang="en-US" sz="2000" smtClean="0"/>
          </a:p>
          <a:p>
            <a:pPr marL="0" indent="0">
              <a:buNone/>
            </a:pPr>
            <a:r>
              <a:rPr lang="en-US" sz="2000" b="1" smtClean="0"/>
              <a:t>Outcome model:</a:t>
            </a:r>
          </a:p>
          <a:p>
            <a:pPr marL="0" indent="0">
              <a:buNone/>
            </a:pPr>
            <a:r>
              <a:rPr lang="en-US" sz="2000" smtClean="0"/>
              <a:t>- Include hand-picked covariates</a:t>
            </a:r>
            <a:endParaRPr lang="en-US" sz="2000"/>
          </a:p>
          <a:p>
            <a:endParaRPr lang="en-US" sz="200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264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Empirical evidence to support theory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Replication of Chou study </a:t>
            </a:r>
          </a:p>
          <a:p>
            <a:r>
              <a:rPr lang="en-US" sz="2400" smtClean="0"/>
              <a:t>Faithful except we probably don’t have smoking status</a:t>
            </a:r>
          </a:p>
          <a:p>
            <a:r>
              <a:rPr lang="en-US" sz="2400" smtClean="0"/>
              <a:t>Data: Truven CCAE</a:t>
            </a:r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56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History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Originated in a time when data was not readily available</a:t>
            </a:r>
          </a:p>
          <a:p>
            <a:r>
              <a:rPr lang="en-US" sz="2400" smtClean="0"/>
              <a:t>Mayor success: Doll &amp; Hill’s study showing the link between smoking and lung cancer</a:t>
            </a:r>
          </a:p>
          <a:p>
            <a:r>
              <a:rPr lang="en-US" sz="2400" smtClean="0"/>
              <a:t>Nowadays extensively used in retrospective population-based databases (e.g. CPRD)</a:t>
            </a:r>
          </a:p>
          <a:p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612" y="4275666"/>
            <a:ext cx="6219388" cy="2576603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500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Potential for </a:t>
            </a:r>
            <a:br>
              <a:rPr lang="en-US" smtClean="0"/>
            </a:br>
            <a:r>
              <a:rPr lang="en-US" smtClean="0"/>
              <a:t>between-person confounding</a:t>
            </a:r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0891843"/>
              </p:ext>
            </p:extLst>
          </p:nvPr>
        </p:nvGraphicFramePr>
        <p:xfrm>
          <a:off x="152400" y="1219200"/>
          <a:ext cx="8763000" cy="5124444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762000"/>
                <a:gridCol w="8001000"/>
              </a:tblGrid>
              <a:tr h="197094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smtClean="0">
                          <a:effectLst/>
                        </a:rPr>
                        <a:t>Std diff</a:t>
                      </a:r>
                      <a:endParaRPr lang="en-US" sz="1200" b="0" i="0" u="none" strike="noStrike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2568" marR="2568" marT="256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name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568" marR="2568" marT="2568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Acute pancreatitis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568" marR="2568" marT="2568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Type 2 diabetes mellitus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568" marR="2568" marT="2568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Abdominal pain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568" marR="2568" marT="2568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Number of distinct </a:t>
                      </a:r>
                      <a:r>
                        <a:rPr lang="en-US" sz="1200" u="none" strike="noStrike" smtClean="0">
                          <a:effectLst/>
                        </a:rPr>
                        <a:t>conditions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568" marR="2568" marT="2568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Abdominal pain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568" marR="2568" marT="2568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Number of distinct drug </a:t>
                      </a:r>
                      <a:r>
                        <a:rPr lang="en-US" sz="1200" u="none" strike="noStrike" smtClean="0">
                          <a:effectLst/>
                        </a:rPr>
                        <a:t>ingredients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568" marR="2568" marT="2568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Imaging of abdomen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568" marR="2568" marT="2568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Emergency department patient visit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568" marR="2568" marT="2568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Number of distinct </a:t>
                      </a:r>
                      <a:r>
                        <a:rPr lang="en-US" sz="1200" u="none" strike="noStrike" smtClean="0">
                          <a:effectLst/>
                        </a:rPr>
                        <a:t>procedures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568" marR="2568" marT="2568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Epigastric pain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568" marR="2568" marT="2568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smtClean="0">
                          <a:effectLst/>
                        </a:rPr>
                        <a:t>A </a:t>
                      </a:r>
                      <a:r>
                        <a:rPr lang="en-US" sz="1200" u="none" strike="noStrike">
                          <a:effectLst/>
                        </a:rPr>
                        <a:t>comprehensive </a:t>
                      </a:r>
                      <a:r>
                        <a:rPr lang="en-US" sz="1200" u="none" strike="noStrike" smtClean="0">
                          <a:effectLst/>
                        </a:rPr>
                        <a:t>history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568" marR="2568" marT="2568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Essential hypertension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568" marR="2568" marT="2568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Evaluation and management of inpatient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568" marR="2568" marT="2568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Radiologic imaging, special views and positions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568" marR="2568" marT="2568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Acute pancreatitis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568" marR="2568" marT="2568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Diagnostic radiography of abdomen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568" marR="2568" marT="2568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NERVOUS SYSTEM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568" marR="2568" marT="2568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Initial patient assessment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568" marR="2568" marT="2568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Procedure on abdomen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568" marR="2568" marT="2568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PSYCHOLEPTICS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568" marR="2568" marT="2568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Imaging by body site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568" marR="2568" marT="2568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ANXIOLYTICS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568" marR="2568" marT="2568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Diagnostic radiography, posteroanterior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568" marR="2568" marT="2568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Generalized abdominal pain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568" marR="2568" marT="2568" marB="0" anchor="b"/>
                </a:tc>
              </a:tr>
              <a:tr h="19709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Ultrasonography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2568" marR="2568" marT="2568" marB="0" anchor="b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15240" y="6398116"/>
            <a:ext cx="9159240" cy="459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62467" y="6304892"/>
            <a:ext cx="891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mtClean="0"/>
              <a:t>Covariates with highest standardized difference between cases and controls, captured 372-7 days prior to index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39495337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-15240" y="6398116"/>
            <a:ext cx="9159240" cy="459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Potential for </a:t>
            </a:r>
            <a:br>
              <a:rPr lang="en-US" smtClean="0"/>
            </a:br>
            <a:r>
              <a:rPr lang="en-US" smtClean="0"/>
              <a:t>within-person counfounding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7170" name="Picture 2" descr="C:\Users\mschuemi\Desktop\visitsBeforeIndex_AcutePanc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518" y="1219200"/>
            <a:ext cx="4906963" cy="490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262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Estimating residual bias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Same design + outcome definition</a:t>
            </a:r>
          </a:p>
          <a:p>
            <a:r>
              <a:rPr lang="en-US" smtClean="0"/>
              <a:t>25 negative control exposures (drugs we believe do not cause AP)</a:t>
            </a:r>
          </a:p>
          <a:p>
            <a:r>
              <a:rPr lang="en-US" smtClean="0"/>
              <a:t>25 corresponding nesting cohorts</a:t>
            </a:r>
          </a:p>
          <a:p>
            <a:r>
              <a:rPr lang="en-US" smtClean="0"/>
              <a:t>Evaluate consistency of ORs with the null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Residual bias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6146" name="Picture 2" descr="C:\Users\mschuemi\Desktop\ncsAp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794" y="1615277"/>
            <a:ext cx="5486411" cy="41148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368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smtClean="0"/>
              <a:t>Case-control design is vulnerable to both between-person and within-person confounding</a:t>
            </a:r>
          </a:p>
          <a:p>
            <a:r>
              <a:rPr lang="en-US" sz="2400" smtClean="0"/>
              <a:t>It combines the weaknesses of a cohort design with the weaknesses of a self-controlled design</a:t>
            </a:r>
          </a:p>
          <a:p>
            <a:r>
              <a:rPr lang="en-US" sz="2400" smtClean="0"/>
              <a:t>Both designs are therefore expected to have better performance</a:t>
            </a:r>
          </a:p>
          <a:p>
            <a:r>
              <a:rPr lang="en-US" sz="2400" smtClean="0"/>
              <a:t>At equal costs (since the data is already collected)</a:t>
            </a:r>
          </a:p>
          <a:p>
            <a:endParaRPr lang="en-US" sz="2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6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OHDSI Symposium is coming!</a:t>
            </a:r>
            <a:br>
              <a:rPr lang="en-US" smtClean="0"/>
            </a:br>
            <a:r>
              <a:rPr lang="en-US" smtClean="0"/>
              <a:t>(October 18)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Posters?</a:t>
            </a:r>
          </a:p>
          <a:p>
            <a:r>
              <a:rPr lang="en-US" smtClean="0"/>
              <a:t>OHDSI methods benchmark</a:t>
            </a:r>
          </a:p>
          <a:p>
            <a:r>
              <a:rPr lang="en-US" smtClean="0"/>
              <a:t>Results of large set of methods on benchmark</a:t>
            </a:r>
          </a:p>
          <a:p>
            <a:r>
              <a:rPr lang="en-US" smtClean="0"/>
              <a:t>…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95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Topic of next meeting(s)?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smtClean="0"/>
              <a:t>?</a:t>
            </a:r>
            <a:endParaRPr lang="en-US" sz="28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93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Next workgroup meeting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160748"/>
            <a:ext cx="8229600" cy="460851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/>
              <a:t>Western hemisphere: </a:t>
            </a:r>
            <a:r>
              <a:rPr lang="en-US" sz="2400" b="1" smtClean="0"/>
              <a:t>July 6  </a:t>
            </a:r>
            <a:r>
              <a:rPr lang="en-US" sz="2400" b="1" smtClean="0">
                <a:solidFill>
                  <a:srgbClr val="FF0000"/>
                </a:solidFill>
              </a:rPr>
              <a:t>     No WG meeting in two weeks!</a:t>
            </a:r>
            <a:endParaRPr lang="en-US" sz="2400" b="1">
              <a:solidFill>
                <a:srgbClr val="FF0000"/>
              </a:solidFill>
            </a:endParaRPr>
          </a:p>
          <a:p>
            <a:r>
              <a:rPr lang="en-US" sz="2400"/>
              <a:t>6pm Central European time</a:t>
            </a:r>
          </a:p>
          <a:p>
            <a:r>
              <a:rPr lang="en-US" sz="2400"/>
              <a:t>12pm New York</a:t>
            </a:r>
          </a:p>
          <a:p>
            <a:r>
              <a:rPr lang="en-US" sz="2400"/>
              <a:t>9am Los Angeles / Stanford</a:t>
            </a:r>
          </a:p>
          <a:p>
            <a:pPr marL="0" indent="0">
              <a:buNone/>
            </a:pPr>
            <a:endParaRPr lang="en-US" sz="2400" smtClean="0"/>
          </a:p>
          <a:p>
            <a:pPr marL="0" indent="0">
              <a:buNone/>
            </a:pPr>
            <a:r>
              <a:rPr lang="en-US" sz="2400" smtClean="0"/>
              <a:t>Eastern </a:t>
            </a:r>
            <a:r>
              <a:rPr lang="en-US" sz="2400"/>
              <a:t>hemisphere: </a:t>
            </a:r>
            <a:r>
              <a:rPr lang="en-US" sz="2400" smtClean="0"/>
              <a:t>June 14</a:t>
            </a:r>
          </a:p>
          <a:p>
            <a:r>
              <a:rPr lang="en-US" sz="2400" smtClean="0"/>
              <a:t>3pm Hong Kong / Taiwan</a:t>
            </a:r>
          </a:p>
          <a:p>
            <a:r>
              <a:rPr lang="en-US" sz="2400" smtClean="0"/>
              <a:t>4pm </a:t>
            </a:r>
            <a:r>
              <a:rPr lang="en-US" sz="2400"/>
              <a:t>South Korea</a:t>
            </a:r>
          </a:p>
          <a:p>
            <a:r>
              <a:rPr lang="en-US" sz="2400"/>
              <a:t>4:30pm Adelaide</a:t>
            </a:r>
          </a:p>
          <a:p>
            <a:r>
              <a:rPr lang="en-US" sz="2400"/>
              <a:t>9am Central European time</a:t>
            </a:r>
          </a:p>
          <a:p>
            <a:r>
              <a:rPr lang="en-US" sz="2400"/>
              <a:t>8am UK time</a:t>
            </a:r>
          </a:p>
          <a:p>
            <a:endParaRPr lang="en-US" sz="2400"/>
          </a:p>
          <a:p>
            <a:endParaRPr lang="en-US" sz="2400"/>
          </a:p>
          <a:p>
            <a:pPr marL="0" indent="0">
              <a:buNone/>
            </a:pPr>
            <a:endParaRPr lang="en-US" sz="2400" smtClean="0"/>
          </a:p>
          <a:p>
            <a:endParaRPr lang="en-US" sz="2400"/>
          </a:p>
          <a:p>
            <a:endParaRPr lang="en-US" sz="2400"/>
          </a:p>
          <a:p>
            <a:pPr marL="0" indent="0">
              <a:buNone/>
            </a:pPr>
            <a:endParaRPr lang="en-US" sz="2400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55576" y="5913276"/>
            <a:ext cx="7696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u="sng">
                <a:solidFill>
                  <a:schemeClr val="tx2"/>
                </a:solidFill>
              </a:rPr>
              <a:t>http://www.ohdsi.org/web/wiki/doku.php?id=projects:workgroups:est-methods</a:t>
            </a:r>
          </a:p>
        </p:txBody>
      </p:sp>
    </p:spTree>
    <p:extLst>
      <p:ext uri="{BB962C8B-B14F-4D97-AF65-F5344CB8AC3E}">
        <p14:creationId xmlns:p14="http://schemas.microsoft.com/office/powerpoint/2010/main" val="88338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Case-control still very popular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5122" name="Picture 2" descr="C:\home\Research\Case control\LitPlot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47793"/>
            <a:ext cx="5486411" cy="3657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62000" y="5105400"/>
            <a:ext cx="82296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/>
              <a:t>("Case-Control Studies"[MeSH] OR "case control"[Title/Abstract])</a:t>
            </a:r>
          </a:p>
          <a:p>
            <a:r>
              <a:rPr lang="en-US"/>
              <a:t>AND </a:t>
            </a:r>
          </a:p>
          <a:p>
            <a:r>
              <a:rPr lang="en-US"/>
              <a:t>("population-based" [Title/Abstract] OR observational [Title/Abstract] OR pharmacoepidemiology [Title/Abstract]) </a:t>
            </a:r>
          </a:p>
        </p:txBody>
      </p:sp>
    </p:spTree>
    <p:extLst>
      <p:ext uri="{BB962C8B-B14F-4D97-AF65-F5344CB8AC3E}">
        <p14:creationId xmlns:p14="http://schemas.microsoft.com/office/powerpoint/2010/main" val="274699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study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mtClean="0"/>
              <a:t>Crockett et al. 2010</a:t>
            </a:r>
          </a:p>
          <a:p>
            <a:r>
              <a:rPr lang="en-US" smtClean="0"/>
              <a:t>Does isotretinoin use cause IBD (UC)?</a:t>
            </a:r>
          </a:p>
          <a:p>
            <a:r>
              <a:rPr lang="en-US" smtClean="0"/>
              <a:t>Database: </a:t>
            </a:r>
            <a:r>
              <a:rPr lang="en-US"/>
              <a:t>PharMetrics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7450" y="4415956"/>
            <a:ext cx="6686550" cy="2442044"/>
          </a:xfrm>
          <a:prstGeom prst="rect">
            <a:avLst/>
          </a:prstGeom>
          <a:noFill/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663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-15240" y="6398116"/>
            <a:ext cx="9159240" cy="459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Case-control (Crocket et al. 2010)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38200" y="3699510"/>
            <a:ext cx="69342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505200" y="3394710"/>
            <a:ext cx="1371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isotretinoin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30580" y="4850130"/>
            <a:ext cx="76962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352800" y="4545330"/>
            <a:ext cx="1325878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isotretinoin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838200" y="6061710"/>
            <a:ext cx="78486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652775" y="2966046"/>
            <a:ext cx="1050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Outcome</a:t>
            </a:r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36335" y="1219200"/>
            <a:ext cx="86846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20425A"/>
                </a:solidFill>
              </a:rPr>
              <a:t>For every case (person with the outcome) find n controls</a:t>
            </a:r>
          </a:p>
          <a:p>
            <a:endParaRPr lang="en-US" sz="2400" smtClean="0">
              <a:solidFill>
                <a:srgbClr val="20425A"/>
              </a:solidFill>
            </a:endParaRPr>
          </a:p>
          <a:p>
            <a:r>
              <a:rPr lang="en-US" sz="2400" smtClean="0">
                <a:solidFill>
                  <a:srgbClr val="20425A"/>
                </a:solidFill>
              </a:rPr>
              <a:t>Determine exposure status on or before index date (= date of outcome) </a:t>
            </a:r>
            <a:endParaRPr lang="en-US" sz="2400">
              <a:solidFill>
                <a:srgbClr val="20425A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3307199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Case</a:t>
            </a: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-15240" y="4473178"/>
            <a:ext cx="1047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Control 1</a:t>
            </a: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0" y="5684758"/>
            <a:ext cx="1047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Control 2</a:t>
            </a:r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6172200" y="3676531"/>
            <a:ext cx="1" cy="2385179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lowchart: Merge 11"/>
          <p:cNvSpPr/>
          <p:nvPr/>
        </p:nvSpPr>
        <p:spPr>
          <a:xfrm>
            <a:off x="6057900" y="3491865"/>
            <a:ext cx="228600" cy="179374"/>
          </a:xfrm>
          <a:prstGeom prst="flowChartMerg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358224" y="3301907"/>
            <a:ext cx="1356462" cy="2787445"/>
            <a:chOff x="6358224" y="3301907"/>
            <a:chExt cx="1356462" cy="2787445"/>
          </a:xfrm>
        </p:grpSpPr>
        <p:sp>
          <p:nvSpPr>
            <p:cNvPr id="3" name="TextBox 2"/>
            <p:cNvSpPr txBox="1"/>
            <p:nvPr/>
          </p:nvSpPr>
          <p:spPr>
            <a:xfrm>
              <a:off x="6358224" y="3301907"/>
              <a:ext cx="13564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Jan 10, 2001</a:t>
              </a:r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358224" y="4441884"/>
              <a:ext cx="13564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Jan 10, 2001</a:t>
              </a:r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358224" y="5720020"/>
              <a:ext cx="13564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Jan 10, 2001</a:t>
              </a:r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124107" y="3676532"/>
            <a:ext cx="3019337" cy="684225"/>
            <a:chOff x="3124107" y="3676532"/>
            <a:chExt cx="3019337" cy="684225"/>
          </a:xfrm>
        </p:grpSpPr>
        <p:sp>
          <p:nvSpPr>
            <p:cNvPr id="13" name="Right Brace 12"/>
            <p:cNvSpPr/>
            <p:nvPr/>
          </p:nvSpPr>
          <p:spPr>
            <a:xfrm rot="5400000">
              <a:off x="4452741" y="2347898"/>
              <a:ext cx="362070" cy="3019337"/>
            </a:xfrm>
            <a:prstGeom prst="rightBrac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05200" y="3991425"/>
              <a:ext cx="22118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Exposed in past year?</a:t>
              </a:r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152863" y="4856844"/>
            <a:ext cx="3019337" cy="684225"/>
            <a:chOff x="3124107" y="3676532"/>
            <a:chExt cx="3019337" cy="684225"/>
          </a:xfrm>
        </p:grpSpPr>
        <p:sp>
          <p:nvSpPr>
            <p:cNvPr id="29" name="Right Brace 28"/>
            <p:cNvSpPr/>
            <p:nvPr/>
          </p:nvSpPr>
          <p:spPr>
            <a:xfrm rot="5400000">
              <a:off x="4452741" y="2347898"/>
              <a:ext cx="362070" cy="3019337"/>
            </a:xfrm>
            <a:prstGeom prst="rightBrac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505200" y="3991425"/>
              <a:ext cx="22118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Exposed in past year?</a:t>
              </a:r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130231" y="6036046"/>
            <a:ext cx="3019337" cy="684225"/>
            <a:chOff x="3124107" y="3676532"/>
            <a:chExt cx="3019337" cy="684225"/>
          </a:xfrm>
        </p:grpSpPr>
        <p:sp>
          <p:nvSpPr>
            <p:cNvPr id="32" name="Right Brace 31"/>
            <p:cNvSpPr/>
            <p:nvPr/>
          </p:nvSpPr>
          <p:spPr>
            <a:xfrm rot="5400000">
              <a:off x="4452741" y="2347898"/>
              <a:ext cx="362070" cy="3019337"/>
            </a:xfrm>
            <a:prstGeom prst="rightBrac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505200" y="3991425"/>
              <a:ext cx="22118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Exposed in past year?</a:t>
              </a:r>
              <a:endParaRPr lang="en-US"/>
            </a:p>
          </p:txBody>
        </p:sp>
      </p:grpSp>
      <p:sp>
        <p:nvSpPr>
          <p:cNvPr id="34" name="Rectangle 33"/>
          <p:cNvSpPr/>
          <p:nvPr/>
        </p:nvSpPr>
        <p:spPr>
          <a:xfrm>
            <a:off x="1143000" y="3394710"/>
            <a:ext cx="1371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isotretinoin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76200" y="2887888"/>
            <a:ext cx="3124200" cy="2468515"/>
          </a:xfrm>
          <a:prstGeom prst="roundRect">
            <a:avLst/>
          </a:prstGeom>
          <a:ln w="28575"/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mtClean="0"/>
              <a:t>Matching on</a:t>
            </a:r>
          </a:p>
          <a:p>
            <a:pPr marL="285750" indent="-285750">
              <a:buFontTx/>
              <a:buChar char="-"/>
            </a:pPr>
            <a:r>
              <a:rPr lang="en-US" smtClean="0"/>
              <a:t>Calendar time</a:t>
            </a:r>
          </a:p>
          <a:p>
            <a:pPr marL="285750" indent="-285750">
              <a:buFontTx/>
              <a:buChar char="-"/>
            </a:pPr>
            <a:r>
              <a:rPr lang="en-US" smtClean="0"/>
              <a:t>Age</a:t>
            </a:r>
          </a:p>
          <a:p>
            <a:pPr marL="285750" indent="-285750">
              <a:buFontTx/>
              <a:buChar char="-"/>
            </a:pPr>
            <a:r>
              <a:rPr lang="en-US" smtClean="0"/>
              <a:t>Gender</a:t>
            </a:r>
          </a:p>
          <a:p>
            <a:pPr marL="285750" indent="-285750">
              <a:buFontTx/>
              <a:buChar char="-"/>
            </a:pPr>
            <a:r>
              <a:rPr lang="en-US" smtClean="0"/>
              <a:t>Time </a:t>
            </a:r>
            <a:r>
              <a:rPr lang="en-US" smtClean="0"/>
              <a:t>enrolled</a:t>
            </a:r>
          </a:p>
          <a:p>
            <a:pPr marL="285750" indent="-285750">
              <a:buFontTx/>
              <a:buChar char="-"/>
            </a:pPr>
            <a:r>
              <a:rPr lang="en-US"/>
              <a:t>Region </a:t>
            </a:r>
            <a:r>
              <a:rPr lang="en-US"/>
              <a:t>(east, south, midwest, and </a:t>
            </a:r>
            <a:r>
              <a:rPr lang="en-US"/>
              <a:t>west)</a:t>
            </a:r>
          </a:p>
          <a:p>
            <a:pPr marL="285750" indent="-285750">
              <a:buFontTx/>
              <a:buChar char="-"/>
            </a:pPr>
            <a:r>
              <a:rPr lang="en-US"/>
              <a:t>Health </a:t>
            </a:r>
            <a:r>
              <a:rPr lang="en-US" smtClean="0"/>
              <a:t>plan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578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5" grpId="0"/>
      <p:bldP spid="26" grpId="0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-15240" y="6398116"/>
            <a:ext cx="9159240" cy="459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Changing perspective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38200" y="3699510"/>
            <a:ext cx="69342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505200" y="3394710"/>
            <a:ext cx="1371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isotretinoin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30580" y="4850130"/>
            <a:ext cx="76962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352800" y="4545330"/>
            <a:ext cx="1325878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isotretinoin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838200" y="6061710"/>
            <a:ext cx="78486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652775" y="2966046"/>
            <a:ext cx="1050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Outcome</a:t>
            </a:r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36335" y="1219200"/>
            <a:ext cx="8684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20425A"/>
                </a:solidFill>
              </a:rPr>
              <a:t>View same data as a cohort design</a:t>
            </a:r>
            <a:endParaRPr lang="en-US" sz="2400">
              <a:solidFill>
                <a:srgbClr val="20425A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3307199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Case</a:t>
            </a: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-15240" y="4473178"/>
            <a:ext cx="1047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Control 1</a:t>
            </a: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0" y="5684758"/>
            <a:ext cx="1047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Control 2</a:t>
            </a:r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6172200" y="3676531"/>
            <a:ext cx="1" cy="2385179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lowchart: Merge 11"/>
          <p:cNvSpPr/>
          <p:nvPr/>
        </p:nvSpPr>
        <p:spPr>
          <a:xfrm>
            <a:off x="6057900" y="3491865"/>
            <a:ext cx="228600" cy="179374"/>
          </a:xfrm>
          <a:prstGeom prst="flowChartMerg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358224" y="3301907"/>
            <a:ext cx="1356462" cy="2787445"/>
            <a:chOff x="6358224" y="3301907"/>
            <a:chExt cx="1356462" cy="2787445"/>
          </a:xfrm>
        </p:grpSpPr>
        <p:sp>
          <p:nvSpPr>
            <p:cNvPr id="3" name="TextBox 2"/>
            <p:cNvSpPr txBox="1"/>
            <p:nvPr/>
          </p:nvSpPr>
          <p:spPr>
            <a:xfrm>
              <a:off x="6358224" y="3301907"/>
              <a:ext cx="13564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Jan 10, 2001</a:t>
              </a:r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358224" y="4441884"/>
              <a:ext cx="13564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Jan 10, 2001</a:t>
              </a:r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358224" y="5720020"/>
              <a:ext cx="13564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Jan 10, 2001</a:t>
              </a:r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124107" y="3676532"/>
            <a:ext cx="3019337" cy="684225"/>
            <a:chOff x="3124107" y="3676532"/>
            <a:chExt cx="3019337" cy="684225"/>
          </a:xfrm>
        </p:grpSpPr>
        <p:sp>
          <p:nvSpPr>
            <p:cNvPr id="13" name="Right Brace 12"/>
            <p:cNvSpPr/>
            <p:nvPr/>
          </p:nvSpPr>
          <p:spPr>
            <a:xfrm rot="5400000">
              <a:off x="4452741" y="2347898"/>
              <a:ext cx="362070" cy="3019337"/>
            </a:xfrm>
            <a:prstGeom prst="rightBrac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05200" y="3991425"/>
              <a:ext cx="22118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Exposed in past year?</a:t>
              </a:r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152863" y="4856844"/>
            <a:ext cx="3019337" cy="684225"/>
            <a:chOff x="3124107" y="3676532"/>
            <a:chExt cx="3019337" cy="684225"/>
          </a:xfrm>
        </p:grpSpPr>
        <p:sp>
          <p:nvSpPr>
            <p:cNvPr id="29" name="Right Brace 28"/>
            <p:cNvSpPr/>
            <p:nvPr/>
          </p:nvSpPr>
          <p:spPr>
            <a:xfrm rot="5400000">
              <a:off x="4452741" y="2347898"/>
              <a:ext cx="362070" cy="3019337"/>
            </a:xfrm>
            <a:prstGeom prst="rightBrac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505200" y="3991425"/>
              <a:ext cx="22118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Exposed in past year?</a:t>
              </a:r>
              <a:endParaRPr lang="en-US"/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130231" y="6036046"/>
            <a:ext cx="3019337" cy="684225"/>
            <a:chOff x="3124107" y="3676532"/>
            <a:chExt cx="3019337" cy="684225"/>
          </a:xfrm>
        </p:grpSpPr>
        <p:sp>
          <p:nvSpPr>
            <p:cNvPr id="32" name="Right Brace 31"/>
            <p:cNvSpPr/>
            <p:nvPr/>
          </p:nvSpPr>
          <p:spPr>
            <a:xfrm rot="5400000">
              <a:off x="4452741" y="2347898"/>
              <a:ext cx="362070" cy="3019337"/>
            </a:xfrm>
            <a:prstGeom prst="rightBrac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505200" y="3991425"/>
              <a:ext cx="22118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Exposed in past year?</a:t>
              </a:r>
              <a:endParaRPr lang="en-US"/>
            </a:p>
          </p:txBody>
        </p:sp>
      </p:grpSp>
      <p:sp>
        <p:nvSpPr>
          <p:cNvPr id="34" name="Rectangle 33"/>
          <p:cNvSpPr/>
          <p:nvPr/>
        </p:nvSpPr>
        <p:spPr>
          <a:xfrm>
            <a:off x="1143000" y="3394710"/>
            <a:ext cx="1371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isotretinoin</a:t>
            </a:r>
          </a:p>
        </p:txBody>
      </p:sp>
    </p:spTree>
    <p:extLst>
      <p:ext uri="{BB962C8B-B14F-4D97-AF65-F5344CB8AC3E}">
        <p14:creationId xmlns:p14="http://schemas.microsoft.com/office/powerpoint/2010/main" val="368324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-15240" y="6398116"/>
            <a:ext cx="9159240" cy="4598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Changing perspective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38200" y="3699510"/>
            <a:ext cx="69342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505200" y="3394710"/>
            <a:ext cx="1371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isotretinoin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30580" y="4850130"/>
            <a:ext cx="76962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352800" y="4545330"/>
            <a:ext cx="1325878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isotretinoin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838200" y="6061710"/>
            <a:ext cx="7848600" cy="0"/>
          </a:xfrm>
          <a:prstGeom prst="straightConnector1">
            <a:avLst/>
          </a:prstGeom>
          <a:ln w="28575">
            <a:headEnd type="oval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5652775" y="2966046"/>
            <a:ext cx="1050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Outcome</a:t>
            </a:r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36335" y="1219200"/>
            <a:ext cx="8684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20425A"/>
                </a:solidFill>
              </a:rPr>
              <a:t>View same data as a cohort design</a:t>
            </a:r>
            <a:endParaRPr lang="en-US" sz="2400">
              <a:solidFill>
                <a:srgbClr val="20425A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0" y="3307199"/>
            <a:ext cx="934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Target 1</a:t>
            </a:r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-15240" y="4473178"/>
            <a:ext cx="934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Target 2</a:t>
            </a:r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0" y="5684758"/>
            <a:ext cx="1477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Comparator 1</a:t>
            </a:r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6172200" y="3676531"/>
            <a:ext cx="1" cy="2385179"/>
          </a:xfrm>
          <a:prstGeom prst="line">
            <a:avLst/>
          </a:prstGeom>
          <a:ln w="19050"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lowchart: Merge 11"/>
          <p:cNvSpPr/>
          <p:nvPr/>
        </p:nvSpPr>
        <p:spPr>
          <a:xfrm>
            <a:off x="6057900" y="3491865"/>
            <a:ext cx="228600" cy="179374"/>
          </a:xfrm>
          <a:prstGeom prst="flowChartMerg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358224" y="3301907"/>
            <a:ext cx="1356462" cy="2787445"/>
            <a:chOff x="6358224" y="3301907"/>
            <a:chExt cx="1356462" cy="2787445"/>
          </a:xfrm>
        </p:grpSpPr>
        <p:sp>
          <p:nvSpPr>
            <p:cNvPr id="3" name="TextBox 2"/>
            <p:cNvSpPr txBox="1"/>
            <p:nvPr/>
          </p:nvSpPr>
          <p:spPr>
            <a:xfrm>
              <a:off x="6358224" y="3301907"/>
              <a:ext cx="13564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Jan 10, 2001</a:t>
              </a:r>
              <a:endParaRPr lang="en-US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358224" y="4441884"/>
              <a:ext cx="13564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Jan 10, 2001</a:t>
              </a:r>
              <a:endParaRPr lang="en-US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358224" y="5720020"/>
              <a:ext cx="13564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Jan 10, 2001</a:t>
              </a:r>
              <a:endParaRPr lang="en-US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505200" y="3696489"/>
            <a:ext cx="3343251" cy="684225"/>
            <a:chOff x="3124107" y="3676532"/>
            <a:chExt cx="3343251" cy="684225"/>
          </a:xfrm>
        </p:grpSpPr>
        <p:sp>
          <p:nvSpPr>
            <p:cNvPr id="13" name="Right Brace 12"/>
            <p:cNvSpPr/>
            <p:nvPr/>
          </p:nvSpPr>
          <p:spPr>
            <a:xfrm rot="5400000">
              <a:off x="4452741" y="2347898"/>
              <a:ext cx="362070" cy="3019337"/>
            </a:xfrm>
            <a:prstGeom prst="rightBrac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05200" y="3991425"/>
              <a:ext cx="2962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mtClean="0"/>
                <a:t>Outcome in 1 year follow-up?</a:t>
              </a:r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3352800" y="4856844"/>
            <a:ext cx="3343251" cy="684225"/>
            <a:chOff x="3124107" y="3676532"/>
            <a:chExt cx="3343251" cy="684225"/>
          </a:xfrm>
        </p:grpSpPr>
        <p:sp>
          <p:nvSpPr>
            <p:cNvPr id="29" name="Right Brace 28"/>
            <p:cNvSpPr/>
            <p:nvPr/>
          </p:nvSpPr>
          <p:spPr>
            <a:xfrm rot="5400000">
              <a:off x="4452741" y="2347898"/>
              <a:ext cx="362070" cy="3019337"/>
            </a:xfrm>
            <a:prstGeom prst="rightBrac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505200" y="3991425"/>
              <a:ext cx="2962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Outcome in 1 year follow-up?</a:t>
              </a: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3130231" y="6036046"/>
            <a:ext cx="3343251" cy="684225"/>
            <a:chOff x="3124107" y="3676532"/>
            <a:chExt cx="3343251" cy="684225"/>
          </a:xfrm>
        </p:grpSpPr>
        <p:sp>
          <p:nvSpPr>
            <p:cNvPr id="32" name="Right Brace 31"/>
            <p:cNvSpPr/>
            <p:nvPr/>
          </p:nvSpPr>
          <p:spPr>
            <a:xfrm rot="5400000">
              <a:off x="4452741" y="2347898"/>
              <a:ext cx="362070" cy="3019337"/>
            </a:xfrm>
            <a:prstGeom prst="rightBrac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505200" y="3991425"/>
              <a:ext cx="2962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/>
                <a:t>Outcome in 1 year follow-up?</a:t>
              </a:r>
            </a:p>
          </p:txBody>
        </p:sp>
      </p:grpSp>
      <p:sp>
        <p:nvSpPr>
          <p:cNvPr id="34" name="Rectangle 33"/>
          <p:cNvSpPr/>
          <p:nvPr/>
        </p:nvSpPr>
        <p:spPr>
          <a:xfrm>
            <a:off x="1143000" y="3394710"/>
            <a:ext cx="1371600" cy="3048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isotretinoin</a:t>
            </a:r>
          </a:p>
        </p:txBody>
      </p:sp>
      <p:sp>
        <p:nvSpPr>
          <p:cNvPr id="35" name="Right Arrow 34"/>
          <p:cNvSpPr/>
          <p:nvPr/>
        </p:nvSpPr>
        <p:spPr>
          <a:xfrm rot="16200000" flipH="1">
            <a:off x="3818060" y="2702020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3130231" y="1219200"/>
            <a:ext cx="5272611" cy="1657773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Target cohort: </a:t>
            </a:r>
          </a:p>
          <a:p>
            <a:pPr marL="342900" indent="-342900">
              <a:buFontTx/>
              <a:buChar char="-"/>
            </a:pPr>
            <a:r>
              <a:rPr lang="en-US" sz="2000" smtClean="0"/>
              <a:t>Isotretinoin users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smtClean="0"/>
              <a:t>Severe </a:t>
            </a:r>
            <a:r>
              <a:rPr lang="en-US" sz="2000"/>
              <a:t>cystic acne and acne </a:t>
            </a:r>
            <a:r>
              <a:rPr lang="en-US" sz="2000" smtClean="0"/>
              <a:t>not responsive </a:t>
            </a:r>
            <a:r>
              <a:rPr lang="en-US" sz="2000"/>
              <a:t>to other treatments</a:t>
            </a:r>
            <a:endParaRPr lang="en-US" sz="2000" smtClean="0"/>
          </a:p>
          <a:p>
            <a:r>
              <a:rPr lang="en-US" sz="2000" smtClean="0"/>
              <a:t>- Index date: any use of drug (not just first)</a:t>
            </a:r>
          </a:p>
        </p:txBody>
      </p:sp>
      <p:sp>
        <p:nvSpPr>
          <p:cNvPr id="37" name="Right Arrow 36"/>
          <p:cNvSpPr/>
          <p:nvPr/>
        </p:nvSpPr>
        <p:spPr>
          <a:xfrm rot="16200000" flipH="1">
            <a:off x="414879" y="5171136"/>
            <a:ext cx="660166" cy="63618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ounded Rectangle 37"/>
          <p:cNvSpPr/>
          <p:nvPr/>
        </p:nvSpPr>
        <p:spPr>
          <a:xfrm>
            <a:off x="0" y="3667913"/>
            <a:ext cx="5717967" cy="1610529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Comparator cohort:</a:t>
            </a:r>
          </a:p>
          <a:p>
            <a:pPr marL="342900" indent="-342900">
              <a:buFontTx/>
              <a:buChar char="-"/>
            </a:pPr>
            <a:r>
              <a:rPr lang="en-US" sz="2000" smtClean="0"/>
              <a:t>Random persons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smtClean="0"/>
              <a:t>Matched by age, gender, and time enrolled</a:t>
            </a:r>
          </a:p>
          <a:p>
            <a:pPr marL="342900" indent="-342900">
              <a:buFontTx/>
              <a:buChar char="-"/>
            </a:pPr>
            <a:r>
              <a:rPr lang="en-US" sz="2000" smtClean="0"/>
              <a:t>Index date: random point in time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51626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7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Theoretical objections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/>
              <a:t>Target cohort: </a:t>
            </a:r>
          </a:p>
          <a:p>
            <a:pPr>
              <a:buFontTx/>
              <a:buChar char="-"/>
            </a:pPr>
            <a:r>
              <a:rPr lang="en-US" sz="2000"/>
              <a:t>Isotretinoin users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/>
              <a:t>Severe cystic acne and acne not responsive to other treatments</a:t>
            </a:r>
          </a:p>
          <a:p>
            <a:pPr>
              <a:buFontTx/>
              <a:buChar char="-"/>
            </a:pPr>
            <a:r>
              <a:rPr lang="en-US" sz="2000" smtClean="0"/>
              <a:t>Index </a:t>
            </a:r>
            <a:r>
              <a:rPr lang="en-US" sz="2000"/>
              <a:t>date: any use of </a:t>
            </a:r>
            <a:r>
              <a:rPr lang="en-US" sz="2000" smtClean="0"/>
              <a:t>drug</a:t>
            </a:r>
          </a:p>
          <a:p>
            <a:pPr marL="0" indent="0">
              <a:buNone/>
            </a:pPr>
            <a:endParaRPr lang="en-US" sz="2000" smtClean="0"/>
          </a:p>
          <a:p>
            <a:pPr marL="0" indent="0">
              <a:buNone/>
            </a:pPr>
            <a:r>
              <a:rPr lang="en-US" sz="2000" b="1"/>
              <a:t>Comparator cohort:</a:t>
            </a:r>
          </a:p>
          <a:p>
            <a:pPr>
              <a:buFontTx/>
              <a:buChar char="-"/>
            </a:pPr>
            <a:r>
              <a:rPr lang="en-US" sz="2000" smtClean="0"/>
              <a:t>Random </a:t>
            </a:r>
            <a:r>
              <a:rPr lang="en-US" sz="2000"/>
              <a:t>persons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/>
              <a:t>Matched by age, gender, time enrolled, region, plan</a:t>
            </a:r>
            <a:endParaRPr lang="en-US" sz="2000"/>
          </a:p>
          <a:p>
            <a:pPr>
              <a:buFontTx/>
              <a:buChar char="-"/>
            </a:pPr>
            <a:r>
              <a:rPr lang="en-US" sz="2000"/>
              <a:t>Index date: random point in time</a:t>
            </a:r>
          </a:p>
          <a:p>
            <a:endParaRPr lang="en-US" sz="200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40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Theoretical objections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b="1"/>
              <a:t>Target cohort: </a:t>
            </a:r>
          </a:p>
          <a:p>
            <a:pPr>
              <a:buFontTx/>
              <a:buChar char="-"/>
            </a:pPr>
            <a:r>
              <a:rPr lang="en-US" sz="2000"/>
              <a:t>Isotretinoin users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/>
              <a:t>Severe cystic acne and acne not responsive to other treatments</a:t>
            </a:r>
          </a:p>
          <a:p>
            <a:pPr>
              <a:buFontTx/>
              <a:buChar char="-"/>
            </a:pPr>
            <a:r>
              <a:rPr lang="en-US" sz="2000" smtClean="0"/>
              <a:t>Index </a:t>
            </a:r>
            <a:r>
              <a:rPr lang="en-US" sz="2000"/>
              <a:t>date: any use of </a:t>
            </a:r>
            <a:r>
              <a:rPr lang="en-US" sz="2000" smtClean="0"/>
              <a:t>drug</a:t>
            </a:r>
          </a:p>
          <a:p>
            <a:pPr marL="0" indent="0">
              <a:buNone/>
            </a:pPr>
            <a:endParaRPr lang="en-US" sz="2000" smtClean="0"/>
          </a:p>
          <a:p>
            <a:pPr marL="0" indent="0">
              <a:buNone/>
            </a:pPr>
            <a:r>
              <a:rPr lang="en-US" sz="2000" b="1"/>
              <a:t>Comparator cohort:</a:t>
            </a:r>
          </a:p>
          <a:p>
            <a:pPr>
              <a:buFontTx/>
              <a:buChar char="-"/>
            </a:pPr>
            <a:r>
              <a:rPr lang="en-US" sz="2000" smtClean="0"/>
              <a:t>Random </a:t>
            </a:r>
            <a:r>
              <a:rPr lang="en-US" sz="2000"/>
              <a:t>persons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/>
              <a:t>Matched by age, gender, </a:t>
            </a:r>
            <a:r>
              <a:rPr lang="en-US" sz="2000" smtClean="0"/>
              <a:t>time enrolled, region, plan</a:t>
            </a:r>
            <a:endParaRPr lang="en-US" sz="2000"/>
          </a:p>
          <a:p>
            <a:pPr>
              <a:buFontTx/>
              <a:buChar char="-"/>
            </a:pPr>
            <a:r>
              <a:rPr lang="en-US" sz="2000"/>
              <a:t>Index date: random point in time</a:t>
            </a:r>
          </a:p>
          <a:p>
            <a:endParaRPr lang="en-US" sz="200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44583ED-F364-40B3-B25B-483B5033DFA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Bent-Up Arrow 6"/>
          <p:cNvSpPr/>
          <p:nvPr/>
        </p:nvSpPr>
        <p:spPr>
          <a:xfrm rot="16200000">
            <a:off x="4381500" y="190500"/>
            <a:ext cx="1066800" cy="3733800"/>
          </a:xfrm>
          <a:prstGeom prst="bent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Bent-Up Arrow 7"/>
          <p:cNvSpPr/>
          <p:nvPr/>
        </p:nvSpPr>
        <p:spPr>
          <a:xfrm rot="5400000" flipV="1">
            <a:off x="4257886" y="1362287"/>
            <a:ext cx="1009227" cy="4038600"/>
          </a:xfrm>
          <a:prstGeom prst="bent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376333" y="2209800"/>
            <a:ext cx="2015067" cy="1115059"/>
          </a:xfrm>
          <a:prstGeom prst="roundRect">
            <a:avLst>
              <a:gd name="adj" fmla="val 10861"/>
            </a:avLst>
          </a:prstGeom>
          <a:ln w="28575">
            <a:solidFill>
              <a:srgbClr val="FF0000"/>
            </a:solidFill>
          </a:ln>
          <a:effectLst>
            <a:outerShdw blurRad="114300" dist="177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smtClean="0"/>
              <a:t>Vulnerable to between-person confounding</a:t>
            </a:r>
          </a:p>
        </p:txBody>
      </p:sp>
    </p:spTree>
    <p:extLst>
      <p:ext uri="{BB962C8B-B14F-4D97-AF65-F5344CB8AC3E}">
        <p14:creationId xmlns:p14="http://schemas.microsoft.com/office/powerpoint/2010/main" val="95278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1734</TotalTime>
  <Words>1162</Words>
  <Application>Microsoft Office PowerPoint</Application>
  <PresentationFormat>On-screen Show (4:3)</PresentationFormat>
  <Paragraphs>316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A critical assessment of the utility of the case-control design in population-based databases</vt:lpstr>
      <vt:lpstr>History</vt:lpstr>
      <vt:lpstr>Case-control still very popular</vt:lpstr>
      <vt:lpstr>Example study</vt:lpstr>
      <vt:lpstr>Case-control (Crocket et al. 2010)</vt:lpstr>
      <vt:lpstr>Changing perspective</vt:lpstr>
      <vt:lpstr>Changing perspective</vt:lpstr>
      <vt:lpstr>Theoretical objections</vt:lpstr>
      <vt:lpstr>Theoretical objections</vt:lpstr>
      <vt:lpstr>Theoretical objections</vt:lpstr>
      <vt:lpstr>Empirical evidence to support theory</vt:lpstr>
      <vt:lpstr>Potential for  between-person confounding</vt:lpstr>
      <vt:lpstr>Potential for  within-person counfounding</vt:lpstr>
      <vt:lpstr>Estimating residual bias</vt:lpstr>
      <vt:lpstr>Residual bias</vt:lpstr>
      <vt:lpstr>Bad example?</vt:lpstr>
      <vt:lpstr>Example study 2</vt:lpstr>
      <vt:lpstr>Reformulating as a cohort study</vt:lpstr>
      <vt:lpstr>Empirical evidence to support theory</vt:lpstr>
      <vt:lpstr>Potential for  between-person confounding</vt:lpstr>
      <vt:lpstr>Potential for  within-person counfounding</vt:lpstr>
      <vt:lpstr>Estimating residual bias</vt:lpstr>
      <vt:lpstr>Residual bias</vt:lpstr>
      <vt:lpstr>Conclusions</vt:lpstr>
      <vt:lpstr>OHDSI Symposium is coming! (October 18)</vt:lpstr>
      <vt:lpstr>Topic of next meeting(s)?</vt:lpstr>
      <vt:lpstr>Next workgroup meeting</vt:lpstr>
    </vt:vector>
  </TitlesOfParts>
  <Company>Johnson &amp; Johnson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Ryan</dc:creator>
  <cp:lastModifiedBy>Schuemie, Martijn [JRDNL]</cp:lastModifiedBy>
  <cp:revision>438</cp:revision>
  <dcterms:created xsi:type="dcterms:W3CDTF">2013-12-30T14:14:20Z</dcterms:created>
  <dcterms:modified xsi:type="dcterms:W3CDTF">2017-06-08T12:13:26Z</dcterms:modified>
</cp:coreProperties>
</file>