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8" r:id="rId2"/>
    <p:sldId id="282" r:id="rId3"/>
    <p:sldId id="344" r:id="rId4"/>
    <p:sldId id="322" r:id="rId5"/>
    <p:sldId id="342" r:id="rId6"/>
    <p:sldId id="341" r:id="rId7"/>
    <p:sldId id="343" r:id="rId8"/>
    <p:sldId id="300" r:id="rId9"/>
    <p:sldId id="334" r:id="rId10"/>
    <p:sldId id="288" r:id="rId11"/>
    <p:sldId id="289" r:id="rId12"/>
    <p:sldId id="281" r:id="rId13"/>
    <p:sldId id="347" r:id="rId14"/>
    <p:sldId id="359" r:id="rId15"/>
    <p:sldId id="366" r:id="rId16"/>
    <p:sldId id="361" r:id="rId17"/>
    <p:sldId id="357" r:id="rId18"/>
    <p:sldId id="296" r:id="rId19"/>
    <p:sldId id="365" r:id="rId20"/>
    <p:sldId id="331" r:id="rId21"/>
    <p:sldId id="338" r:id="rId22"/>
    <p:sldId id="353" r:id="rId23"/>
    <p:sldId id="329" r:id="rId24"/>
    <p:sldId id="364" r:id="rId25"/>
    <p:sldId id="310" r:id="rId26"/>
    <p:sldId id="298" r:id="rId27"/>
    <p:sldId id="367" r:id="rId28"/>
    <p:sldId id="368" r:id="rId29"/>
    <p:sldId id="369" r:id="rId30"/>
    <p:sldId id="316" r:id="rId31"/>
  </p:sldIdLst>
  <p:sldSz cx="9144000" cy="6858000" type="screen4x3"/>
  <p:notesSz cx="6802438" cy="9934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C"/>
    <a:srgbClr val="2500AC"/>
    <a:srgbClr val="F4A11D"/>
    <a:srgbClr val="90BAE2"/>
    <a:srgbClr val="BE8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7" autoAdjust="0"/>
    <p:restoredTop sz="77047" autoAdjust="0"/>
  </p:normalViewPr>
  <p:slideViewPr>
    <p:cSldViewPr snapToGrid="0">
      <p:cViewPr varScale="1">
        <p:scale>
          <a:sx n="85" d="100"/>
          <a:sy n="85" d="100"/>
        </p:scale>
        <p:origin x="-4164" y="-78"/>
      </p:cViewPr>
      <p:guideLst>
        <p:guide orient="horz" pos="2160"/>
        <p:guide orient="horz" pos="2137"/>
        <p:guide pos="288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489BE-F632-4527-B6A4-D955DC313850}" type="datetimeFigureOut">
              <a:rPr lang="ko-KR" altLang="en-US" smtClean="0"/>
              <a:t>2017-06-28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7B956-EDE7-4E1F-8901-AD63262A33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08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886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latinLnBrk="1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18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53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194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194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194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024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851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6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849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0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594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515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487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504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475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475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481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599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48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52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23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9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736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92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latinLnBrk="1"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6229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B956-EDE7-4E1F-8901-AD63262A33B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34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702541" y="238730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691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1" b="97872" l="1518" r="81128">
                        <a14:foregroundMark x1="28850" y1="44681" x2="28850" y2="44681"/>
                        <a14:foregroundMark x1="28416" y1="34043" x2="28416" y2="34043"/>
                        <a14:foregroundMark x1="31887" y1="46809" x2="31887" y2="46809"/>
                        <a14:foregroundMark x1="38612" y1="58511" x2="38612" y2="58511"/>
                        <a14:foregroundMark x1="40130" y1="56383" x2="40130" y2="56383"/>
                        <a14:foregroundMark x1="39696" y1="31915" x2="39696" y2="31915"/>
                        <a14:foregroundMark x1="47072" y1="37234" x2="47072" y2="37234"/>
                        <a14:foregroundMark x1="50976" y1="56383" x2="50976" y2="56383"/>
                        <a14:foregroundMark x1="52061" y1="46809" x2="52061" y2="46809"/>
                        <a14:foregroundMark x1="54230" y1="41489" x2="54230" y2="41489"/>
                        <a14:foregroundMark x1="59653" y1="46809" x2="59653" y2="46809"/>
                        <a14:foregroundMark x1="63124" y1="34043" x2="63124" y2="34043"/>
                        <a14:foregroundMark x1="63774" y1="57447" x2="63774" y2="57447"/>
                        <a14:foregroundMark x1="60304" y1="57447" x2="60304" y2="57447"/>
                        <a14:foregroundMark x1="58351" y1="58511" x2="58351" y2="58511"/>
                        <a14:foregroundMark x1="65510" y1="36170" x2="65510" y2="36170"/>
                        <a14:foregroundMark x1="71150" y1="32979" x2="71150" y2="32979"/>
                        <a14:foregroundMark x1="76573" y1="42553" x2="76573" y2="42553"/>
                        <a14:foregroundMark x1="75705" y1="68085" x2="75705" y2="6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487" b="-1092"/>
          <a:stretch/>
        </p:blipFill>
        <p:spPr>
          <a:xfrm>
            <a:off x="38638" y="6432602"/>
            <a:ext cx="1619250" cy="392466"/>
          </a:xfrm>
          <a:prstGeom prst="rect">
            <a:avLst/>
          </a:prstGeom>
        </p:spPr>
      </p:pic>
      <p:grpSp>
        <p:nvGrpSpPr>
          <p:cNvPr id="2" name="그룹 1"/>
          <p:cNvGrpSpPr/>
          <p:nvPr userDrawn="1"/>
        </p:nvGrpSpPr>
        <p:grpSpPr>
          <a:xfrm>
            <a:off x="38638" y="56430"/>
            <a:ext cx="9059267" cy="535709"/>
            <a:chOff x="69003" y="56430"/>
            <a:chExt cx="8990265" cy="535709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72286" y="56430"/>
              <a:ext cx="8986982" cy="535709"/>
            </a:xfrm>
            <a:prstGeom prst="rect">
              <a:avLst/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/>
            <p:nvPr userDrawn="1"/>
          </p:nvCxnSpPr>
          <p:spPr>
            <a:xfrm>
              <a:off x="69003" y="592139"/>
              <a:ext cx="6779492" cy="0"/>
            </a:xfrm>
            <a:prstGeom prst="line">
              <a:avLst/>
            </a:prstGeom>
            <a:ln w="38100">
              <a:solidFill>
                <a:srgbClr val="F4A1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 userDrawn="1"/>
          </p:nvCxnSpPr>
          <p:spPr>
            <a:xfrm>
              <a:off x="6835052" y="592139"/>
              <a:ext cx="2224216" cy="0"/>
            </a:xfrm>
            <a:prstGeom prst="line">
              <a:avLst/>
            </a:prstGeom>
            <a:ln w="38100">
              <a:solidFill>
                <a:srgbClr val="BE89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79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 userDrawn="1"/>
        </p:nvGrpSpPr>
        <p:grpSpPr>
          <a:xfrm>
            <a:off x="38638" y="56430"/>
            <a:ext cx="9059267" cy="535709"/>
            <a:chOff x="69003" y="56430"/>
            <a:chExt cx="8990265" cy="535709"/>
          </a:xfrm>
        </p:grpSpPr>
        <p:sp>
          <p:nvSpPr>
            <p:cNvPr id="17" name="직사각형 16"/>
            <p:cNvSpPr/>
            <p:nvPr userDrawn="1"/>
          </p:nvSpPr>
          <p:spPr>
            <a:xfrm>
              <a:off x="72286" y="56430"/>
              <a:ext cx="8986982" cy="535709"/>
            </a:xfrm>
            <a:prstGeom prst="rect">
              <a:avLst/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연결선 17"/>
            <p:cNvCxnSpPr/>
            <p:nvPr userDrawn="1"/>
          </p:nvCxnSpPr>
          <p:spPr>
            <a:xfrm>
              <a:off x="69003" y="592139"/>
              <a:ext cx="6779492" cy="0"/>
            </a:xfrm>
            <a:prstGeom prst="line">
              <a:avLst/>
            </a:prstGeom>
            <a:ln w="38100">
              <a:solidFill>
                <a:srgbClr val="F4A1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 userDrawn="1"/>
          </p:nvCxnSpPr>
          <p:spPr>
            <a:xfrm>
              <a:off x="6835052" y="592139"/>
              <a:ext cx="2224216" cy="0"/>
            </a:xfrm>
            <a:prstGeom prst="line">
              <a:avLst/>
            </a:prstGeom>
            <a:ln w="38100">
              <a:solidFill>
                <a:srgbClr val="BE89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0E993F-E0BD-48EC-8540-A60B01C737F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6"/>
          <p:cNvSpPr>
            <a:spLocks noGrp="1"/>
          </p:cNvSpPr>
          <p:nvPr>
            <p:ph type="title"/>
          </p:nvPr>
        </p:nvSpPr>
        <p:spPr>
          <a:xfrm>
            <a:off x="73891" y="81396"/>
            <a:ext cx="5421745" cy="53224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3"/>
          </p:nvPr>
        </p:nvSpPr>
        <p:spPr>
          <a:xfrm>
            <a:off x="304800" y="822325"/>
            <a:ext cx="8507413" cy="5495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>
          <a:xfrm>
            <a:off x="6007994" y="250390"/>
            <a:ext cx="3051274" cy="3379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 편집</a:t>
            </a: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1" b="97872" l="1518" r="81128">
                        <a14:foregroundMark x1="28850" y1="44681" x2="28850" y2="44681"/>
                        <a14:foregroundMark x1="28416" y1="34043" x2="28416" y2="34043"/>
                        <a14:foregroundMark x1="31887" y1="46809" x2="31887" y2="46809"/>
                        <a14:foregroundMark x1="38612" y1="58511" x2="38612" y2="58511"/>
                        <a14:foregroundMark x1="40130" y1="56383" x2="40130" y2="56383"/>
                        <a14:foregroundMark x1="39696" y1="31915" x2="39696" y2="31915"/>
                        <a14:foregroundMark x1="47072" y1="37234" x2="47072" y2="37234"/>
                        <a14:foregroundMark x1="50976" y1="56383" x2="50976" y2="56383"/>
                        <a14:foregroundMark x1="52061" y1="46809" x2="52061" y2="46809"/>
                        <a14:foregroundMark x1="54230" y1="41489" x2="54230" y2="41489"/>
                        <a14:foregroundMark x1="59653" y1="46809" x2="59653" y2="46809"/>
                        <a14:foregroundMark x1="63124" y1="34043" x2="63124" y2="34043"/>
                        <a14:foregroundMark x1="63774" y1="57447" x2="63774" y2="57447"/>
                        <a14:foregroundMark x1="60304" y1="57447" x2="60304" y2="57447"/>
                        <a14:foregroundMark x1="58351" y1="58511" x2="58351" y2="58511"/>
                        <a14:foregroundMark x1="65510" y1="36170" x2="65510" y2="36170"/>
                        <a14:foregroundMark x1="71150" y1="32979" x2="71150" y2="32979"/>
                        <a14:foregroundMark x1="76573" y1="42553" x2="76573" y2="42553"/>
                        <a14:foregroundMark x1="75705" y1="68085" x2="75705" y2="6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487" b="-1092"/>
          <a:stretch/>
        </p:blipFill>
        <p:spPr>
          <a:xfrm>
            <a:off x="38638" y="6432602"/>
            <a:ext cx="1619250" cy="3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3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02988-2D39-4301-82ED-0D1AFDA3CED1}" type="datetimeFigureOut">
              <a:rPr lang="ko-KR" altLang="en-US" smtClean="0"/>
              <a:t>2017-06-28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CE8E-05BC-4CC4-9A86-FBB75D6C6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1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2158" y="64769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0E993F-E0BD-48EC-8540-A60B01C737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62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311" y="785375"/>
            <a:ext cx="9131688" cy="1325563"/>
          </a:xfrm>
        </p:spPr>
        <p:txBody>
          <a:bodyPr/>
          <a:lstStyle/>
          <a:p>
            <a:pPr fontAlgn="base" latinLnBrk="0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Development of system for 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semi-automatic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GIS visualization based on common data model 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OMOP-CDM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AEGIS (Application 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b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Epidemiological 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</a:t>
            </a:r>
            <a:b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System)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8139" y="3937012"/>
            <a:ext cx="761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Jaehyeong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 Cho, 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B.S.</a:t>
            </a:r>
            <a:r>
              <a:rPr lang="en-US" altLang="ko-KR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Seng Chan You, M.D. </a:t>
            </a:r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M.S.</a:t>
            </a:r>
            <a:r>
              <a:rPr lang="en-US" altLang="ko-KR" sz="2000" b="1" baseline="30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Kyehwon</a:t>
            </a:r>
            <a:r>
              <a:rPr lang="en-US" altLang="ko-K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Kim, </a:t>
            </a:r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B.E.</a:t>
            </a:r>
            <a:r>
              <a:rPr lang="en-US" altLang="ko-KR" sz="2000" b="1" baseline="30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Doyeop</a:t>
            </a:r>
            <a:r>
              <a:rPr lang="en-US" altLang="ko-K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Kim, </a:t>
            </a:r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B.E.</a:t>
            </a:r>
            <a:r>
              <a:rPr lang="en-US" altLang="ko-KR" sz="2000" b="1" baseline="30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Rae </a:t>
            </a:r>
            <a:r>
              <a:rPr lang="en-US" altLang="ko-KR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Woong</a:t>
            </a:r>
            <a:r>
              <a:rPr lang="en-US" altLang="ko-K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Park, M.D., </a:t>
            </a:r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Ph.D.</a:t>
            </a:r>
            <a:r>
              <a:rPr lang="en-US" altLang="ko-KR" sz="2000" b="1" baseline="30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endParaRPr lang="en-US" altLang="ko-KR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624" y="4942133"/>
            <a:ext cx="8908375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Biomedical Informatics, </a:t>
            </a:r>
            <a:r>
              <a:rPr lang="en-US" altLang="ko-KR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Ajou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School of Medicine, </a:t>
            </a:r>
            <a:r>
              <a:rPr lang="en-US" altLang="ko-KR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Yeongtong-gu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Suwon</a:t>
            </a:r>
          </a:p>
          <a:p>
            <a:pPr fontAlgn="base">
              <a:spcAft>
                <a:spcPts val="500"/>
              </a:spcAft>
            </a:pPr>
            <a:r>
              <a:rPr lang="en-US" altLang="ko-KR" i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Yeungnam</a:t>
            </a: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Graduate school of Medicine, Nam-</a:t>
            </a:r>
            <a:r>
              <a:rPr lang="en-US" altLang="ko-KR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Daegu</a:t>
            </a:r>
            <a:endParaRPr lang="en-US" altLang="ko-KR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500"/>
              </a:spcAft>
            </a:pP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Biomedical Sciences, </a:t>
            </a:r>
            <a:r>
              <a:rPr lang="en-US" altLang="ko-KR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Ajou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Graduate School of Medicine, </a:t>
            </a:r>
            <a:r>
              <a:rPr lang="en-US" altLang="ko-KR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Yeongtong-gu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Suwon</a:t>
            </a:r>
            <a:endParaRPr lang="en-US" altLang="ko-KR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텍스트 개체 틀 3"/>
          <p:cNvSpPr txBox="1">
            <a:spLocks/>
          </p:cNvSpPr>
          <p:nvPr/>
        </p:nvSpPr>
        <p:spPr>
          <a:xfrm>
            <a:off x="499872" y="1363290"/>
            <a:ext cx="8507413" cy="2067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altLang="ko-KR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AEGIS development</a:t>
            </a:r>
            <a:br>
              <a:rPr lang="en-US" altLang="ko-KR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 AEGIS : Application for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Epidemiological Geographic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lvl="1">
              <a:spcBef>
                <a:spcPts val="1000"/>
              </a:spcBef>
              <a:spcAft>
                <a:spcPts val="2000"/>
              </a:spcAft>
              <a:buFontTx/>
              <a:buChar char="-"/>
            </a:pP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Tools based on OMOP-CDM</a:t>
            </a:r>
          </a:p>
          <a:p>
            <a:pPr lvl="1">
              <a:spcBef>
                <a:spcPts val="1000"/>
              </a:spcBef>
              <a:spcAft>
                <a:spcPts val="1000"/>
              </a:spcAft>
              <a:buFontTx/>
              <a:buChar char="-"/>
            </a:pP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Semi-automated medical map generation</a:t>
            </a:r>
            <a:endParaRPr lang="en-US" altLang="ko-K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제목 2"/>
          <p:cNvSpPr>
            <a:spLocks noGrp="1"/>
          </p:cNvSpPr>
          <p:nvPr>
            <p:ph type="title"/>
          </p:nvPr>
        </p:nvSpPr>
        <p:spPr>
          <a:xfrm>
            <a:off x="73891" y="81396"/>
            <a:ext cx="5421745" cy="532241"/>
          </a:xfrm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26338" y="2759854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 latinLnBrk="0"/>
            <a:r>
              <a:rPr lang="en-US" altLang="ko-KR" sz="720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US" altLang="ko-KR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GADM database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of Global Administrative Area (GADM) </a:t>
            </a:r>
          </a:p>
          <a:p>
            <a:pPr lvl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database of the location of the world's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administrative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Administrative areas : level 1-3</a:t>
            </a:r>
          </a:p>
          <a:p>
            <a:pPr lvl="1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51121"/>
              </p:ext>
            </p:extLst>
          </p:nvPr>
        </p:nvGraphicFramePr>
        <p:xfrm>
          <a:off x="660400" y="2962911"/>
          <a:ext cx="8013699" cy="320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2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1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1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smtClean="0"/>
                        <a:t>Korea</a:t>
                      </a:r>
                      <a:endParaRPr lang="ko-KR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smtClean="0"/>
                        <a:t>USA</a:t>
                      </a:r>
                      <a:endParaRPr lang="ko-KR" alt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8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smtClean="0"/>
                        <a:t>level 1 : Nations</a:t>
                      </a:r>
                      <a:endParaRPr lang="ko-KR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smtClean="0"/>
                        <a:t>Korea</a:t>
                      </a:r>
                      <a:endParaRPr lang="ko-KR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smtClean="0"/>
                        <a:t>USA</a:t>
                      </a:r>
                      <a:endParaRPr lang="ko-KR" alt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041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smtClean="0"/>
                        <a:t>level 2 : States</a:t>
                      </a:r>
                      <a:endParaRPr lang="ko-KR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smtClean="0"/>
                        <a:t>Seoul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smtClean="0"/>
                        <a:t>Gyeonggi-do</a:t>
                      </a:r>
                      <a:endParaRPr lang="en-US" altLang="ko-K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dirty="0" smtClean="0"/>
                        <a:t>Illinois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041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dirty="0" smtClean="0"/>
                        <a:t>level 3</a:t>
                      </a:r>
                      <a:r>
                        <a:rPr lang="en-US" altLang="ko-KR" sz="2000" baseline="0" dirty="0" smtClean="0"/>
                        <a:t> </a:t>
                      </a:r>
                      <a:r>
                        <a:rPr lang="en-US" altLang="ko-KR" sz="2000" baseline="0" smtClean="0"/>
                        <a:t>: Counties</a:t>
                      </a:r>
                      <a:endParaRPr lang="ko-KR" altLang="en-US" sz="2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smtClean="0"/>
                        <a:t>Gangnam-gu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smtClean="0"/>
                        <a:t>Suwon</a:t>
                      </a:r>
                      <a:endParaRPr lang="en-US" altLang="ko-K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Springfield</a:t>
                      </a:r>
                      <a:r>
                        <a:rPr lang="en-US" altLang="ko-KR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Chicago</a:t>
                      </a:r>
                      <a:endParaRPr lang="en-US" altLang="ko-KR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642258" y="3458028"/>
            <a:ext cx="8008256" cy="533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258" y="3991429"/>
            <a:ext cx="8008256" cy="1103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3142" y="5094514"/>
            <a:ext cx="7997371" cy="1023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GADM database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of Global Administrative Area (GADM) </a:t>
            </a:r>
          </a:p>
          <a:p>
            <a:pPr lvl="1"/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gadm@data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8" y="2120908"/>
            <a:ext cx="8091484" cy="386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436938" y="3919694"/>
            <a:ext cx="2463800" cy="1414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ko-KR" altLang="en-US" smtClean="0">
                <a:solidFill>
                  <a:schemeClr val="tx1"/>
                </a:solidFill>
                <a:latin typeface="바탕"/>
                <a:ea typeface="바탕"/>
              </a:rPr>
              <a:t>•</a:t>
            </a:r>
            <a:endParaRPr lang="en-US" altLang="ko-KR" smtClean="0">
              <a:solidFill>
                <a:schemeClr val="tx1"/>
              </a:solidFill>
              <a:latin typeface="바탕"/>
              <a:ea typeface="바탕"/>
            </a:endParaRPr>
          </a:p>
          <a:p>
            <a:pPr algn="ctr">
              <a:lnSpc>
                <a:spcPct val="50000"/>
              </a:lnSpc>
            </a:pPr>
            <a:r>
              <a:rPr lang="ko-KR" altLang="en-US" smtClean="0">
                <a:solidFill>
                  <a:schemeClr val="tx1"/>
                </a:solidFill>
                <a:latin typeface="바탕"/>
                <a:ea typeface="바탕"/>
              </a:rPr>
              <a:t>•</a:t>
            </a:r>
            <a:endParaRPr lang="en-US" altLang="ko-KR" smtClean="0">
              <a:solidFill>
                <a:schemeClr val="tx1"/>
              </a:solidFill>
              <a:latin typeface="바탕"/>
              <a:ea typeface="바탕"/>
            </a:endParaRPr>
          </a:p>
          <a:p>
            <a:pPr algn="ctr">
              <a:lnSpc>
                <a:spcPct val="50000"/>
              </a:lnSpc>
            </a:pPr>
            <a:r>
              <a:rPr lang="ko-KR" altLang="en-US">
                <a:solidFill>
                  <a:schemeClr val="tx1"/>
                </a:solidFill>
                <a:latin typeface="바탕"/>
                <a:ea typeface="바탕"/>
              </a:rPr>
              <a:t>•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GADM database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of Global Administrative Area (GADM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gadm@polygons</a:t>
            </a:r>
          </a:p>
          <a:p>
            <a:pPr lvl="2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Autauga County, AL, United States</a:t>
            </a:r>
          </a:p>
          <a:p>
            <a:pPr marL="0" indent="0">
              <a:buNone/>
            </a:pP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624746" y="1659094"/>
            <a:ext cx="2759400" cy="344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7"/>
          <a:stretch/>
        </p:blipFill>
        <p:spPr bwMode="auto">
          <a:xfrm>
            <a:off x="3085296" y="2171700"/>
            <a:ext cx="295118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4854575"/>
            <a:ext cx="2657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7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GADM database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How to mapping between GADM database and OMOP-CDM?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77164" y="1689394"/>
            <a:ext cx="2615336" cy="2643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ko-KR" b="1" smtClean="0">
                <a:latin typeface="Arial" panose="020B0604020202020204" pitchFamily="34" charset="0"/>
                <a:ea typeface="바탕"/>
                <a:cs typeface="Arial" panose="020B0604020202020204" pitchFamily="34" charset="0"/>
              </a:rPr>
              <a:t>CDM Location</a:t>
            </a:r>
            <a:endParaRPr lang="en-US" altLang="ko-K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43630"/>
              </p:ext>
            </p:extLst>
          </p:nvPr>
        </p:nvGraphicFramePr>
        <p:xfrm>
          <a:off x="4241800" y="1997984"/>
          <a:ext cx="4800600" cy="210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0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16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62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4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19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92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16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NAME_1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ID_1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NAME_2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ID_2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NAME_3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ID_3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>
                          <a:latin typeface="바탕"/>
                          <a:ea typeface="바탕"/>
                        </a:rPr>
                        <a:t>…</a:t>
                      </a:r>
                      <a:endParaRPr lang="ko-KR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USA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244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pc="-15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Autauga</a:t>
                      </a:r>
                      <a:endParaRPr lang="ko-KR" altLang="en-US" sz="1600" spc="-1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바탕"/>
                          <a:ea typeface="바탕"/>
                        </a:rPr>
                        <a:t>…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USA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244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pc="-15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Baldwin</a:t>
                      </a:r>
                      <a:endParaRPr lang="ko-KR" altLang="en-US" sz="1600" spc="-1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바탕"/>
                          <a:ea typeface="바탕"/>
                        </a:rPr>
                        <a:t>…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USA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244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pc="-15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Barbour</a:t>
                      </a:r>
                      <a:endParaRPr lang="ko-KR" altLang="en-US" sz="1600" spc="-15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3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바탕"/>
                          <a:ea typeface="바탕"/>
                        </a:rPr>
                        <a:t>…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USA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244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Bibb</a:t>
                      </a:r>
                      <a:endParaRPr lang="ko-KR" altLang="en-US" sz="1600" spc="-13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4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바탕"/>
                          <a:ea typeface="바탕"/>
                        </a:rPr>
                        <a:t>…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369211"/>
              </p:ext>
            </p:extLst>
          </p:nvPr>
        </p:nvGraphicFramePr>
        <p:xfrm>
          <a:off x="146050" y="1994808"/>
          <a:ext cx="3892550" cy="182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07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Location_id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Addres_1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Addres_2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바탕"/>
                          <a:ea typeface="바탕"/>
                        </a:rPr>
                        <a:t>…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3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11000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pc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Autauga</a:t>
                      </a:r>
                      <a:endParaRPr lang="ko-KR" altLang="en-US" sz="1600" spc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바탕"/>
                          <a:ea typeface="바탕"/>
                        </a:rPr>
                        <a:t>…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3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11100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pc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Baldwin</a:t>
                      </a:r>
                      <a:endParaRPr lang="ko-KR" altLang="en-US" sz="1600" spc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바탕"/>
                          <a:ea typeface="바탕"/>
                        </a:rPr>
                        <a:t>…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11200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pc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Barbour</a:t>
                      </a:r>
                      <a:endParaRPr lang="ko-KR" altLang="en-US" sz="1600" spc="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바탕"/>
                          <a:ea typeface="바탕"/>
                        </a:rPr>
                        <a:t>…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11300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pc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Bibb</a:t>
                      </a:r>
                      <a:endParaRPr lang="ko-KR" altLang="en-US" sz="1600" spc="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바탕"/>
                          <a:ea typeface="바탕"/>
                        </a:rPr>
                        <a:t>…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제목 1"/>
          <p:cNvSpPr txBox="1">
            <a:spLocks/>
          </p:cNvSpPr>
          <p:nvPr/>
        </p:nvSpPr>
        <p:spPr>
          <a:xfrm>
            <a:off x="4699864" y="1689394"/>
            <a:ext cx="3529736" cy="26430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defTabSz="914400" latinLnBrk="1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 marL="0" lvl="1" algn="ctr">
              <a:defRPr b="1">
                <a:latin typeface="Calibri (본문)"/>
                <a:ea typeface="바탕"/>
              </a:defRPr>
            </a:lvl2pPr>
          </a:lstStyle>
          <a:p>
            <a:pPr lvl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GADM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27000" y="1992918"/>
            <a:ext cx="1227667" cy="1893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229100" y="1992918"/>
            <a:ext cx="4546599" cy="2109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896768"/>
              </p:ext>
            </p:extLst>
          </p:nvPr>
        </p:nvGraphicFramePr>
        <p:xfrm>
          <a:off x="850296" y="4669218"/>
          <a:ext cx="7502071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6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6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28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81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83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98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99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Location_id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NAME_1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ID_1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NAME_2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ID_2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NAME_3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ID_3</a:t>
                      </a:r>
                      <a:endParaRPr lang="ko-KR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11000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USA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244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pc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Autauga</a:t>
                      </a:r>
                      <a:endParaRPr lang="ko-KR" altLang="en-US" sz="1600" spc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11100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USA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244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pc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Baldwin</a:t>
                      </a:r>
                      <a:endParaRPr lang="ko-KR" altLang="en-US" sz="1600" spc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11200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USA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244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pc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Barbour</a:t>
                      </a:r>
                      <a:endParaRPr lang="ko-KR" altLang="en-US" sz="1600" spc="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3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11300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USA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244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pc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Bibb</a:t>
                      </a:r>
                      <a:endParaRPr lang="ko-KR" altLang="en-US" sz="1600" spc="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4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" name="직선 연결선 13"/>
          <p:cNvCxnSpPr/>
          <p:nvPr/>
        </p:nvCxnSpPr>
        <p:spPr>
          <a:xfrm>
            <a:off x="290286" y="3951804"/>
            <a:ext cx="0" cy="155455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290286" y="5506357"/>
            <a:ext cx="37737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8909958" y="4362439"/>
            <a:ext cx="0" cy="138521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8416471" y="5747657"/>
            <a:ext cx="49348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제목 1"/>
          <p:cNvSpPr txBox="1">
            <a:spLocks/>
          </p:cNvSpPr>
          <p:nvPr/>
        </p:nvSpPr>
        <p:spPr>
          <a:xfrm>
            <a:off x="3081521" y="4362439"/>
            <a:ext cx="2615336" cy="2643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ko-KR" b="1" smtClean="0">
                <a:latin typeface="Arial" panose="020B0604020202020204" pitchFamily="34" charset="0"/>
                <a:ea typeface="바탕"/>
                <a:cs typeface="Arial" panose="020B0604020202020204" pitchFamily="34" charset="0"/>
              </a:rPr>
              <a:t>Mapping table</a:t>
            </a:r>
            <a:endParaRPr lang="en-US" altLang="ko-K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87400" y="4647861"/>
            <a:ext cx="7629071" cy="1816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58818" y="4290278"/>
            <a:ext cx="5648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smtClean="0">
                <a:solidFill>
                  <a:srgbClr val="FF0000"/>
                </a:solidFill>
              </a:rPr>
              <a:t>Different </a:t>
            </a:r>
            <a:r>
              <a:rPr lang="en-US" altLang="ko-KR" sz="3200" b="1">
                <a:solidFill>
                  <a:srgbClr val="FF0000"/>
                </a:solidFill>
              </a:rPr>
              <a:t>regional classification </a:t>
            </a:r>
            <a:r>
              <a:rPr lang="en-US" altLang="ko-KR" sz="3200" b="1" smtClean="0">
                <a:solidFill>
                  <a:srgbClr val="FF0000"/>
                </a:solidFill>
              </a:rPr>
              <a:t>systems</a:t>
            </a:r>
            <a:endParaRPr lang="ko-KR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/>
      <p:bldP spid="22" grpId="0" animBg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GADM database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Processing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en-US" altLang="ko-K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28550"/>
              </p:ext>
            </p:extLst>
          </p:nvPr>
        </p:nvGraphicFramePr>
        <p:xfrm>
          <a:off x="752930" y="3810443"/>
          <a:ext cx="58293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0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99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NAME_1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ID_1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NAME_2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ID_2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NAME_3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ID_3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COUNT</a:t>
                      </a:r>
                      <a:endParaRPr lang="ko-KR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South Korea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213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Seoul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16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Gang-Seo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207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30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South Korea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213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Seoul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16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Gang-Nam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206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26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South Korea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mtClean="0"/>
                        <a:t>213</a:t>
                      </a:r>
                      <a:endParaRPr lang="ko-KR" altLang="en-US" sz="16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Gyeonggi-do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8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Suwon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100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50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South Korea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mtClean="0"/>
                        <a:t>213</a:t>
                      </a:r>
                      <a:endParaRPr lang="ko-KR" altLang="en-US" sz="16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Gyeonggi-do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8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Goyang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84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59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76566"/>
              </p:ext>
            </p:extLst>
          </p:nvPr>
        </p:nvGraphicFramePr>
        <p:xfrm>
          <a:off x="769259" y="1759585"/>
          <a:ext cx="3937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99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NAME_1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ID_1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NAME_2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ID_2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COUNT</a:t>
                      </a:r>
                      <a:endParaRPr lang="ko-KR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South Korea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213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Seoul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16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538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South Korea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mtClean="0"/>
                        <a:t>213</a:t>
                      </a:r>
                      <a:endParaRPr lang="ko-KR" altLang="en-US" sz="16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Gyeonggi-do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8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583</a:t>
                      </a:r>
                      <a:endParaRPr lang="ko-KR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제목 1"/>
          <p:cNvSpPr txBox="1">
            <a:spLocks/>
          </p:cNvSpPr>
          <p:nvPr/>
        </p:nvSpPr>
        <p:spPr>
          <a:xfrm>
            <a:off x="400007" y="1352481"/>
            <a:ext cx="2615336" cy="2643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ko-KR" sz="3200" b="1" smtClean="0">
                <a:latin typeface="Arial" panose="020B0604020202020204" pitchFamily="34" charset="0"/>
                <a:ea typeface="바탕"/>
                <a:cs typeface="Arial" panose="020B0604020202020204" pitchFamily="34" charset="0"/>
              </a:rPr>
              <a:t>LEVEL 2</a:t>
            </a:r>
            <a:endParaRPr lang="en-US" altLang="ko-KR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00007" y="3422581"/>
            <a:ext cx="2615336" cy="2643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ko-KR" sz="3200" b="1" smtClean="0">
                <a:latin typeface="Arial" panose="020B0604020202020204" pitchFamily="34" charset="0"/>
                <a:ea typeface="바탕"/>
                <a:cs typeface="Arial" panose="020B0604020202020204" pitchFamily="34" charset="0"/>
              </a:rPr>
              <a:t>LEVEL 3</a:t>
            </a:r>
            <a:endParaRPr lang="en-US" altLang="ko-KR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74701" y="2062285"/>
            <a:ext cx="3911600" cy="567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74701" y="4076317"/>
            <a:ext cx="5816599" cy="1244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74701" y="5270501"/>
            <a:ext cx="5816599" cy="1219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74701" y="2629755"/>
            <a:ext cx="3911600" cy="583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704975" algn="l"/>
              </a:tabLst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04800" y="822325"/>
            <a:ext cx="8507413" cy="5495925"/>
          </a:xfrm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that visualize patient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Absolute population</a:t>
            </a:r>
          </a:p>
          <a:p>
            <a:pPr lvl="2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Consider only the number of patients counted</a:t>
            </a:r>
            <a:endParaRPr lang="en-US" altLang="ko-K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Proportion population</a:t>
            </a:r>
          </a:p>
          <a:p>
            <a:pPr lvl="2"/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Considers the denominator cohrt and the numerator cohort</a:t>
            </a:r>
          </a:p>
          <a:p>
            <a:pPr lvl="2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The observation period of the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numerator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cohort considers only patients within the observation period of the denominator cohort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02527" y="3777050"/>
            <a:ext cx="2151473" cy="608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solidFill>
                  <a:schemeClr val="tx1"/>
                </a:solidFill>
                <a:latin typeface="Arial" panose="020B0604020202020204" pitchFamily="34" charset="0"/>
                <a:ea typeface="바탕"/>
                <a:cs typeface="Arial" panose="020B0604020202020204" pitchFamily="34" charset="0"/>
              </a:rPr>
              <a:t>※</a:t>
            </a:r>
            <a:r>
              <a:rPr lang="en-US" altLang="ko-KR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altLang="ko-K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778263" y="5196474"/>
            <a:ext cx="60164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280065" y="5204419"/>
            <a:ext cx="5012834" cy="608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of dosing with </a:t>
            </a:r>
            <a:r>
              <a:rPr lang="en-US" altLang="ko-KR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statin</a:t>
            </a:r>
            <a:endParaRPr lang="en-US" altLang="ko-K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68553" y="4568799"/>
            <a:ext cx="5235858" cy="608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statin side </a:t>
            </a:r>
            <a:r>
              <a:rPr lang="en-US" altLang="ko-KR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endParaRPr lang="en-US" altLang="ko-K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26338" y="2759854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 latinLnBrk="0"/>
            <a:r>
              <a:rPr lang="en-US" altLang="ko-KR" sz="7200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en-US" altLang="ko-KR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04800" y="822325"/>
            <a:ext cx="8507413" cy="5495925"/>
          </a:xfrm>
        </p:spPr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To find out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of</a:t>
            </a:r>
            <a:r>
              <a:rPr lang="ko-KR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dialysis</a:t>
            </a:r>
            <a:r>
              <a:rPr lang="ko-KR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in Korea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3738130" y="2412111"/>
            <a:ext cx="1612900" cy="925773"/>
            <a:chOff x="762000" y="4503420"/>
            <a:chExt cx="1612900" cy="925773"/>
          </a:xfrm>
        </p:grpSpPr>
        <p:sp>
          <p:nvSpPr>
            <p:cNvPr id="69" name="직사각형 68"/>
            <p:cNvSpPr/>
            <p:nvPr/>
          </p:nvSpPr>
          <p:spPr>
            <a:xfrm>
              <a:off x="762000" y="4503420"/>
              <a:ext cx="1612900" cy="9257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1099820" y="4874231"/>
              <a:ext cx="196850" cy="184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1614805" y="4690081"/>
              <a:ext cx="196850" cy="184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1616075" y="5015231"/>
              <a:ext cx="196850" cy="184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직선 연결선 76"/>
            <p:cNvCxnSpPr>
              <a:stCxn id="73" idx="1"/>
              <a:endCxn id="72" idx="3"/>
            </p:cNvCxnSpPr>
            <p:nvPr/>
          </p:nvCxnSpPr>
          <p:spPr>
            <a:xfrm flipH="1">
              <a:off x="1296670" y="4782156"/>
              <a:ext cx="318135" cy="1841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>
              <a:stCxn id="76" idx="1"/>
            </p:cNvCxnSpPr>
            <p:nvPr/>
          </p:nvCxnSpPr>
          <p:spPr>
            <a:xfrm flipH="1" flipV="1">
              <a:off x="1296670" y="4966306"/>
              <a:ext cx="319405" cy="14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직사각형 229"/>
          <p:cNvSpPr/>
          <p:nvPr/>
        </p:nvSpPr>
        <p:spPr>
          <a:xfrm>
            <a:off x="2243026" y="1699776"/>
            <a:ext cx="4603110" cy="608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Health Insurance Database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986991" y="4218406"/>
            <a:ext cx="2991287" cy="2328509"/>
            <a:chOff x="2062823" y="4652564"/>
            <a:chExt cx="2991287" cy="2328509"/>
          </a:xfrm>
        </p:grpSpPr>
        <p:pic>
          <p:nvPicPr>
            <p:cNvPr id="15364" name="Picture 4" descr="cohort design에 대한 이미지 검색결과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52" r="16948" b="50000"/>
            <a:stretch/>
          </p:blipFill>
          <p:spPr bwMode="auto">
            <a:xfrm>
              <a:off x="2971681" y="4652564"/>
              <a:ext cx="1032512" cy="118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그룹 9"/>
            <p:cNvGrpSpPr/>
            <p:nvPr/>
          </p:nvGrpSpPr>
          <p:grpSpPr>
            <a:xfrm>
              <a:off x="2062823" y="4767868"/>
              <a:ext cx="2991287" cy="2213205"/>
              <a:chOff x="41123" y="4786918"/>
              <a:chExt cx="10367764" cy="2213205"/>
            </a:xfrm>
          </p:grpSpPr>
          <p:sp>
            <p:nvSpPr>
              <p:cNvPr id="9" name="직사각형 8"/>
              <p:cNvSpPr/>
              <p:nvPr/>
            </p:nvSpPr>
            <p:spPr>
              <a:xfrm>
                <a:off x="2688398" y="4786918"/>
                <a:ext cx="4899295" cy="104729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직사각형 106"/>
              <p:cNvSpPr/>
              <p:nvPr/>
            </p:nvSpPr>
            <p:spPr>
              <a:xfrm>
                <a:off x="41123" y="5922905"/>
                <a:ext cx="1036776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32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Extracted cohort</a:t>
                </a:r>
              </a:p>
            </p:txBody>
          </p:sp>
        </p:grpSp>
      </p:grpSp>
      <p:sp>
        <p:nvSpPr>
          <p:cNvPr id="206" name="직사각형 12"/>
          <p:cNvSpPr/>
          <p:nvPr/>
        </p:nvSpPr>
        <p:spPr>
          <a:xfrm>
            <a:off x="-853099" y="3063742"/>
            <a:ext cx="4941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Hemodialysis (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HD)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: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ESRD,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Hemodialysis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From 2002 to 2013</a:t>
            </a:r>
          </a:p>
          <a:p>
            <a:pPr algn="ctr"/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n=2562</a:t>
            </a:r>
          </a:p>
        </p:txBody>
      </p:sp>
      <p:sp>
        <p:nvSpPr>
          <p:cNvPr id="208" name="직사각형 13"/>
          <p:cNvSpPr/>
          <p:nvPr/>
        </p:nvSpPr>
        <p:spPr>
          <a:xfrm>
            <a:off x="4951380" y="3066391"/>
            <a:ext cx="4941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Peritoneal dialysis (PD) patients :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ESRD,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PD solutions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2002 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=393</a:t>
            </a:r>
          </a:p>
        </p:txBody>
      </p:sp>
      <p:grpSp>
        <p:nvGrpSpPr>
          <p:cNvPr id="209" name="그룹 6"/>
          <p:cNvGrpSpPr/>
          <p:nvPr/>
        </p:nvGrpSpPr>
        <p:grpSpPr>
          <a:xfrm>
            <a:off x="4159835" y="4222691"/>
            <a:ext cx="2991287" cy="2328509"/>
            <a:chOff x="2203503" y="4652564"/>
            <a:chExt cx="2991287" cy="2328509"/>
          </a:xfrm>
        </p:grpSpPr>
        <p:pic>
          <p:nvPicPr>
            <p:cNvPr id="210" name="Picture 4" descr="cohort design에 대한 이미지 검색결과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52" r="16948" b="50000"/>
            <a:stretch/>
          </p:blipFill>
          <p:spPr bwMode="auto">
            <a:xfrm>
              <a:off x="2971681" y="4652564"/>
              <a:ext cx="1032512" cy="118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1" name="그룹 9"/>
            <p:cNvGrpSpPr/>
            <p:nvPr/>
          </p:nvGrpSpPr>
          <p:grpSpPr>
            <a:xfrm>
              <a:off x="2203503" y="4767868"/>
              <a:ext cx="2991287" cy="2213205"/>
              <a:chOff x="528723" y="4786918"/>
              <a:chExt cx="10367764" cy="2213205"/>
            </a:xfrm>
          </p:grpSpPr>
          <p:sp>
            <p:nvSpPr>
              <p:cNvPr id="212" name="직사각형 8"/>
              <p:cNvSpPr/>
              <p:nvPr/>
            </p:nvSpPr>
            <p:spPr>
              <a:xfrm>
                <a:off x="2688398" y="4786918"/>
                <a:ext cx="4899295" cy="104729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직사각형 106"/>
              <p:cNvSpPr/>
              <p:nvPr/>
            </p:nvSpPr>
            <p:spPr>
              <a:xfrm>
                <a:off x="528723" y="5922905"/>
                <a:ext cx="1036776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Extracted cohort</a:t>
                </a:r>
                <a:endParaRPr lang="ko-KR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2" name="Straight Connector 11"/>
          <p:cNvCxnSpPr>
            <a:stCxn id="69" idx="2"/>
          </p:cNvCxnSpPr>
          <p:nvPr/>
        </p:nvCxnSpPr>
        <p:spPr>
          <a:xfrm>
            <a:off x="4544580" y="3337884"/>
            <a:ext cx="0" cy="4190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95195" y="3756974"/>
            <a:ext cx="11633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4544580" y="3756974"/>
            <a:ext cx="11633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3394797" y="3759295"/>
            <a:ext cx="0" cy="41909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5707891" y="3759295"/>
            <a:ext cx="0" cy="41909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직사각형 2"/>
          <p:cNvSpPr/>
          <p:nvPr/>
        </p:nvSpPr>
        <p:spPr>
          <a:xfrm>
            <a:off x="5903794" y="6447274"/>
            <a:ext cx="285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/>
              <a:t>*Switching </a:t>
            </a:r>
            <a:r>
              <a:rPr lang="en-US" altLang="ko-KR"/>
              <a:t>is not considered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20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26338" y="2759854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 latinLnBrk="0"/>
            <a:r>
              <a:rPr lang="en-US" altLang="ko-KR" sz="7200" smtClean="0">
                <a:latin typeface="Arial" panose="020B0604020202020204" pitchFamily="34" charset="0"/>
                <a:cs typeface="Arial" panose="020B0604020202020204" pitchFamily="34" charset="0"/>
              </a:rPr>
              <a:t> Introduction</a:t>
            </a:r>
            <a:endParaRPr lang="en-US" altLang="ko-KR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04800" y="822325"/>
            <a:ext cx="8507413" cy="5495925"/>
          </a:xfrm>
        </p:spPr>
        <p:txBody>
          <a:bodyPr/>
          <a:lstStyle/>
          <a:p>
            <a:r>
              <a:rPr lang="en-US" altLang="ko-KR" b="1" smtClean="0">
                <a:latin typeface="Arial" panose="020B0604020202020204" pitchFamily="34" charset="0"/>
                <a:cs typeface="Arial" panose="020B0604020202020204" pitchFamily="34" charset="0"/>
              </a:rPr>
              <a:t>AEGIS UI</a:t>
            </a:r>
            <a:endParaRPr lang="ko-KR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9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04800" y="822325"/>
            <a:ext cx="8507413" cy="5495925"/>
          </a:xfrm>
        </p:spPr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2002-2013 HD Patients VS PD Patients (absolute)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6007994" y="250390"/>
            <a:ext cx="3051274" cy="337989"/>
          </a:xfrm>
        </p:spPr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제목 8"/>
          <p:cNvSpPr>
            <a:spLocks noGrp="1"/>
          </p:cNvSpPr>
          <p:nvPr>
            <p:ph type="title"/>
          </p:nvPr>
        </p:nvSpPr>
        <p:spPr>
          <a:xfrm>
            <a:off x="73891" y="81396"/>
            <a:ext cx="5421745" cy="532241"/>
          </a:xfrm>
        </p:spPr>
        <p:txBody>
          <a:bodyPr/>
          <a:lstStyle/>
          <a:p>
            <a:r>
              <a:rPr lang="en-US" altLang="ko-KR" dirty="0" smtClean="0"/>
              <a:t>HD vs PD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-121076" y="5046577"/>
            <a:ext cx="4941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Hemodialysis (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HD)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: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ESRD,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Hemodialysis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2002 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n=2562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427016" y="5046577"/>
            <a:ext cx="4941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Peritoneal dialysis (PD) patients :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ESRD,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PD solutions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2002 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=393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0" t="6272" r="29276" b="10324"/>
          <a:stretch/>
        </p:blipFill>
        <p:spPr bwMode="auto">
          <a:xfrm>
            <a:off x="549593" y="1769812"/>
            <a:ext cx="3600000" cy="308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0" t="6209" r="29276" b="10386"/>
          <a:stretch/>
        </p:blipFill>
        <p:spPr bwMode="auto">
          <a:xfrm>
            <a:off x="5098684" y="1769812"/>
            <a:ext cx="3598001" cy="30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8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9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04800" y="822325"/>
            <a:ext cx="8507413" cy="5495925"/>
          </a:xfrm>
        </p:spPr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2002-2013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HD Patients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PD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Patients (absolute)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6007994" y="250390"/>
            <a:ext cx="3051274" cy="337989"/>
          </a:xfrm>
        </p:spPr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제목 8"/>
          <p:cNvSpPr>
            <a:spLocks noGrp="1"/>
          </p:cNvSpPr>
          <p:nvPr>
            <p:ph type="title"/>
          </p:nvPr>
        </p:nvSpPr>
        <p:spPr>
          <a:xfrm>
            <a:off x="73891" y="81396"/>
            <a:ext cx="5421745" cy="532241"/>
          </a:xfrm>
        </p:spPr>
        <p:txBody>
          <a:bodyPr/>
          <a:lstStyle/>
          <a:p>
            <a:r>
              <a:rPr lang="en-US" altLang="ko-KR" dirty="0" smtClean="0"/>
              <a:t>HD vs PD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-121076" y="5046577"/>
            <a:ext cx="4941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Hemodialysis (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HD)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: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ESRD,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Hemodialysis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2002 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n=2562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427016" y="5046577"/>
            <a:ext cx="4941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Peritoneal dialysis (PD) patients :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ESRD,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PD solutions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2002 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=393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0" t="6272" r="29276" b="10324"/>
          <a:stretch/>
        </p:blipFill>
        <p:spPr bwMode="auto">
          <a:xfrm>
            <a:off x="549593" y="1769812"/>
            <a:ext cx="3600000" cy="308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0" t="6209" r="29276" b="10386"/>
          <a:stretch/>
        </p:blipFill>
        <p:spPr bwMode="auto">
          <a:xfrm>
            <a:off x="5098684" y="1769812"/>
            <a:ext cx="3598001" cy="30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6255" r="30098" b="10340"/>
          <a:stretch/>
        </p:blipFill>
        <p:spPr bwMode="auto">
          <a:xfrm>
            <a:off x="549593" y="1770853"/>
            <a:ext cx="3528000" cy="308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6209" r="29418" b="10386"/>
          <a:stretch/>
        </p:blipFill>
        <p:spPr bwMode="auto">
          <a:xfrm>
            <a:off x="5076807" y="1784076"/>
            <a:ext cx="3600000" cy="308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9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04800" y="822325"/>
            <a:ext cx="8507413" cy="5495925"/>
          </a:xfrm>
        </p:spPr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2002-2013 HD Patients VS PD Patients (proportion)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6007994" y="250390"/>
            <a:ext cx="3051274" cy="337989"/>
          </a:xfrm>
        </p:spPr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제목 8"/>
          <p:cNvSpPr>
            <a:spLocks noGrp="1"/>
          </p:cNvSpPr>
          <p:nvPr>
            <p:ph type="title"/>
          </p:nvPr>
        </p:nvSpPr>
        <p:spPr>
          <a:xfrm>
            <a:off x="73891" y="81396"/>
            <a:ext cx="5421745" cy="532241"/>
          </a:xfrm>
        </p:spPr>
        <p:txBody>
          <a:bodyPr/>
          <a:lstStyle/>
          <a:p>
            <a:r>
              <a:rPr lang="en-US" altLang="ko-KR" dirty="0" smtClean="0"/>
              <a:t>HD vs PD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-121076" y="5046577"/>
            <a:ext cx="4941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Hemodialysis (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HD)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: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ESRD,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Hemodialysis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2002 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n=2562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427016" y="5046577"/>
            <a:ext cx="4941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Peritoneal dialysis (PD) patients :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ESRD,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PD solutions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2002 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=393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6066" r="27625" b="10449"/>
          <a:stretch/>
        </p:blipFill>
        <p:spPr bwMode="auto">
          <a:xfrm>
            <a:off x="501957" y="1957889"/>
            <a:ext cx="369527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6043" r="27306" b="10471"/>
          <a:stretch/>
        </p:blipFill>
        <p:spPr bwMode="auto">
          <a:xfrm>
            <a:off x="5050049" y="1956484"/>
            <a:ext cx="369527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0" y="104055"/>
            <a:ext cx="24384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0" y="0"/>
            <a:ext cx="24384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0" y="0"/>
            <a:ext cx="24384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0" y="-99511"/>
            <a:ext cx="24384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9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04800" y="822325"/>
            <a:ext cx="8507413" cy="5495925"/>
          </a:xfrm>
        </p:spPr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2002-2013 HD Patients VS PD Patients (proportion)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6007994" y="250390"/>
            <a:ext cx="3051274" cy="337989"/>
          </a:xfrm>
        </p:spPr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제목 8"/>
          <p:cNvSpPr>
            <a:spLocks noGrp="1"/>
          </p:cNvSpPr>
          <p:nvPr>
            <p:ph type="title"/>
          </p:nvPr>
        </p:nvSpPr>
        <p:spPr>
          <a:xfrm>
            <a:off x="73891" y="81396"/>
            <a:ext cx="5421745" cy="532241"/>
          </a:xfrm>
        </p:spPr>
        <p:txBody>
          <a:bodyPr/>
          <a:lstStyle/>
          <a:p>
            <a:r>
              <a:rPr lang="en-US" altLang="ko-KR" dirty="0" smtClean="0"/>
              <a:t>HD vs PD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-121076" y="5046577"/>
            <a:ext cx="4941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Hemodialysis (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HD)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: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ESRD,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Hemodialysis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2002 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n=2562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427016" y="5046577"/>
            <a:ext cx="4941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Peritoneal dialysis (PD) patients :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ESRD,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PD solutions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2002 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=393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6066" r="27625" b="10449"/>
          <a:stretch/>
        </p:blipFill>
        <p:spPr bwMode="auto">
          <a:xfrm>
            <a:off x="501957" y="1957889"/>
            <a:ext cx="369527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6043" r="27306" b="10471"/>
          <a:stretch/>
        </p:blipFill>
        <p:spPr bwMode="auto">
          <a:xfrm>
            <a:off x="5050049" y="1956484"/>
            <a:ext cx="369527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3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Example - US</a:t>
            </a:r>
          </a:p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8" t="5556" r="30859" b="10185"/>
          <a:stretch/>
        </p:blipFill>
        <p:spPr bwMode="auto">
          <a:xfrm>
            <a:off x="1685471" y="1390352"/>
            <a:ext cx="5455558" cy="51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04800" y="1237019"/>
            <a:ext cx="8684758" cy="549592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a result, the development of AEGIS </a:t>
            </a: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facilitates </a:t>
            </a:r>
            <a:r>
              <a:rPr lang="en-US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quick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and effective analysis 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geographical and </a:t>
            </a:r>
            <a:r>
              <a:rPr lang="en-US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temporal characteristics</a:t>
            </a:r>
          </a:p>
          <a:p>
            <a:pPr>
              <a:spcAft>
                <a:spcPts val="1000"/>
              </a:spcAft>
            </a:pP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Medical maps generated </a:t>
            </a: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semi-automatic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can be used to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monitor disease</a:t>
            </a:r>
            <a:endParaRPr lang="en-US" altLang="ko-K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the future, we will provide additional functions to verify and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visualize statistical differences in </a:t>
            </a:r>
            <a:r>
              <a:rPr lang="en-US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altLang="ko-K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Suggestion and Question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46132"/>
            <a:ext cx="7886700" cy="4351338"/>
          </a:xfrm>
        </p:spPr>
        <p:txBody>
          <a:bodyPr/>
          <a:lstStyle/>
          <a:p>
            <a:r>
              <a:rPr lang="en-US" altLang="ko-KR" dirty="0" smtClean="0"/>
              <a:t>What we’re suggesting:</a:t>
            </a:r>
          </a:p>
          <a:p>
            <a:pPr lvl="1"/>
            <a:r>
              <a:rPr lang="en-US" altLang="ko-KR" dirty="0" smtClean="0"/>
              <a:t>Adopting GADM as standard vocabulary for geographical index in CDM</a:t>
            </a:r>
          </a:p>
          <a:p>
            <a:pPr lvl="2"/>
            <a:r>
              <a:rPr lang="en-US" altLang="ko-KR" dirty="0" smtClean="0"/>
              <a:t>Not in OMOP vocabulary table itself, but via using mapping table</a:t>
            </a:r>
          </a:p>
          <a:p>
            <a:r>
              <a:rPr lang="en-US" altLang="ko-KR" dirty="0" smtClean="0"/>
              <a:t>What we’re not sure:</a:t>
            </a:r>
          </a:p>
          <a:p>
            <a:pPr lvl="1"/>
            <a:r>
              <a:rPr lang="en-US" altLang="ko-KR" dirty="0" smtClean="0"/>
              <a:t>How to extract cohort for proportional visualization</a:t>
            </a:r>
          </a:p>
          <a:p>
            <a:pPr lvl="2"/>
            <a:r>
              <a:rPr lang="en-US" altLang="ko-KR" dirty="0" smtClean="0"/>
              <a:t>Should child cohort be included in mother cohort? As outcome cohort in target/comparator cohort</a:t>
            </a:r>
          </a:p>
          <a:p>
            <a:pPr lvl="2"/>
            <a:r>
              <a:rPr lang="en-US" altLang="ko-KR" dirty="0" smtClean="0"/>
              <a:t>Is it necessary to specify date in AEGIS (Isn’t it sufficient by using ATLAS?)</a:t>
            </a:r>
          </a:p>
          <a:p>
            <a:pPr lvl="2"/>
            <a:r>
              <a:rPr lang="en-US" altLang="ko-KR" dirty="0" smtClean="0"/>
              <a:t>Should we count only number of distinct person in cohort?</a:t>
            </a:r>
          </a:p>
          <a:p>
            <a:pPr lvl="1"/>
            <a:r>
              <a:rPr lang="en-US" altLang="ko-KR" dirty="0" smtClean="0"/>
              <a:t>Which statistical method can be used for geographical difference?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21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"/>
            <a:ext cx="4315522" cy="864973"/>
          </a:xfrm>
        </p:spPr>
        <p:txBody>
          <a:bodyPr/>
          <a:lstStyle/>
          <a:p>
            <a:r>
              <a:rPr lang="en-US" altLang="ko-KR" smtClean="0"/>
              <a:t>Future research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29560"/>
          <a:stretch/>
        </p:blipFill>
        <p:spPr>
          <a:xfrm>
            <a:off x="1201405" y="715450"/>
            <a:ext cx="5193217" cy="19719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21754"/>
          <a:stretch/>
        </p:blipFill>
        <p:spPr>
          <a:xfrm>
            <a:off x="1229964" y="2687444"/>
            <a:ext cx="5802146" cy="406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Future research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want to visualize and analyze differences in prescription patterns across the world after revision of guideline </a:t>
            </a:r>
          </a:p>
          <a:p>
            <a:pPr lvl="1"/>
            <a:r>
              <a:rPr lang="en-US" altLang="ko-KR" dirty="0" smtClean="0"/>
              <a:t>We can identify the impact of the guideline worldwide</a:t>
            </a:r>
          </a:p>
          <a:p>
            <a:pPr lvl="1"/>
            <a:r>
              <a:rPr lang="en-US" altLang="ko-KR" dirty="0" smtClean="0"/>
              <a:t>We can identify the differences in adoption of guideline within the nation and between the nations</a:t>
            </a:r>
          </a:p>
          <a:p>
            <a:r>
              <a:rPr lang="en-US" altLang="ko-KR" dirty="0" smtClean="0"/>
              <a:t>We want to visualize and analyze differences in mortality and complication rate of the disease (</a:t>
            </a:r>
            <a:r>
              <a:rPr lang="en-US" altLang="ko-KR" dirty="0" err="1" smtClean="0"/>
              <a:t>eg</a:t>
            </a:r>
            <a:r>
              <a:rPr lang="en-US" altLang="ko-KR" dirty="0" smtClean="0"/>
              <a:t>. MI, stroke )</a:t>
            </a:r>
          </a:p>
        </p:txBody>
      </p:sp>
    </p:spTree>
    <p:extLst>
      <p:ext uri="{BB962C8B-B14F-4D97-AF65-F5344CB8AC3E}">
        <p14:creationId xmlns:p14="http://schemas.microsoft.com/office/powerpoint/2010/main" val="3428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텍스트 개체 틀 3"/>
          <p:cNvSpPr txBox="1">
            <a:spLocks/>
          </p:cNvSpPr>
          <p:nvPr/>
        </p:nvSpPr>
        <p:spPr>
          <a:xfrm>
            <a:off x="304800" y="822325"/>
            <a:ext cx="8507413" cy="5495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제목 2"/>
          <p:cNvSpPr txBox="1">
            <a:spLocks/>
          </p:cNvSpPr>
          <p:nvPr/>
        </p:nvSpPr>
        <p:spPr>
          <a:xfrm>
            <a:off x="73891" y="81396"/>
            <a:ext cx="5421745" cy="53224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visualization</a:t>
            </a:r>
            <a:endParaRPr lang="ko-KR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텍스트 개체 틀 4"/>
          <p:cNvSpPr txBox="1">
            <a:spLocks/>
          </p:cNvSpPr>
          <p:nvPr/>
        </p:nvSpPr>
        <p:spPr>
          <a:xfrm>
            <a:off x="6007994" y="250390"/>
            <a:ext cx="3051274" cy="337989"/>
          </a:xfrm>
          <a:prstGeom prst="rect">
            <a:avLst/>
          </a:prstGeom>
        </p:spPr>
        <p:txBody>
          <a:bodyPr/>
          <a:lstStyle>
            <a:lvl1pPr indent="0" algn="r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685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714" y="6545383"/>
            <a:ext cx="9942286" cy="246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who.int/entity/emergencies/mers-cov/31-december-2015-map-all-yea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8" y="827327"/>
            <a:ext cx="7857130" cy="5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91716" y="2661855"/>
            <a:ext cx="836374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 latinLnBrk="0"/>
            <a:r>
              <a:rPr lang="en-US" altLang="ko-KR" sz="720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ko-KR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텍스트 개체 틀 3"/>
          <p:cNvSpPr txBox="1">
            <a:spLocks/>
          </p:cNvSpPr>
          <p:nvPr/>
        </p:nvSpPr>
        <p:spPr>
          <a:xfrm>
            <a:off x="304800" y="822325"/>
            <a:ext cx="8507413" cy="5495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제목 2"/>
          <p:cNvSpPr txBox="1">
            <a:spLocks/>
          </p:cNvSpPr>
          <p:nvPr/>
        </p:nvSpPr>
        <p:spPr>
          <a:xfrm>
            <a:off x="73891" y="81396"/>
            <a:ext cx="5421745" cy="53224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visualization</a:t>
            </a:r>
            <a:endParaRPr lang="ko-KR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텍스트 개체 틀 4"/>
          <p:cNvSpPr txBox="1">
            <a:spLocks/>
          </p:cNvSpPr>
          <p:nvPr/>
        </p:nvSpPr>
        <p:spPr>
          <a:xfrm>
            <a:off x="6007994" y="250390"/>
            <a:ext cx="3051274" cy="337989"/>
          </a:xfrm>
          <a:prstGeom prst="rect">
            <a:avLst/>
          </a:prstGeom>
        </p:spPr>
        <p:txBody>
          <a:bodyPr/>
          <a:lstStyle>
            <a:lvl1pPr indent="0" algn="r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685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714" y="6545383"/>
            <a:ext cx="9942286" cy="246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who.int/entity/emergencies/mers-cov/31-december-2015-map-all-yea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8" y="827327"/>
            <a:ext cx="7857130" cy="5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659438" y="4532769"/>
            <a:ext cx="2639574" cy="1366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텍스트 개체 틀 3"/>
          <p:cNvSpPr txBox="1">
            <a:spLocks/>
          </p:cNvSpPr>
          <p:nvPr/>
        </p:nvSpPr>
        <p:spPr>
          <a:xfrm>
            <a:off x="304800" y="822325"/>
            <a:ext cx="8507413" cy="5495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제목 2"/>
          <p:cNvSpPr txBox="1">
            <a:spLocks/>
          </p:cNvSpPr>
          <p:nvPr/>
        </p:nvSpPr>
        <p:spPr>
          <a:xfrm>
            <a:off x="73891" y="81396"/>
            <a:ext cx="5421745" cy="53224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visualization</a:t>
            </a:r>
            <a:endParaRPr lang="ko-KR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텍스트 개체 틀 4"/>
          <p:cNvSpPr txBox="1">
            <a:spLocks/>
          </p:cNvSpPr>
          <p:nvPr/>
        </p:nvSpPr>
        <p:spPr>
          <a:xfrm>
            <a:off x="6007994" y="250390"/>
            <a:ext cx="3051274" cy="337989"/>
          </a:xfrm>
          <a:prstGeom prst="rect">
            <a:avLst/>
          </a:prstGeom>
        </p:spPr>
        <p:txBody>
          <a:bodyPr/>
          <a:lstStyle>
            <a:lvl1pPr indent="0" algn="r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685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714" y="6545383"/>
            <a:ext cx="9942286" cy="246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who.int/entity/emergencies/mers-cov/31-december-2015-map-all-yea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8" y="827327"/>
            <a:ext cx="7857130" cy="5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259194" y="4532769"/>
            <a:ext cx="2639574" cy="1366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텍스트 개체 틀 3"/>
          <p:cNvSpPr txBox="1">
            <a:spLocks/>
          </p:cNvSpPr>
          <p:nvPr/>
        </p:nvSpPr>
        <p:spPr>
          <a:xfrm>
            <a:off x="304800" y="822325"/>
            <a:ext cx="8507413" cy="5495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제목 2"/>
          <p:cNvSpPr txBox="1">
            <a:spLocks/>
          </p:cNvSpPr>
          <p:nvPr/>
        </p:nvSpPr>
        <p:spPr>
          <a:xfrm>
            <a:off x="73891" y="81396"/>
            <a:ext cx="5421745" cy="53224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visualization</a:t>
            </a:r>
            <a:endParaRPr lang="ko-KR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텍스트 개체 틀 4"/>
          <p:cNvSpPr txBox="1">
            <a:spLocks/>
          </p:cNvSpPr>
          <p:nvPr/>
        </p:nvSpPr>
        <p:spPr>
          <a:xfrm>
            <a:off x="6007994" y="250390"/>
            <a:ext cx="3051274" cy="337989"/>
          </a:xfrm>
          <a:prstGeom prst="rect">
            <a:avLst/>
          </a:prstGeom>
        </p:spPr>
        <p:txBody>
          <a:bodyPr/>
          <a:lstStyle>
            <a:lvl1pPr indent="0" algn="r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685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714" y="6545383"/>
            <a:ext cx="9942286" cy="246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who.int/entity/emergencies/mers-cov/31-december-2015-map-all-yea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8" y="827327"/>
            <a:ext cx="7857130" cy="5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5876884" y="4532769"/>
            <a:ext cx="2639574" cy="1366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텍스트 개체 틀 3"/>
          <p:cNvSpPr txBox="1">
            <a:spLocks/>
          </p:cNvSpPr>
          <p:nvPr/>
        </p:nvSpPr>
        <p:spPr>
          <a:xfrm>
            <a:off x="304800" y="822325"/>
            <a:ext cx="8507413" cy="5495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제목 2"/>
          <p:cNvSpPr txBox="1">
            <a:spLocks/>
          </p:cNvSpPr>
          <p:nvPr/>
        </p:nvSpPr>
        <p:spPr>
          <a:xfrm>
            <a:off x="73891" y="81396"/>
            <a:ext cx="5421745" cy="53224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visualization</a:t>
            </a:r>
            <a:endParaRPr lang="ko-KR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텍스트 개체 틀 4"/>
          <p:cNvSpPr txBox="1">
            <a:spLocks/>
          </p:cNvSpPr>
          <p:nvPr/>
        </p:nvSpPr>
        <p:spPr>
          <a:xfrm>
            <a:off x="6007994" y="250390"/>
            <a:ext cx="3051274" cy="337989"/>
          </a:xfrm>
          <a:prstGeom prst="rect">
            <a:avLst/>
          </a:prstGeom>
        </p:spPr>
        <p:txBody>
          <a:bodyPr/>
          <a:lstStyle>
            <a:lvl1pPr indent="0" algn="r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685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714" y="6545383"/>
            <a:ext cx="9942286" cy="246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who.int/entity/emergencies/mers-cov/31-december-2015-map-all-yea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8" y="827327"/>
            <a:ext cx="7857130" cy="5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706702" y="1341333"/>
            <a:ext cx="7809866" cy="3212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직사각형 81"/>
          <p:cNvSpPr/>
          <p:nvPr/>
        </p:nvSpPr>
        <p:spPr>
          <a:xfrm>
            <a:off x="312685" y="5040286"/>
            <a:ext cx="1407884" cy="605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Analyis tool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11646" y="4974966"/>
            <a:ext cx="1407884" cy="605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Analyis tool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오른쪽 화살표 69"/>
          <p:cNvSpPr/>
          <p:nvPr/>
        </p:nvSpPr>
        <p:spPr>
          <a:xfrm>
            <a:off x="1917957" y="5071128"/>
            <a:ext cx="5602515" cy="27552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텍스트 개체 틀 3"/>
          <p:cNvSpPr txBox="1">
            <a:spLocks/>
          </p:cNvSpPr>
          <p:nvPr/>
        </p:nvSpPr>
        <p:spPr>
          <a:xfrm>
            <a:off x="304800" y="822325"/>
            <a:ext cx="8507413" cy="2187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OMOP-CDM (Observational Medical Outcome Partnership-Common Data Model) </a:t>
            </a:r>
          </a:p>
          <a:p>
            <a:pPr lvl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Data standardization system</a:t>
            </a:r>
          </a:p>
          <a:p>
            <a:pPr lvl="1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collaborative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large-scale analytics, and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sharing of sophisticated tools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6148235" y="4252200"/>
            <a:ext cx="263431" cy="539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2855351" y="4252200"/>
            <a:ext cx="263431" cy="539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아래쪽 화살표 12"/>
          <p:cNvSpPr/>
          <p:nvPr/>
        </p:nvSpPr>
        <p:spPr>
          <a:xfrm>
            <a:off x="4501793" y="4252200"/>
            <a:ext cx="263431" cy="539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55074" y="3467738"/>
            <a:ext cx="1462545" cy="7844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01877" y="3467738"/>
            <a:ext cx="1462545" cy="7844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548679" y="3467738"/>
            <a:ext cx="1462545" cy="784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60251" y="3645302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118782" y="3567282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389410" y="3860531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681170" y="3970836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971952" y="3803471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40070" y="3610328"/>
            <a:ext cx="1163126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184021" y="3919157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536701" y="3919157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889382" y="3919157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673917" y="3564591"/>
            <a:ext cx="237519" cy="5622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059707" y="3564591"/>
            <a:ext cx="237519" cy="5622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611039" y="3876111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611039" y="3647430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직선 연결선 29"/>
          <p:cNvCxnSpPr>
            <a:stCxn id="17" idx="3"/>
            <a:endCxn id="21" idx="1"/>
          </p:cNvCxnSpPr>
          <p:nvPr/>
        </p:nvCxnSpPr>
        <p:spPr>
          <a:xfrm>
            <a:off x="2738750" y="3723323"/>
            <a:ext cx="233201" cy="158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>
            <a:stCxn id="18" idx="2"/>
            <a:endCxn id="21" idx="3"/>
          </p:cNvCxnSpPr>
          <p:nvPr/>
        </p:nvCxnSpPr>
        <p:spPr>
          <a:xfrm flipH="1">
            <a:off x="3150451" y="3723323"/>
            <a:ext cx="57581" cy="158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>
            <a:stCxn id="21" idx="3"/>
            <a:endCxn id="19" idx="1"/>
          </p:cNvCxnSpPr>
          <p:nvPr/>
        </p:nvCxnSpPr>
        <p:spPr>
          <a:xfrm>
            <a:off x="3150451" y="3881492"/>
            <a:ext cx="238959" cy="57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>
            <a:stCxn id="21" idx="1"/>
          </p:cNvCxnSpPr>
          <p:nvPr/>
        </p:nvCxnSpPr>
        <p:spPr>
          <a:xfrm flipH="1">
            <a:off x="2859670" y="3881492"/>
            <a:ext cx="112282" cy="167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>
            <a:stCxn id="22" idx="2"/>
            <a:endCxn id="25" idx="0"/>
          </p:cNvCxnSpPr>
          <p:nvPr/>
        </p:nvCxnSpPr>
        <p:spPr>
          <a:xfrm>
            <a:off x="4621633" y="3766369"/>
            <a:ext cx="356999" cy="152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>
            <a:endCxn id="23" idx="0"/>
          </p:cNvCxnSpPr>
          <p:nvPr/>
        </p:nvCxnSpPr>
        <p:spPr>
          <a:xfrm flipH="1">
            <a:off x="4273271" y="3766369"/>
            <a:ext cx="359879" cy="152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>
            <a:endCxn id="24" idx="0"/>
          </p:cNvCxnSpPr>
          <p:nvPr/>
        </p:nvCxnSpPr>
        <p:spPr>
          <a:xfrm flipH="1">
            <a:off x="4625951" y="3766369"/>
            <a:ext cx="7200" cy="152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>
            <a:stCxn id="27" idx="3"/>
            <a:endCxn id="28" idx="1"/>
          </p:cNvCxnSpPr>
          <p:nvPr/>
        </p:nvCxnSpPr>
        <p:spPr>
          <a:xfrm>
            <a:off x="6297226" y="3845734"/>
            <a:ext cx="313814" cy="108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stCxn id="26" idx="3"/>
            <a:endCxn id="27" idx="1"/>
          </p:cNvCxnSpPr>
          <p:nvPr/>
        </p:nvCxnSpPr>
        <p:spPr>
          <a:xfrm>
            <a:off x="5911436" y="3845734"/>
            <a:ext cx="1482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>
            <a:stCxn id="27" idx="3"/>
            <a:endCxn id="29" idx="1"/>
          </p:cNvCxnSpPr>
          <p:nvPr/>
        </p:nvCxnSpPr>
        <p:spPr>
          <a:xfrm flipV="1">
            <a:off x="6297226" y="3725451"/>
            <a:ext cx="313814" cy="120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2364477" y="2951769"/>
            <a:ext cx="1243739" cy="443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Korean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747632" y="2951769"/>
            <a:ext cx="1748004" cy="443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Insurance</a:t>
            </a:r>
            <a:endParaRPr lang="en-US" altLang="ko-K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658082" y="2951769"/>
            <a:ext cx="1243739" cy="443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  <a:p>
            <a:pPr algn="ctr"/>
            <a:r>
              <a:rPr lang="en-US" altLang="ko-K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255074" y="4352330"/>
            <a:ext cx="4756150" cy="206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Transformation to OMOP-CDM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255074" y="4791397"/>
            <a:ext cx="1462545" cy="7844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2561402" y="5105607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028380" y="4949566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3029532" y="5225085"/>
            <a:ext cx="178500" cy="156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직선 연결선 66"/>
          <p:cNvCxnSpPr>
            <a:stCxn id="65" idx="1"/>
            <a:endCxn id="64" idx="3"/>
          </p:cNvCxnSpPr>
          <p:nvPr/>
        </p:nvCxnSpPr>
        <p:spPr>
          <a:xfrm flipH="1">
            <a:off x="2739902" y="5027586"/>
            <a:ext cx="288478" cy="156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stCxn id="66" idx="1"/>
          </p:cNvCxnSpPr>
          <p:nvPr/>
        </p:nvCxnSpPr>
        <p:spPr>
          <a:xfrm flipH="1" flipV="1">
            <a:off x="2739902" y="5183628"/>
            <a:ext cx="289630" cy="119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직사각형 68"/>
          <p:cNvSpPr/>
          <p:nvPr/>
        </p:nvSpPr>
        <p:spPr>
          <a:xfrm>
            <a:off x="510073" y="4895594"/>
            <a:ext cx="1407884" cy="605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A</a:t>
            </a:r>
            <a:r>
              <a:rPr lang="en-US" altLang="ko-KR" dirty="0" smtClean="0">
                <a:solidFill>
                  <a:schemeClr val="tx1"/>
                </a:solidFill>
              </a:rPr>
              <a:t>nalytics tools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3901876" y="4791397"/>
            <a:ext cx="1462545" cy="784462"/>
            <a:chOff x="762000" y="4503420"/>
            <a:chExt cx="1612900" cy="925773"/>
          </a:xfrm>
        </p:grpSpPr>
        <p:sp>
          <p:nvSpPr>
            <p:cNvPr id="57" name="직사각형 56"/>
            <p:cNvSpPr/>
            <p:nvPr/>
          </p:nvSpPr>
          <p:spPr>
            <a:xfrm>
              <a:off x="762000" y="4503420"/>
              <a:ext cx="1612900" cy="9257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099820" y="4874231"/>
              <a:ext cx="196850" cy="184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614805" y="4690081"/>
              <a:ext cx="196850" cy="184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1616075" y="5015231"/>
              <a:ext cx="196850" cy="184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직선 연결선 60"/>
            <p:cNvCxnSpPr>
              <a:stCxn id="59" idx="1"/>
              <a:endCxn id="58" idx="3"/>
            </p:cNvCxnSpPr>
            <p:nvPr/>
          </p:nvCxnSpPr>
          <p:spPr>
            <a:xfrm flipH="1">
              <a:off x="1296670" y="4782156"/>
              <a:ext cx="318135" cy="1841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>
              <a:stCxn id="60" idx="1"/>
            </p:cNvCxnSpPr>
            <p:nvPr/>
          </p:nvCxnSpPr>
          <p:spPr>
            <a:xfrm flipH="1" flipV="1">
              <a:off x="1296670" y="4966306"/>
              <a:ext cx="319405" cy="14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그룹 45"/>
          <p:cNvGrpSpPr/>
          <p:nvPr/>
        </p:nvGrpSpPr>
        <p:grpSpPr>
          <a:xfrm>
            <a:off x="5548678" y="4791397"/>
            <a:ext cx="1462545" cy="784462"/>
            <a:chOff x="762000" y="4503420"/>
            <a:chExt cx="1612900" cy="925773"/>
          </a:xfrm>
        </p:grpSpPr>
        <p:sp>
          <p:nvSpPr>
            <p:cNvPr id="51" name="직사각형 50"/>
            <p:cNvSpPr/>
            <p:nvPr/>
          </p:nvSpPr>
          <p:spPr>
            <a:xfrm>
              <a:off x="762000" y="4503420"/>
              <a:ext cx="1612900" cy="9257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099820" y="4874231"/>
              <a:ext cx="196850" cy="184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614805" y="4690081"/>
              <a:ext cx="196850" cy="184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616075" y="5015231"/>
              <a:ext cx="196850" cy="184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직선 연결선 54"/>
            <p:cNvCxnSpPr>
              <a:stCxn id="53" idx="1"/>
              <a:endCxn id="52" idx="3"/>
            </p:cNvCxnSpPr>
            <p:nvPr/>
          </p:nvCxnSpPr>
          <p:spPr>
            <a:xfrm flipH="1">
              <a:off x="1296670" y="4782156"/>
              <a:ext cx="318135" cy="1841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>
              <a:stCxn id="54" idx="1"/>
            </p:cNvCxnSpPr>
            <p:nvPr/>
          </p:nvCxnSpPr>
          <p:spPr>
            <a:xfrm flipH="1" flipV="1">
              <a:off x="1296670" y="4966306"/>
              <a:ext cx="319405" cy="14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정육면체 70"/>
          <p:cNvSpPr/>
          <p:nvPr/>
        </p:nvSpPr>
        <p:spPr>
          <a:xfrm>
            <a:off x="3763444" y="5950858"/>
            <a:ext cx="1756206" cy="769257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algn="ctr"/>
            <a:r>
              <a:rPr lang="en-US" altLang="ko-K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직선 화살표 연결선 72"/>
          <p:cNvCxnSpPr>
            <a:stCxn id="63" idx="2"/>
            <a:endCxn id="71" idx="0"/>
          </p:cNvCxnSpPr>
          <p:nvPr/>
        </p:nvCxnSpPr>
        <p:spPr>
          <a:xfrm>
            <a:off x="2986347" y="5575859"/>
            <a:ext cx="1751357" cy="3749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>
            <a:stCxn id="57" idx="2"/>
            <a:endCxn id="71" idx="0"/>
          </p:cNvCxnSpPr>
          <p:nvPr/>
        </p:nvCxnSpPr>
        <p:spPr>
          <a:xfrm>
            <a:off x="4633149" y="5575859"/>
            <a:ext cx="104555" cy="3749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>
            <a:stCxn id="51" idx="2"/>
            <a:endCxn id="71" idx="0"/>
          </p:cNvCxnSpPr>
          <p:nvPr/>
        </p:nvCxnSpPr>
        <p:spPr>
          <a:xfrm flipH="1">
            <a:off x="4737704" y="5575859"/>
            <a:ext cx="1542247" cy="3749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제목 2"/>
          <p:cNvSpPr txBox="1">
            <a:spLocks/>
          </p:cNvSpPr>
          <p:nvPr/>
        </p:nvSpPr>
        <p:spPr>
          <a:xfrm>
            <a:off x="73891" y="81396"/>
            <a:ext cx="5421745" cy="5322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 latinLnBrk="1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OMOP-CDM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텍스트 개체 틀 4"/>
          <p:cNvSpPr txBox="1">
            <a:spLocks/>
          </p:cNvSpPr>
          <p:nvPr/>
        </p:nvSpPr>
        <p:spPr>
          <a:xfrm>
            <a:off x="6007994" y="250390"/>
            <a:ext cx="3051274" cy="337989"/>
          </a:xfrm>
          <a:prstGeom prst="rect">
            <a:avLst/>
          </a:prstGeom>
        </p:spPr>
        <p:txBody>
          <a:bodyPr/>
          <a:lstStyle>
            <a:lvl1pPr indent="0" algn="r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685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1" grpId="0" animBg="1"/>
      <p:bldP spid="70" grpId="0" animBg="1"/>
      <p:bldP spid="11" grpId="0" animBg="1"/>
      <p:bldP spid="12" grpId="0" animBg="1"/>
      <p:bldP spid="13" grpId="0" animBg="1"/>
      <p:bldP spid="43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993F-E0BD-48EC-8540-A60B01C737F2}" type="slidenum">
              <a:rPr lang="ko-KR" altLang="en-US" smtClean="0">
                <a:latin typeface="Arial" charset="0"/>
                <a:ea typeface="Arial" charset="0"/>
                <a:cs typeface="Arial" charset="0"/>
              </a:rPr>
              <a:pPr/>
              <a:t>9</a:t>
            </a:fld>
            <a:endParaRPr lang="ko-KR" alt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텍스트 개체 틀 3"/>
          <p:cNvSpPr txBox="1">
            <a:spLocks/>
          </p:cNvSpPr>
          <p:nvPr/>
        </p:nvSpPr>
        <p:spPr>
          <a:xfrm>
            <a:off x="304800" y="822325"/>
            <a:ext cx="8507413" cy="2187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</a:pPr>
            <a:r>
              <a:rPr lang="en-US" altLang="ko-KR" dirty="0" smtClean="0">
                <a:latin typeface="Arial" charset="0"/>
                <a:ea typeface="Arial" charset="0"/>
                <a:cs typeface="Arial" charset="0"/>
              </a:rPr>
              <a:t>Analytics tools</a:t>
            </a:r>
          </a:p>
          <a:p>
            <a:pPr lvl="1"/>
            <a:r>
              <a:rPr lang="en-US" altLang="ko-KR" dirty="0" smtClean="0">
                <a:latin typeface="Arial" charset="0"/>
                <a:ea typeface="Arial" charset="0"/>
                <a:cs typeface="Arial" charset="0"/>
              </a:rPr>
              <a:t>ATLAS</a:t>
            </a:r>
          </a:p>
          <a:p>
            <a:pPr lvl="2"/>
            <a:r>
              <a:rPr lang="en-US" altLang="ko-KR" dirty="0" smtClean="0">
                <a:latin typeface="Arial" charset="0"/>
                <a:ea typeface="Arial" charset="0"/>
                <a:cs typeface="Arial" charset="0"/>
              </a:rPr>
              <a:t>Cohort definition</a:t>
            </a:r>
          </a:p>
          <a:p>
            <a:pPr lvl="2">
              <a:spcAft>
                <a:spcPts val="1000"/>
              </a:spcAft>
            </a:pPr>
            <a:r>
              <a:rPr lang="en-US" altLang="ko-KR" dirty="0" smtClean="0">
                <a:latin typeface="Arial" charset="0"/>
                <a:ea typeface="Arial" charset="0"/>
                <a:cs typeface="Arial" charset="0"/>
              </a:rPr>
              <a:t>Large-scale propensity score matching</a:t>
            </a:r>
          </a:p>
          <a:p>
            <a:pPr lvl="1"/>
            <a:r>
              <a:rPr lang="en-US" altLang="ko-KR" dirty="0" smtClean="0">
                <a:latin typeface="Arial" charset="0"/>
                <a:ea typeface="Arial" charset="0"/>
                <a:cs typeface="Arial" charset="0"/>
              </a:rPr>
              <a:t>ACHILLES</a:t>
            </a:r>
          </a:p>
          <a:p>
            <a:pPr lvl="2">
              <a:spcAft>
                <a:spcPts val="1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Profiling tool for database characterization and data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quality 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assessment</a:t>
            </a:r>
            <a:endParaRPr lang="en-US" altLang="ko-KR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ko-KR" dirty="0" err="1" smtClean="0">
                <a:latin typeface="Arial" charset="0"/>
                <a:ea typeface="Arial" charset="0"/>
                <a:cs typeface="Arial" charset="0"/>
              </a:rPr>
              <a:t>CaseControl</a:t>
            </a:r>
            <a:r>
              <a:rPr lang="en-US" altLang="ko-KR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SelfControlledCaseSeries</a:t>
            </a:r>
            <a:r>
              <a:rPr lang="en-US" altLang="ko-KR" dirty="0" smtClean="0">
                <a:latin typeface="Arial" charset="0"/>
                <a:ea typeface="Arial" charset="0"/>
                <a:cs typeface="Arial" charset="0"/>
              </a:rPr>
              <a:t>, etc.</a:t>
            </a:r>
          </a:p>
          <a:p>
            <a:pPr lvl="2">
              <a:spcAft>
                <a:spcPts val="1000"/>
              </a:spcAft>
            </a:pPr>
            <a:r>
              <a:rPr lang="en-US" altLang="ko-KR" dirty="0" smtClean="0">
                <a:latin typeface="Arial" charset="0"/>
                <a:ea typeface="Arial" charset="0"/>
                <a:cs typeface="Arial" charset="0"/>
              </a:rPr>
              <a:t>R </a:t>
            </a:r>
            <a:r>
              <a:rPr lang="en-US" altLang="ko-KR" dirty="0">
                <a:latin typeface="Arial" charset="0"/>
                <a:ea typeface="Arial" charset="0"/>
                <a:cs typeface="Arial" charset="0"/>
              </a:rPr>
              <a:t>packages for traditional observational study designs</a:t>
            </a:r>
            <a:endParaRPr lang="en-US" altLang="ko-KR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ko-KR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GIS visualization tools</a:t>
            </a:r>
          </a:p>
          <a:p>
            <a:pPr lvl="2"/>
            <a:r>
              <a:rPr lang="en-US" altLang="ko-KR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None</a:t>
            </a:r>
          </a:p>
          <a:p>
            <a:pPr lvl="1"/>
            <a:endParaRPr lang="en-US" altLang="ko-KR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6711936" y="7758478"/>
            <a:ext cx="2266950" cy="902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Software Tools</a:t>
            </a:r>
            <a:endParaRPr lang="ko-KR" altLang="en-US" sz="3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제목 2"/>
          <p:cNvSpPr txBox="1">
            <a:spLocks/>
          </p:cNvSpPr>
          <p:nvPr/>
        </p:nvSpPr>
        <p:spPr>
          <a:xfrm>
            <a:off x="73891" y="81396"/>
            <a:ext cx="5421745" cy="5322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 latinLnBrk="1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latin typeface="Arial" charset="0"/>
                <a:ea typeface="Arial" charset="0"/>
                <a:cs typeface="Arial" charset="0"/>
              </a:rPr>
              <a:t>OMOP-CDM</a:t>
            </a:r>
            <a:endParaRPr lang="ko-KR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텍스트 개체 틀 4"/>
          <p:cNvSpPr txBox="1">
            <a:spLocks/>
          </p:cNvSpPr>
          <p:nvPr/>
        </p:nvSpPr>
        <p:spPr>
          <a:xfrm>
            <a:off x="6007994" y="250390"/>
            <a:ext cx="3051274" cy="337989"/>
          </a:xfrm>
          <a:prstGeom prst="rect">
            <a:avLst/>
          </a:prstGeom>
        </p:spPr>
        <p:txBody>
          <a:bodyPr/>
          <a:lstStyle>
            <a:lvl1pPr indent="0" algn="r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685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>
                <a:latin typeface="Arial" charset="0"/>
                <a:ea typeface="Arial" charset="0"/>
                <a:cs typeface="Arial" charset="0"/>
              </a:rPr>
              <a:t>Introduction</a:t>
            </a:r>
            <a:endParaRPr lang="ko-KR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10259692" y="7932589"/>
            <a:ext cx="1407884" cy="605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Methods</a:t>
            </a:r>
            <a:endParaRPr lang="ko-KR" altLang="en-US" sz="3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059268" y="-1082208"/>
            <a:ext cx="1407884" cy="605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ATLAS / Achilles</a:t>
            </a:r>
            <a:endParaRPr lang="ko-KR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179554" y="7057362"/>
            <a:ext cx="1407884" cy="605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Cohortmethod</a:t>
            </a:r>
            <a:r>
              <a:rPr lang="en-US" altLang="ko-KR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/ case control</a:t>
            </a:r>
            <a:endParaRPr lang="ko-KR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277961" y="7182109"/>
            <a:ext cx="1733030" cy="1027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그러나</a:t>
            </a:r>
            <a:r>
              <a:rPr lang="en-US" altLang="ko-KR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GIS</a:t>
            </a:r>
            <a:r>
              <a:rPr lang="ko-KR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시각화 툴은 없다</a:t>
            </a:r>
            <a:endParaRPr lang="ko-KR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267200" y="73324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ATLAS</a:t>
            </a:r>
            <a:r>
              <a:rPr lang="en-US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rPr>
              <a:t> – a web-based integrated platform for database exploration, standardized vocabulary </a:t>
            </a:r>
            <a:r>
              <a:rPr lang="en-US" dirty="0" err="1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rPr>
              <a:t>browing</a:t>
            </a:r>
            <a:r>
              <a:rPr lang="en-US" dirty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rPr>
              <a:t>, cohort definition, and population-level analysis: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5994" y="82095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Profiling tool for database characterization and data quality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1736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18411</TotalTime>
  <Words>1083</Words>
  <Application>Microsoft Office PowerPoint</Application>
  <PresentationFormat>화면 슬라이드 쇼(4:3)</PresentationFormat>
  <Paragraphs>407</Paragraphs>
  <Slides>30</Slides>
  <Notes>27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Development of system for  semi-automatic GIS visualization based on common data model OMOP-CDM : AEGIS (Application for  Epidemiological Geographic Information System)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AIM</vt:lpstr>
      <vt:lpstr>PowerPoint 프레젠테이션</vt:lpstr>
      <vt:lpstr>GADM database</vt:lpstr>
      <vt:lpstr>GADM database</vt:lpstr>
      <vt:lpstr>GADM database</vt:lpstr>
      <vt:lpstr>GADM database</vt:lpstr>
      <vt:lpstr>GADM database</vt:lpstr>
      <vt:lpstr>Cohort</vt:lpstr>
      <vt:lpstr>PowerPoint 프레젠테이션</vt:lpstr>
      <vt:lpstr>Cohort</vt:lpstr>
      <vt:lpstr>UI</vt:lpstr>
      <vt:lpstr>HD vs PD</vt:lpstr>
      <vt:lpstr>HD vs PD</vt:lpstr>
      <vt:lpstr>HD vs PD</vt:lpstr>
      <vt:lpstr>HD vs PD</vt:lpstr>
      <vt:lpstr>PowerPoint 프레젠테이션</vt:lpstr>
      <vt:lpstr>Summary</vt:lpstr>
      <vt:lpstr>Suggestion and Question</vt:lpstr>
      <vt:lpstr>Future research</vt:lpstr>
      <vt:lpstr>Future research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392</cp:revision>
  <cp:lastPrinted>2017-06-19T23:59:54Z</cp:lastPrinted>
  <dcterms:created xsi:type="dcterms:W3CDTF">2017-03-22T07:17:38Z</dcterms:created>
  <dcterms:modified xsi:type="dcterms:W3CDTF">2017-06-28T07:33:28Z</dcterms:modified>
</cp:coreProperties>
</file>