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531" r:id="rId3"/>
    <p:sldId id="535" r:id="rId4"/>
    <p:sldId id="257" r:id="rId5"/>
    <p:sldId id="536" r:id="rId6"/>
    <p:sldId id="537" r:id="rId7"/>
    <p:sldId id="538" r:id="rId8"/>
    <p:sldId id="540" r:id="rId9"/>
    <p:sldId id="541" r:id="rId10"/>
    <p:sldId id="539" r:id="rId11"/>
    <p:sldId id="542" r:id="rId12"/>
    <p:sldId id="367" r:id="rId13"/>
    <p:sldId id="368" r:id="rId14"/>
    <p:sldId id="369" r:id="rId15"/>
    <p:sldId id="320" r:id="rId16"/>
    <p:sldId id="325" r:id="rId17"/>
    <p:sldId id="544" r:id="rId18"/>
    <p:sldId id="543" r:id="rId19"/>
    <p:sldId id="545" r:id="rId20"/>
    <p:sldId id="278" r:id="rId21"/>
    <p:sldId id="269" r:id="rId22"/>
    <p:sldId id="270" r:id="rId23"/>
    <p:sldId id="271" r:id="rId24"/>
    <p:sldId id="272" r:id="rId25"/>
    <p:sldId id="273" r:id="rId26"/>
    <p:sldId id="274" r:id="rId27"/>
    <p:sldId id="275" r:id="rId28"/>
    <p:sldId id="279" r:id="rId29"/>
    <p:sldId id="280" r:id="rId30"/>
    <p:sldId id="281" r:id="rId31"/>
    <p:sldId id="282" r:id="rId32"/>
    <p:sldId id="284" r:id="rId33"/>
    <p:sldId id="546" r:id="rId34"/>
    <p:sldId id="547" r:id="rId35"/>
    <p:sldId id="550" r:id="rId36"/>
    <p:sldId id="549" r:id="rId37"/>
    <p:sldId id="548" r:id="rId38"/>
    <p:sldId id="551" r:id="rId39"/>
    <p:sldId id="553" r:id="rId40"/>
    <p:sldId id="552" r:id="rId41"/>
    <p:sldId id="558" r:id="rId42"/>
    <p:sldId id="559" r:id="rId43"/>
    <p:sldId id="555" r:id="rId44"/>
    <p:sldId id="556" r:id="rId45"/>
    <p:sldId id="557" r:id="rId46"/>
    <p:sldId id="258" r:id="rId47"/>
    <p:sldId id="487" r:id="rId48"/>
    <p:sldId id="48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25A"/>
    <a:srgbClr val="FCCB10"/>
    <a:srgbClr val="EB6622"/>
    <a:srgbClr val="153153"/>
    <a:srgbClr val="E28700"/>
    <a:srgbClr val="FF9900"/>
    <a:srgbClr val="EB9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52742-373F-4A87-92C3-F1BD6DE2FDEE}" type="datetimeFigureOut">
              <a:rPr lang="en-US" smtClean="0"/>
              <a:t>5/9/2019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CA093-4890-4B46-98EB-711D340FBB2C}" type="slidenum">
              <a:rPr lang="en-US" smtClean="0"/>
              <a:t>‹#›</a:t>
            </a:fld>
            <a:endParaRPr lang="en-US"/>
          </a:p>
        </p:txBody>
      </p:sp>
    </p:spTree>
    <p:extLst>
      <p:ext uri="{BB962C8B-B14F-4D97-AF65-F5344CB8AC3E}">
        <p14:creationId xmlns:p14="http://schemas.microsoft.com/office/powerpoint/2010/main" val="206340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bwMode="auto">
          <a:noFill/>
          <a:ln>
            <a:solidFill>
              <a:srgbClr val="000000"/>
            </a:solidFill>
            <a:miter lim="800000"/>
            <a:headEnd/>
            <a:tailEnd/>
          </a:ln>
        </p:spPr>
      </p:sp>
      <p:sp>
        <p:nvSpPr>
          <p:cNvPr id="309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6BC7DCC8-6F50-4584-BD1B-3D3B5A70516C}"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bwMode="auto">
          <a:noFill/>
          <a:ln>
            <a:solidFill>
              <a:srgbClr val="000000"/>
            </a:solidFill>
            <a:miter lim="800000"/>
            <a:headEnd/>
            <a:tailEnd/>
          </a:ln>
        </p:spPr>
      </p:sp>
      <p:sp>
        <p:nvSpPr>
          <p:cNvPr id="311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A2D2480E-7C79-4A46-9F08-3D493C9F815A}" type="slidenum">
              <a:rPr lang="en-US" smtClean="0"/>
              <a:pPr>
                <a:defRPr/>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p:cNvSpPr>
          <p:nvPr>
            <p:ph type="sldImg"/>
          </p:nvPr>
        </p:nvSpPr>
        <p:spPr bwMode="auto">
          <a:noFill/>
          <a:ln>
            <a:solidFill>
              <a:srgbClr val="000000"/>
            </a:solidFill>
            <a:miter lim="800000"/>
            <a:headEnd/>
            <a:tailEnd/>
          </a:ln>
        </p:spPr>
      </p:sp>
      <p:sp>
        <p:nvSpPr>
          <p:cNvPr id="313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08054707-2B70-4E30-8C4E-C046B6D6C631}" type="slidenum">
              <a:rPr lang="en-US" smtClean="0"/>
              <a:pPr>
                <a:defRPr/>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2130426"/>
            <a:ext cx="8128000" cy="1755775"/>
          </a:xfr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3149600" y="4038600"/>
            <a:ext cx="8128000" cy="1752600"/>
          </a:xfrm>
        </p:spPr>
        <p:txBody>
          <a:bodyPr>
            <a:normAutofit/>
          </a:bodyPr>
          <a:lstStyle>
            <a:lvl1pPr marL="0" indent="0" algn="ctr">
              <a:buNone/>
              <a:defRPr sz="2800">
                <a:solidFill>
                  <a:srgbClr val="1531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3" descr="C:\Users\pryan4\Downloads\want-impact-public-health-help-shape-journey-ahead\OHDSI logo with text - vertical - colored.png">
            <a:extLst>
              <a:ext uri="{FF2B5EF4-FFF2-40B4-BE49-F238E27FC236}">
                <a16:creationId xmlns:a16="http://schemas.microsoft.com/office/drawing/2014/main" id="{E7554C83-E62F-48C0-8308-2B4788DD0E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1447800"/>
            <a:ext cx="3451860" cy="41558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2E51E90-0C4E-473C-AC0E-58AA21A6B7FD}"/>
              </a:ext>
            </a:extLst>
          </p:cNvPr>
          <p:cNvSpPr/>
          <p:nvPr userDrawn="1"/>
        </p:nvSpPr>
        <p:spPr>
          <a:xfrm>
            <a:off x="0" y="6454776"/>
            <a:ext cx="12192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2533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0382" y="152400"/>
            <a:ext cx="10332018" cy="8382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454776"/>
            <a:ext cx="12192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pic>
        <p:nvPicPr>
          <p:cNvPr id="7" name="Picture 2" descr="C:\Users\pryan4\Downloads\want-impact-public-health-help-shape-journey-ahead\OHDSI logo only - colored.png">
            <a:extLst>
              <a:ext uri="{FF2B5EF4-FFF2-40B4-BE49-F238E27FC236}">
                <a16:creationId xmlns:a16="http://schemas.microsoft.com/office/drawing/2014/main" id="{8E27D786-324D-4E22-B525-044E22AFE8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8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0382" y="152400"/>
            <a:ext cx="10332018" cy="8382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pic>
        <p:nvPicPr>
          <p:cNvPr id="8" name="Picture 2" descr="C:\Users\pryan4\Downloads\want-impact-public-health-help-shape-journey-ahead\OHDSI logo only - colored.png">
            <a:extLst>
              <a:ext uri="{FF2B5EF4-FFF2-40B4-BE49-F238E27FC236}">
                <a16:creationId xmlns:a16="http://schemas.microsoft.com/office/drawing/2014/main" id="{6704EB07-5162-4E35-A2EB-81F553E396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CF7E808-9302-4B4C-9AD7-0211CD846277}"/>
              </a:ext>
            </a:extLst>
          </p:cNvPr>
          <p:cNvSpPr/>
          <p:nvPr userDrawn="1"/>
        </p:nvSpPr>
        <p:spPr>
          <a:xfrm>
            <a:off x="0" y="6454776"/>
            <a:ext cx="12192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0382" y="152400"/>
            <a:ext cx="10332018" cy="838200"/>
          </a:xfrm>
        </p:spPr>
        <p:txBody>
          <a:bodyPr/>
          <a:lstStyle/>
          <a:p>
            <a:r>
              <a:rPr lang="en-US"/>
              <a:t>Click to edit Master title style</a:t>
            </a:r>
          </a:p>
        </p:txBody>
      </p:sp>
      <p:sp>
        <p:nvSpPr>
          <p:cNvPr id="10"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pic>
        <p:nvPicPr>
          <p:cNvPr id="6" name="Picture 2" descr="C:\Users\pryan4\Downloads\want-impact-public-health-help-shape-journey-ahead\OHDSI logo only - colored.png">
            <a:extLst>
              <a:ext uri="{FF2B5EF4-FFF2-40B4-BE49-F238E27FC236}">
                <a16:creationId xmlns:a16="http://schemas.microsoft.com/office/drawing/2014/main" id="{1A5E6E12-2FC3-42E8-8BB6-3627951F88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3FBDDB2-0751-4639-B11D-C8B98E7ACF92}"/>
              </a:ext>
            </a:extLst>
          </p:cNvPr>
          <p:cNvSpPr/>
          <p:nvPr userDrawn="1"/>
        </p:nvSpPr>
        <p:spPr>
          <a:xfrm>
            <a:off x="0" y="6454776"/>
            <a:ext cx="12192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966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
        <p:nvSpPr>
          <p:cNvPr id="5" name="Rectangle 4">
            <a:extLst>
              <a:ext uri="{FF2B5EF4-FFF2-40B4-BE49-F238E27FC236}">
                <a16:creationId xmlns:a16="http://schemas.microsoft.com/office/drawing/2014/main" id="{FB2F1865-3EF1-48A0-9F37-5FB0798E68D5}"/>
              </a:ext>
            </a:extLst>
          </p:cNvPr>
          <p:cNvSpPr/>
          <p:nvPr userDrawn="1"/>
        </p:nvSpPr>
        <p:spPr>
          <a:xfrm>
            <a:off x="0" y="6454776"/>
            <a:ext cx="12192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2" descr="C:\Users\pryan4\Downloads\want-impact-public-health-help-shape-journey-ahead\OHDSI logo only - colored.png">
            <a:extLst>
              <a:ext uri="{FF2B5EF4-FFF2-40B4-BE49-F238E27FC236}">
                <a16:creationId xmlns:a16="http://schemas.microsoft.com/office/drawing/2014/main" id="{09A03D4B-1AF1-4F2F-A794-7D4F3F3D12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4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152400"/>
            <a:ext cx="10058400" cy="838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219201"/>
            <a:ext cx="109728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7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sldNum="0" hdr="0" ftr="0" dt="0"/>
  <p:txStyles>
    <p:titleStyle>
      <a:lvl1pPr algn="ctr" defTabSz="914400" rtl="0" eaLnBrk="1" latinLnBrk="0" hangingPunct="1">
        <a:spcBef>
          <a:spcPct val="0"/>
        </a:spcBef>
        <a:buNone/>
        <a:defRPr sz="4000" kern="1200">
          <a:solidFill>
            <a:srgbClr val="20425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0425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425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425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042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0425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1524000"/>
            <a:ext cx="8128000" cy="2362201"/>
          </a:xfrm>
        </p:spPr>
        <p:txBody>
          <a:bodyPr>
            <a:normAutofit fontScale="90000"/>
          </a:bodyPr>
          <a:lstStyle/>
          <a:p>
            <a:r>
              <a:rPr lang="en-US" dirty="0"/>
              <a:t>Covariate selection strategies, </a:t>
            </a:r>
            <a:br>
              <a:rPr lang="en-US" dirty="0"/>
            </a:br>
            <a:r>
              <a:rPr lang="en-US" dirty="0"/>
              <a:t>Negative controls, </a:t>
            </a:r>
            <a:br>
              <a:rPr lang="en-US" dirty="0"/>
            </a:br>
            <a:r>
              <a:rPr lang="en-US" dirty="0"/>
              <a:t>and </a:t>
            </a:r>
            <a:br>
              <a:rPr lang="en-US" dirty="0"/>
            </a:br>
            <a:r>
              <a:rPr lang="en-US" dirty="0"/>
              <a:t>Empirical calibration</a:t>
            </a:r>
          </a:p>
        </p:txBody>
      </p:sp>
      <p:sp>
        <p:nvSpPr>
          <p:cNvPr id="3" name="Subtitle 2"/>
          <p:cNvSpPr>
            <a:spLocks noGrp="1"/>
          </p:cNvSpPr>
          <p:nvPr>
            <p:ph type="subTitle" idx="1"/>
          </p:nvPr>
        </p:nvSpPr>
        <p:spPr>
          <a:xfrm>
            <a:off x="3149600" y="4038600"/>
            <a:ext cx="8128000" cy="2133600"/>
          </a:xfrm>
        </p:spPr>
        <p:txBody>
          <a:bodyPr>
            <a:normAutofit fontScale="92500" lnSpcReduction="20000"/>
          </a:bodyPr>
          <a:lstStyle/>
          <a:p>
            <a:r>
              <a:rPr lang="en-US" dirty="0"/>
              <a:t>Martijn Schuemie</a:t>
            </a:r>
          </a:p>
          <a:p>
            <a:endParaRPr lang="en-US" dirty="0"/>
          </a:p>
          <a:p>
            <a:r>
              <a:rPr lang="en-US" dirty="0">
                <a:solidFill>
                  <a:schemeClr val="tx2">
                    <a:lumMod val="60000"/>
                    <a:lumOff val="40000"/>
                  </a:schemeClr>
                </a:solidFill>
              </a:rPr>
              <a:t>Janssen R&amp;D</a:t>
            </a:r>
          </a:p>
          <a:p>
            <a:r>
              <a:rPr lang="en-US" dirty="0">
                <a:solidFill>
                  <a:schemeClr val="tx2">
                    <a:lumMod val="60000"/>
                    <a:lumOff val="40000"/>
                  </a:schemeClr>
                </a:solidFill>
              </a:rPr>
              <a:t>OHDSI</a:t>
            </a:r>
          </a:p>
          <a:p>
            <a:r>
              <a:rPr lang="en-US" dirty="0">
                <a:solidFill>
                  <a:schemeClr val="tx2">
                    <a:lumMod val="60000"/>
                    <a:lumOff val="40000"/>
                  </a:schemeClr>
                </a:solidFill>
              </a:rPr>
              <a:t>UCLA</a:t>
            </a:r>
          </a:p>
          <a:p>
            <a:endParaRPr lang="en-US" dirty="0"/>
          </a:p>
        </p:txBody>
      </p:sp>
    </p:spTree>
    <p:extLst>
      <p:ext uri="{BB962C8B-B14F-4D97-AF65-F5344CB8AC3E}">
        <p14:creationId xmlns:p14="http://schemas.microsoft.com/office/powerpoint/2010/main" val="138750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90E4-DB77-4E62-A772-F3DED64A942D}"/>
              </a:ext>
            </a:extLst>
          </p:cNvPr>
          <p:cNvSpPr>
            <a:spLocks noGrp="1"/>
          </p:cNvSpPr>
          <p:nvPr>
            <p:ph type="title"/>
          </p:nvPr>
        </p:nvSpPr>
        <p:spPr/>
        <p:txBody>
          <a:bodyPr>
            <a:normAutofit fontScale="90000"/>
          </a:bodyPr>
          <a:lstStyle/>
          <a:p>
            <a:r>
              <a:rPr lang="en-US" dirty="0"/>
              <a:t>Covariate balance: standardized difference of means</a:t>
            </a:r>
          </a:p>
        </p:txBody>
      </p:sp>
      <p:pic>
        <p:nvPicPr>
          <p:cNvPr id="5" name="Content Placeholder 4">
            <a:extLst>
              <a:ext uri="{FF2B5EF4-FFF2-40B4-BE49-F238E27FC236}">
                <a16:creationId xmlns:a16="http://schemas.microsoft.com/office/drawing/2014/main" id="{B14228E2-B93B-4BF4-98D8-27B30102C906}"/>
              </a:ext>
            </a:extLst>
          </p:cNvPr>
          <p:cNvPicPr>
            <a:picLocks noGrp="1" noChangeAspect="1"/>
          </p:cNvPicPr>
          <p:nvPr>
            <p:ph idx="1"/>
          </p:nvPr>
        </p:nvPicPr>
        <p:blipFill>
          <a:blip r:embed="rId2"/>
          <a:stretch>
            <a:fillRect/>
          </a:stretch>
        </p:blipFill>
        <p:spPr>
          <a:xfrm>
            <a:off x="611605" y="1905000"/>
            <a:ext cx="10972800" cy="4443880"/>
          </a:xfrm>
          <a:prstGeom prst="rect">
            <a:avLst/>
          </a:prstGeom>
        </p:spPr>
      </p:pic>
      <p:sp>
        <p:nvSpPr>
          <p:cNvPr id="3" name="TextBox 2">
            <a:extLst>
              <a:ext uri="{FF2B5EF4-FFF2-40B4-BE49-F238E27FC236}">
                <a16:creationId xmlns:a16="http://schemas.microsoft.com/office/drawing/2014/main" id="{E4D700C9-4B36-4417-B1CF-A530CB938898}"/>
              </a:ext>
            </a:extLst>
          </p:cNvPr>
          <p:cNvSpPr txBox="1"/>
          <p:nvPr/>
        </p:nvSpPr>
        <p:spPr>
          <a:xfrm>
            <a:off x="1143000" y="1258669"/>
            <a:ext cx="3156057" cy="646331"/>
          </a:xfrm>
          <a:prstGeom prst="rect">
            <a:avLst/>
          </a:prstGeom>
          <a:noFill/>
        </p:spPr>
        <p:txBody>
          <a:bodyPr wrap="none" rtlCol="0">
            <a:spAutoFit/>
          </a:bodyPr>
          <a:lstStyle/>
          <a:p>
            <a:r>
              <a:rPr lang="en-US" dirty="0"/>
              <a:t>Shown: 	Publication covariates</a:t>
            </a:r>
          </a:p>
          <a:p>
            <a:r>
              <a:rPr lang="en-US" dirty="0"/>
              <a:t>PS: 	Publication covariates</a:t>
            </a:r>
          </a:p>
        </p:txBody>
      </p:sp>
      <p:sp>
        <p:nvSpPr>
          <p:cNvPr id="6" name="TextBox 5">
            <a:extLst>
              <a:ext uri="{FF2B5EF4-FFF2-40B4-BE49-F238E27FC236}">
                <a16:creationId xmlns:a16="http://schemas.microsoft.com/office/drawing/2014/main" id="{2FAF63A5-530C-4B67-B55D-AB0697F21972}"/>
              </a:ext>
            </a:extLst>
          </p:cNvPr>
          <p:cNvSpPr txBox="1"/>
          <p:nvPr/>
        </p:nvSpPr>
        <p:spPr>
          <a:xfrm>
            <a:off x="4517971" y="1258668"/>
            <a:ext cx="3156057" cy="646331"/>
          </a:xfrm>
          <a:prstGeom prst="rect">
            <a:avLst/>
          </a:prstGeom>
          <a:noFill/>
        </p:spPr>
        <p:txBody>
          <a:bodyPr wrap="none" rtlCol="0">
            <a:spAutoFit/>
          </a:bodyPr>
          <a:lstStyle/>
          <a:p>
            <a:r>
              <a:rPr lang="en-US" dirty="0"/>
              <a:t>Shown: 	Kitchen sink</a:t>
            </a:r>
          </a:p>
          <a:p>
            <a:r>
              <a:rPr lang="en-US" dirty="0"/>
              <a:t>PS: 	Publication covariates</a:t>
            </a:r>
          </a:p>
        </p:txBody>
      </p:sp>
      <p:sp>
        <p:nvSpPr>
          <p:cNvPr id="7" name="TextBox 6">
            <a:extLst>
              <a:ext uri="{FF2B5EF4-FFF2-40B4-BE49-F238E27FC236}">
                <a16:creationId xmlns:a16="http://schemas.microsoft.com/office/drawing/2014/main" id="{957B38DF-3534-43C1-8AF1-E0FD092A2BAD}"/>
              </a:ext>
            </a:extLst>
          </p:cNvPr>
          <p:cNvSpPr txBox="1"/>
          <p:nvPr/>
        </p:nvSpPr>
        <p:spPr>
          <a:xfrm>
            <a:off x="8382000" y="1258668"/>
            <a:ext cx="2286588" cy="646331"/>
          </a:xfrm>
          <a:prstGeom prst="rect">
            <a:avLst/>
          </a:prstGeom>
          <a:noFill/>
        </p:spPr>
        <p:txBody>
          <a:bodyPr wrap="none" rtlCol="0">
            <a:spAutoFit/>
          </a:bodyPr>
          <a:lstStyle/>
          <a:p>
            <a:r>
              <a:rPr lang="en-US" dirty="0"/>
              <a:t>Shown: 	Kitchen sink</a:t>
            </a:r>
          </a:p>
          <a:p>
            <a:r>
              <a:rPr lang="en-US" dirty="0"/>
              <a:t>PS: 	Kitchen sink</a:t>
            </a:r>
          </a:p>
        </p:txBody>
      </p:sp>
      <p:sp>
        <p:nvSpPr>
          <p:cNvPr id="8" name="Rectangle 7">
            <a:extLst>
              <a:ext uri="{FF2B5EF4-FFF2-40B4-BE49-F238E27FC236}">
                <a16:creationId xmlns:a16="http://schemas.microsoft.com/office/drawing/2014/main" id="{A08089A1-EE40-4F50-9258-62FFE2B65DB4}"/>
              </a:ext>
            </a:extLst>
          </p:cNvPr>
          <p:cNvSpPr/>
          <p:nvPr/>
        </p:nvSpPr>
        <p:spPr>
          <a:xfrm>
            <a:off x="762000" y="1904999"/>
            <a:ext cx="304800"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9B8A6A-F683-4EE5-AD8E-ACA16C63E07D}"/>
              </a:ext>
            </a:extLst>
          </p:cNvPr>
          <p:cNvSpPr/>
          <p:nvPr/>
        </p:nvSpPr>
        <p:spPr>
          <a:xfrm>
            <a:off x="4452164" y="1904999"/>
            <a:ext cx="378287"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93121-11A5-41CD-B3C2-52EE37858F5F}"/>
              </a:ext>
            </a:extLst>
          </p:cNvPr>
          <p:cNvSpPr/>
          <p:nvPr/>
        </p:nvSpPr>
        <p:spPr>
          <a:xfrm>
            <a:off x="8079205" y="1904999"/>
            <a:ext cx="304800"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15496FCC-D84E-473F-9C6A-5CEC3E69D925}"/>
              </a:ext>
            </a:extLst>
          </p:cNvPr>
          <p:cNvSpPr/>
          <p:nvPr/>
        </p:nvSpPr>
        <p:spPr>
          <a:xfrm>
            <a:off x="533400" y="2551330"/>
            <a:ext cx="6627394" cy="327934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800" dirty="0"/>
              <a:t>Not adjusted for in manual approach:</a:t>
            </a:r>
          </a:p>
          <a:p>
            <a:pPr marL="457200" indent="-457200">
              <a:buFont typeface="Arial" panose="020B0604020202020204" pitchFamily="34" charset="0"/>
              <a:buChar char="•"/>
            </a:pPr>
            <a:r>
              <a:rPr lang="en-US" sz="2800" dirty="0"/>
              <a:t>paracetamol users are less like to have a diagnose of pain recorded in their data</a:t>
            </a:r>
          </a:p>
          <a:p>
            <a:pPr marL="457200" indent="-457200">
              <a:buFont typeface="Arial" panose="020B0604020202020204" pitchFamily="34" charset="0"/>
              <a:buChar char="•"/>
            </a:pPr>
            <a:r>
              <a:rPr lang="en-US" sz="2800" dirty="0"/>
              <a:t>paracetamol users are more likely to be on cough suppressants and/or opioids</a:t>
            </a:r>
          </a:p>
        </p:txBody>
      </p:sp>
      <p:sp>
        <p:nvSpPr>
          <p:cNvPr id="12" name="Rounded Rectangle 6">
            <a:extLst>
              <a:ext uri="{FF2B5EF4-FFF2-40B4-BE49-F238E27FC236}">
                <a16:creationId xmlns:a16="http://schemas.microsoft.com/office/drawing/2014/main" id="{6842218C-085F-4042-BB08-7AAAEDCC0391}"/>
              </a:ext>
            </a:extLst>
          </p:cNvPr>
          <p:cNvSpPr/>
          <p:nvPr/>
        </p:nvSpPr>
        <p:spPr>
          <a:xfrm>
            <a:off x="7668384" y="2551330"/>
            <a:ext cx="4191000" cy="1828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800" dirty="0"/>
              <a:t>Automated approach balances on all covariates, including manually selected ones</a:t>
            </a:r>
          </a:p>
        </p:txBody>
      </p:sp>
    </p:spTree>
    <p:extLst>
      <p:ext uri="{BB962C8B-B14F-4D97-AF65-F5344CB8AC3E}">
        <p14:creationId xmlns:p14="http://schemas.microsoft.com/office/powerpoint/2010/main" val="217947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D149-B8B4-4A4E-9597-C3CF01F38DD9}"/>
              </a:ext>
            </a:extLst>
          </p:cNvPr>
          <p:cNvSpPr>
            <a:spLocks noGrp="1"/>
          </p:cNvSpPr>
          <p:nvPr>
            <p:ph type="title"/>
          </p:nvPr>
        </p:nvSpPr>
        <p:spPr/>
        <p:txBody>
          <a:bodyPr/>
          <a:lstStyle/>
          <a:p>
            <a:r>
              <a:rPr lang="en-US" dirty="0"/>
              <a:t>Covariate selection should be automated</a:t>
            </a:r>
          </a:p>
        </p:txBody>
      </p:sp>
      <p:sp>
        <p:nvSpPr>
          <p:cNvPr id="3" name="Content Placeholder 2">
            <a:extLst>
              <a:ext uri="{FF2B5EF4-FFF2-40B4-BE49-F238E27FC236}">
                <a16:creationId xmlns:a16="http://schemas.microsoft.com/office/drawing/2014/main" id="{0C94338F-FD9E-45E0-A708-EE7E5BBE0944}"/>
              </a:ext>
            </a:extLst>
          </p:cNvPr>
          <p:cNvSpPr>
            <a:spLocks noGrp="1"/>
          </p:cNvSpPr>
          <p:nvPr>
            <p:ph idx="1"/>
          </p:nvPr>
        </p:nvSpPr>
        <p:spPr/>
        <p:txBody>
          <a:bodyPr>
            <a:normAutofit lnSpcReduction="10000"/>
          </a:bodyPr>
          <a:lstStyle/>
          <a:p>
            <a:r>
              <a:rPr lang="en-US" dirty="0"/>
              <a:t>Include all possible covariates in propensity model</a:t>
            </a:r>
          </a:p>
          <a:p>
            <a:r>
              <a:rPr lang="en-US" dirty="0"/>
              <a:t>Use LASSO to fit propensity model</a:t>
            </a:r>
          </a:p>
          <a:p>
            <a:r>
              <a:rPr lang="en-US" dirty="0"/>
              <a:t>Match / stratify on propensity score</a:t>
            </a:r>
          </a:p>
          <a:p>
            <a:r>
              <a:rPr lang="en-US" dirty="0"/>
              <a:t>Check that covariate balance is achieve on all observed variables</a:t>
            </a:r>
          </a:p>
          <a:p>
            <a:endParaRPr lang="en-US" dirty="0"/>
          </a:p>
          <a:p>
            <a:pPr marL="0" indent="0">
              <a:buNone/>
            </a:pPr>
            <a:r>
              <a:rPr lang="en-US" dirty="0"/>
              <a:t>How do we know that is enough?</a:t>
            </a:r>
          </a:p>
          <a:p>
            <a:pPr marL="0" indent="0">
              <a:buNone/>
            </a:pPr>
            <a:endParaRPr lang="en-US" dirty="0"/>
          </a:p>
          <a:p>
            <a:pPr marL="0" indent="0">
              <a:buNone/>
            </a:pPr>
            <a:r>
              <a:rPr lang="en-US" dirty="0"/>
              <a:t>Negative controls</a:t>
            </a:r>
          </a:p>
        </p:txBody>
      </p:sp>
    </p:spTree>
    <p:extLst>
      <p:ext uri="{BB962C8B-B14F-4D97-AF65-F5344CB8AC3E}">
        <p14:creationId xmlns:p14="http://schemas.microsoft.com/office/powerpoint/2010/main" val="407229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932" y="0"/>
            <a:ext cx="8229600" cy="578220"/>
          </a:xfrm>
        </p:spPr>
        <p:txBody>
          <a:bodyPr>
            <a:normAutofit/>
          </a:bodyPr>
          <a:lstStyle/>
          <a:p>
            <a:r>
              <a:rPr lang="en-US" sz="2800" dirty="0"/>
              <a:t>Examples of negative controls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248967"/>
            <a:ext cx="5860504" cy="1609033"/>
          </a:xfrm>
          <a:prstGeom prst="rect">
            <a:avLst/>
          </a:prstGeom>
          <a:noFill/>
          <a:ln w="9525">
            <a:solidFill>
              <a:schemeClr val="tx1"/>
            </a:solidFill>
            <a:miter lim="800000"/>
            <a:headEnd/>
            <a:tailEnd/>
          </a:ln>
          <a:effectLst>
            <a:outerShdw blurRad="228600" dist="215900" dir="2700000" algn="ctr" rotWithShape="0">
              <a:schemeClr val="tx1">
                <a:alpha val="68000"/>
              </a:schemeClr>
            </a:outerShdw>
          </a:effectLst>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1981200" y="1219200"/>
            <a:ext cx="8229600" cy="2065868"/>
            <a:chOff x="457200" y="1219200"/>
            <a:chExt cx="8229600" cy="2065868"/>
          </a:xfrm>
        </p:grpSpPr>
        <p:sp>
          <p:nvSpPr>
            <p:cNvPr id="4" name="Rectangle 3"/>
            <p:cNvSpPr/>
            <p:nvPr/>
          </p:nvSpPr>
          <p:spPr>
            <a:xfrm>
              <a:off x="457200" y="1219200"/>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Infectious</a:t>
              </a:r>
            </a:p>
            <a:p>
              <a:r>
                <a:rPr lang="en-US" sz="2000" dirty="0"/>
                <a:t>mononucleosis</a:t>
              </a:r>
            </a:p>
          </p:txBody>
        </p:sp>
        <p:sp>
          <p:nvSpPr>
            <p:cNvPr id="5" name="Rectangle 4"/>
            <p:cNvSpPr/>
            <p:nvPr/>
          </p:nvSpPr>
          <p:spPr>
            <a:xfrm>
              <a:off x="7086600" y="1219200"/>
              <a:ext cx="1600200" cy="2065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Multiple sclerosis</a:t>
              </a:r>
            </a:p>
          </p:txBody>
        </p:sp>
        <p:sp>
          <p:nvSpPr>
            <p:cNvPr id="6" name="Right Arrow 5"/>
            <p:cNvSpPr/>
            <p:nvPr/>
          </p:nvSpPr>
          <p:spPr>
            <a:xfrm>
              <a:off x="2895600" y="2059517"/>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a:t>?</a:t>
              </a:r>
            </a:p>
          </p:txBody>
        </p:sp>
        <p:sp>
          <p:nvSpPr>
            <p:cNvPr id="8" name="Rectangle 7"/>
            <p:cNvSpPr/>
            <p:nvPr/>
          </p:nvSpPr>
          <p:spPr>
            <a:xfrm>
              <a:off x="457200" y="1938867"/>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Rubella</a:t>
              </a:r>
            </a:p>
          </p:txBody>
        </p:sp>
        <p:sp>
          <p:nvSpPr>
            <p:cNvPr id="9" name="Rectangle 8"/>
            <p:cNvSpPr/>
            <p:nvPr/>
          </p:nvSpPr>
          <p:spPr>
            <a:xfrm>
              <a:off x="457200" y="2662768"/>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Measles</a:t>
              </a:r>
            </a:p>
          </p:txBody>
        </p:sp>
        <p:sp>
          <p:nvSpPr>
            <p:cNvPr id="12" name="Right Arrow 11"/>
            <p:cNvSpPr/>
            <p:nvPr/>
          </p:nvSpPr>
          <p:spPr>
            <a:xfrm>
              <a:off x="2895600" y="1339850"/>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a:t>?</a:t>
              </a:r>
            </a:p>
          </p:txBody>
        </p:sp>
        <p:sp>
          <p:nvSpPr>
            <p:cNvPr id="13" name="Right Arrow 12"/>
            <p:cNvSpPr/>
            <p:nvPr/>
          </p:nvSpPr>
          <p:spPr>
            <a:xfrm>
              <a:off x="2906729" y="2783418"/>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a:t>?</a:t>
              </a:r>
            </a:p>
          </p:txBody>
        </p:sp>
      </p:grpSp>
      <p:sp>
        <p:nvSpPr>
          <p:cNvPr id="3" name="Slide Number Placeholder 2"/>
          <p:cNvSpPr>
            <a:spLocks noGrp="1"/>
          </p:cNvSpPr>
          <p:nvPr>
            <p:ph type="sldNum" sz="quarter" idx="4294967295"/>
          </p:nvPr>
        </p:nvSpPr>
        <p:spPr>
          <a:xfrm>
            <a:off x="8534400" y="6492876"/>
            <a:ext cx="2133600" cy="365125"/>
          </a:xfrm>
          <a:prstGeom prst="rect">
            <a:avLst/>
          </a:prstGeom>
        </p:spPr>
        <p:txBody>
          <a:bodyPr/>
          <a:lstStyle/>
          <a:p>
            <a:fld id="{444583ED-F364-40B3-B25B-483B5033DFA3}" type="slidenum">
              <a:rPr lang="en-US" smtClean="0"/>
              <a:pPr/>
              <a:t>12</a:t>
            </a:fld>
            <a:endParaRPr lang="en-US"/>
          </a:p>
        </p:txBody>
      </p:sp>
    </p:spTree>
    <p:extLst>
      <p:ext uri="{BB962C8B-B14F-4D97-AF65-F5344CB8AC3E}">
        <p14:creationId xmlns:p14="http://schemas.microsoft.com/office/powerpoint/2010/main" val="2168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98440"/>
          </a:xfrm>
        </p:spPr>
        <p:txBody>
          <a:bodyPr>
            <a:normAutofit/>
          </a:bodyPr>
          <a:lstStyle/>
          <a:p>
            <a:r>
              <a:rPr lang="en-US" sz="2800" dirty="0"/>
              <a:t>Example of a negative control</a:t>
            </a:r>
          </a:p>
        </p:txBody>
      </p:sp>
      <p:sp>
        <p:nvSpPr>
          <p:cNvPr id="4" name="Rectangle 3"/>
          <p:cNvSpPr/>
          <p:nvPr/>
        </p:nvSpPr>
        <p:spPr>
          <a:xfrm>
            <a:off x="1981200" y="1219200"/>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Infectious</a:t>
            </a:r>
          </a:p>
          <a:p>
            <a:r>
              <a:rPr lang="en-US" sz="2000" dirty="0"/>
              <a:t>mononucleosis</a:t>
            </a:r>
          </a:p>
        </p:txBody>
      </p:sp>
      <p:sp>
        <p:nvSpPr>
          <p:cNvPr id="5" name="Rectangle 4"/>
          <p:cNvSpPr/>
          <p:nvPr/>
        </p:nvSpPr>
        <p:spPr>
          <a:xfrm>
            <a:off x="8610600" y="1219200"/>
            <a:ext cx="1600200" cy="2065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Multiple sclerosis</a:t>
            </a:r>
          </a:p>
        </p:txBody>
      </p:sp>
      <p:sp>
        <p:nvSpPr>
          <p:cNvPr id="6" name="Right Arrow 5"/>
          <p:cNvSpPr/>
          <p:nvPr/>
        </p:nvSpPr>
        <p:spPr>
          <a:xfrm>
            <a:off x="4419601" y="2059517"/>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1.31 *</a:t>
            </a:r>
          </a:p>
        </p:txBody>
      </p:sp>
      <p:sp>
        <p:nvSpPr>
          <p:cNvPr id="8" name="Rectangle 7"/>
          <p:cNvSpPr/>
          <p:nvPr/>
        </p:nvSpPr>
        <p:spPr>
          <a:xfrm>
            <a:off x="1981200" y="1938867"/>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Rubella</a:t>
            </a:r>
          </a:p>
        </p:txBody>
      </p:sp>
      <p:sp>
        <p:nvSpPr>
          <p:cNvPr id="9" name="Rectangle 8"/>
          <p:cNvSpPr/>
          <p:nvPr/>
        </p:nvSpPr>
        <p:spPr>
          <a:xfrm>
            <a:off x="1981200" y="2662768"/>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Measles</a:t>
            </a:r>
          </a:p>
        </p:txBody>
      </p:sp>
      <p:sp>
        <p:nvSpPr>
          <p:cNvPr id="12" name="Right Arrow 11"/>
          <p:cNvSpPr/>
          <p:nvPr/>
        </p:nvSpPr>
        <p:spPr>
          <a:xfrm>
            <a:off x="4419601" y="1339850"/>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2.22 *</a:t>
            </a:r>
          </a:p>
        </p:txBody>
      </p:sp>
      <p:sp>
        <p:nvSpPr>
          <p:cNvPr id="13" name="Right Arrow 12"/>
          <p:cNvSpPr/>
          <p:nvPr/>
        </p:nvSpPr>
        <p:spPr>
          <a:xfrm>
            <a:off x="4430730" y="2783418"/>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1.42 *</a:t>
            </a:r>
          </a:p>
        </p:txBody>
      </p:sp>
      <p:sp>
        <p:nvSpPr>
          <p:cNvPr id="3" name="TextBox 2"/>
          <p:cNvSpPr txBox="1"/>
          <p:nvPr/>
        </p:nvSpPr>
        <p:spPr>
          <a:xfrm>
            <a:off x="8405263" y="3585345"/>
            <a:ext cx="1431802" cy="523220"/>
          </a:xfrm>
          <a:prstGeom prst="rect">
            <a:avLst/>
          </a:prstGeom>
          <a:noFill/>
        </p:spPr>
        <p:txBody>
          <a:bodyPr wrap="none" rtlCol="0">
            <a:spAutoFit/>
          </a:bodyPr>
          <a:lstStyle/>
          <a:p>
            <a:r>
              <a:rPr lang="en-US" sz="2800" dirty="0"/>
              <a:t>* P &lt; .05</a:t>
            </a:r>
          </a:p>
        </p:txBody>
      </p:sp>
      <p:sp>
        <p:nvSpPr>
          <p:cNvPr id="14" name="TextBox 13"/>
          <p:cNvSpPr txBox="1"/>
          <p:nvPr/>
        </p:nvSpPr>
        <p:spPr>
          <a:xfrm>
            <a:off x="5562600" y="819090"/>
            <a:ext cx="1337610" cy="400110"/>
          </a:xfrm>
          <a:prstGeom prst="rect">
            <a:avLst/>
          </a:prstGeom>
          <a:noFill/>
        </p:spPr>
        <p:txBody>
          <a:bodyPr wrap="none" rtlCol="0">
            <a:spAutoFit/>
          </a:bodyPr>
          <a:lstStyle/>
          <a:p>
            <a:r>
              <a:rPr lang="en-US" sz="2000" dirty="0"/>
              <a:t>Odds ratio:</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248967"/>
            <a:ext cx="5860504" cy="1609033"/>
          </a:xfrm>
          <a:prstGeom prst="rect">
            <a:avLst/>
          </a:prstGeom>
          <a:noFill/>
          <a:ln w="9525">
            <a:solidFill>
              <a:schemeClr val="tx1"/>
            </a:solidFill>
            <a:miter lim="800000"/>
            <a:headEnd/>
            <a:tailEnd/>
          </a:ln>
          <a:effectLst>
            <a:outerShdw blurRad="228600" dist="215900" dir="2700000" algn="ctr" rotWithShape="0">
              <a:schemeClr val="tx1">
                <a:alpha val="68000"/>
              </a:schemeClr>
            </a:outerShdw>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4294967295"/>
          </p:nvPr>
        </p:nvSpPr>
        <p:spPr>
          <a:xfrm>
            <a:off x="8534400" y="6492876"/>
            <a:ext cx="2133600" cy="365125"/>
          </a:xfrm>
          <a:prstGeom prst="rect">
            <a:avLst/>
          </a:prstGeom>
        </p:spPr>
        <p:txBody>
          <a:bodyPr/>
          <a:lstStyle/>
          <a:p>
            <a:fld id="{444583ED-F364-40B3-B25B-483B5033DFA3}" type="slidenum">
              <a:rPr lang="en-US" smtClean="0"/>
              <a:pPr/>
              <a:t>13</a:t>
            </a:fld>
            <a:endParaRPr lang="en-US"/>
          </a:p>
        </p:txBody>
      </p:sp>
    </p:spTree>
    <p:extLst>
      <p:ext uri="{BB962C8B-B14F-4D97-AF65-F5344CB8AC3E}">
        <p14:creationId xmlns:p14="http://schemas.microsoft.com/office/powerpoint/2010/main" val="244786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561205"/>
          </a:xfrm>
        </p:spPr>
        <p:txBody>
          <a:bodyPr>
            <a:normAutofit/>
          </a:bodyPr>
          <a:lstStyle/>
          <a:p>
            <a:r>
              <a:rPr lang="en-US" sz="2800" dirty="0"/>
              <a:t>Example of a negative control</a:t>
            </a:r>
          </a:p>
        </p:txBody>
      </p:sp>
      <p:sp>
        <p:nvSpPr>
          <p:cNvPr id="4" name="Rectangle 3"/>
          <p:cNvSpPr/>
          <p:nvPr/>
        </p:nvSpPr>
        <p:spPr>
          <a:xfrm>
            <a:off x="1981200" y="1219200"/>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Infectious</a:t>
            </a:r>
          </a:p>
          <a:p>
            <a:r>
              <a:rPr lang="en-US" sz="2000" dirty="0"/>
              <a:t>mononucleosis</a:t>
            </a:r>
          </a:p>
        </p:txBody>
      </p:sp>
      <p:sp>
        <p:nvSpPr>
          <p:cNvPr id="5" name="Rectangle 4"/>
          <p:cNvSpPr/>
          <p:nvPr/>
        </p:nvSpPr>
        <p:spPr>
          <a:xfrm>
            <a:off x="8610600" y="1219200"/>
            <a:ext cx="1600200" cy="466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Multiple sclerosis</a:t>
            </a:r>
          </a:p>
        </p:txBody>
      </p:sp>
      <p:sp>
        <p:nvSpPr>
          <p:cNvPr id="6" name="Right Arrow 5"/>
          <p:cNvSpPr/>
          <p:nvPr/>
        </p:nvSpPr>
        <p:spPr>
          <a:xfrm>
            <a:off x="4419601" y="2059517"/>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1.31 *</a:t>
            </a:r>
          </a:p>
        </p:txBody>
      </p:sp>
      <p:sp>
        <p:nvSpPr>
          <p:cNvPr id="8" name="Rectangle 7"/>
          <p:cNvSpPr/>
          <p:nvPr/>
        </p:nvSpPr>
        <p:spPr>
          <a:xfrm>
            <a:off x="1981200" y="1938867"/>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Rubella</a:t>
            </a:r>
          </a:p>
        </p:txBody>
      </p:sp>
      <p:sp>
        <p:nvSpPr>
          <p:cNvPr id="9" name="Rectangle 8"/>
          <p:cNvSpPr/>
          <p:nvPr/>
        </p:nvSpPr>
        <p:spPr>
          <a:xfrm>
            <a:off x="1981200" y="2662768"/>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Measles</a:t>
            </a:r>
          </a:p>
        </p:txBody>
      </p:sp>
      <p:sp>
        <p:nvSpPr>
          <p:cNvPr id="12" name="Right Arrow 11"/>
          <p:cNvSpPr/>
          <p:nvPr/>
        </p:nvSpPr>
        <p:spPr>
          <a:xfrm>
            <a:off x="4419601" y="1339850"/>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2.22 *</a:t>
            </a:r>
          </a:p>
        </p:txBody>
      </p:sp>
      <p:sp>
        <p:nvSpPr>
          <p:cNvPr id="13" name="Right Arrow 12"/>
          <p:cNvSpPr/>
          <p:nvPr/>
        </p:nvSpPr>
        <p:spPr>
          <a:xfrm>
            <a:off x="4430730" y="2783418"/>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1.42 *</a:t>
            </a:r>
          </a:p>
        </p:txBody>
      </p:sp>
      <p:sp>
        <p:nvSpPr>
          <p:cNvPr id="11" name="Rectangle 10"/>
          <p:cNvSpPr/>
          <p:nvPr/>
        </p:nvSpPr>
        <p:spPr>
          <a:xfrm>
            <a:off x="1981200" y="3818179"/>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A broken arm</a:t>
            </a:r>
          </a:p>
        </p:txBody>
      </p:sp>
      <p:sp>
        <p:nvSpPr>
          <p:cNvPr id="15" name="Right Arrow 14"/>
          <p:cNvSpPr/>
          <p:nvPr/>
        </p:nvSpPr>
        <p:spPr>
          <a:xfrm>
            <a:off x="4419601" y="4658496"/>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1.23 *</a:t>
            </a:r>
          </a:p>
        </p:txBody>
      </p:sp>
      <p:sp>
        <p:nvSpPr>
          <p:cNvPr id="16" name="Rectangle 15"/>
          <p:cNvSpPr/>
          <p:nvPr/>
        </p:nvSpPr>
        <p:spPr>
          <a:xfrm>
            <a:off x="1981200" y="4537846"/>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Concussion</a:t>
            </a:r>
          </a:p>
        </p:txBody>
      </p:sp>
      <p:sp>
        <p:nvSpPr>
          <p:cNvPr id="17" name="Rectangle 16"/>
          <p:cNvSpPr/>
          <p:nvPr/>
        </p:nvSpPr>
        <p:spPr>
          <a:xfrm>
            <a:off x="1981200" y="5261747"/>
            <a:ext cx="2247900"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Tonsillectomy</a:t>
            </a:r>
          </a:p>
        </p:txBody>
      </p:sp>
      <p:sp>
        <p:nvSpPr>
          <p:cNvPr id="18" name="Right Arrow 17"/>
          <p:cNvSpPr/>
          <p:nvPr/>
        </p:nvSpPr>
        <p:spPr>
          <a:xfrm>
            <a:off x="4419601" y="3938829"/>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1.10</a:t>
            </a:r>
          </a:p>
        </p:txBody>
      </p:sp>
      <p:sp>
        <p:nvSpPr>
          <p:cNvPr id="19" name="Right Arrow 18"/>
          <p:cNvSpPr/>
          <p:nvPr/>
        </p:nvSpPr>
        <p:spPr>
          <a:xfrm>
            <a:off x="4430730" y="5382397"/>
            <a:ext cx="3886199" cy="381000"/>
          </a:xfrm>
          <a:prstGeom prst="rightArrow">
            <a:avLst/>
          </a:prstGeom>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t>1.25 *</a:t>
            </a:r>
          </a:p>
        </p:txBody>
      </p:sp>
      <p:sp>
        <p:nvSpPr>
          <p:cNvPr id="3" name="TextBox 2"/>
          <p:cNvSpPr txBox="1"/>
          <p:nvPr/>
        </p:nvSpPr>
        <p:spPr>
          <a:xfrm>
            <a:off x="5334001" y="3374535"/>
            <a:ext cx="2069221" cy="400110"/>
          </a:xfrm>
          <a:prstGeom prst="rect">
            <a:avLst/>
          </a:prstGeom>
          <a:noFill/>
        </p:spPr>
        <p:txBody>
          <a:bodyPr wrap="none" rtlCol="0">
            <a:spAutoFit/>
          </a:bodyPr>
          <a:lstStyle/>
          <a:p>
            <a:r>
              <a:rPr lang="en-US" sz="2000" dirty="0"/>
              <a:t>Negative controls:</a:t>
            </a:r>
          </a:p>
        </p:txBody>
      </p:sp>
      <p:sp>
        <p:nvSpPr>
          <p:cNvPr id="20" name="TextBox 19"/>
          <p:cNvSpPr txBox="1"/>
          <p:nvPr/>
        </p:nvSpPr>
        <p:spPr>
          <a:xfrm>
            <a:off x="8763000" y="5884046"/>
            <a:ext cx="1431802" cy="523220"/>
          </a:xfrm>
          <a:prstGeom prst="rect">
            <a:avLst/>
          </a:prstGeom>
          <a:noFill/>
        </p:spPr>
        <p:txBody>
          <a:bodyPr wrap="none" rtlCol="0">
            <a:spAutoFit/>
          </a:bodyPr>
          <a:lstStyle/>
          <a:p>
            <a:r>
              <a:rPr lang="en-US" sz="2800" dirty="0"/>
              <a:t>* P &lt; .05</a:t>
            </a:r>
          </a:p>
        </p:txBody>
      </p:sp>
      <p:sp>
        <p:nvSpPr>
          <p:cNvPr id="21" name="TextBox 20"/>
          <p:cNvSpPr txBox="1"/>
          <p:nvPr/>
        </p:nvSpPr>
        <p:spPr>
          <a:xfrm>
            <a:off x="5562600" y="819090"/>
            <a:ext cx="1337610" cy="400110"/>
          </a:xfrm>
          <a:prstGeom prst="rect">
            <a:avLst/>
          </a:prstGeom>
          <a:noFill/>
        </p:spPr>
        <p:txBody>
          <a:bodyPr wrap="none" rtlCol="0">
            <a:spAutoFit/>
          </a:bodyPr>
          <a:lstStyle/>
          <a:p>
            <a:r>
              <a:rPr lang="en-US" sz="2000" dirty="0"/>
              <a:t>Odds ratio:</a:t>
            </a:r>
          </a:p>
        </p:txBody>
      </p:sp>
      <p:sp>
        <p:nvSpPr>
          <p:cNvPr id="7" name="Slide Number Placeholder 6"/>
          <p:cNvSpPr>
            <a:spLocks noGrp="1"/>
          </p:cNvSpPr>
          <p:nvPr>
            <p:ph type="sldNum" sz="quarter" idx="4294967295"/>
          </p:nvPr>
        </p:nvSpPr>
        <p:spPr>
          <a:xfrm>
            <a:off x="8534400" y="6492876"/>
            <a:ext cx="2133600" cy="365125"/>
          </a:xfrm>
          <a:prstGeom prst="rect">
            <a:avLst/>
          </a:prstGeom>
        </p:spPr>
        <p:txBody>
          <a:bodyPr/>
          <a:lstStyle/>
          <a:p>
            <a:fld id="{444583ED-F364-40B3-B25B-483B5033DFA3}" type="slidenum">
              <a:rPr lang="en-US" smtClean="0"/>
              <a:pPr/>
              <a:t>14</a:t>
            </a:fld>
            <a:endParaRPr lang="en-US"/>
          </a:p>
        </p:txBody>
      </p:sp>
    </p:spTree>
    <p:extLst>
      <p:ext uri="{BB962C8B-B14F-4D97-AF65-F5344CB8AC3E}">
        <p14:creationId xmlns:p14="http://schemas.microsoft.com/office/powerpoint/2010/main" val="227854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endParaRPr lang="en-US" dirty="0"/>
          </a:p>
        </p:txBody>
      </p:sp>
      <p:grpSp>
        <p:nvGrpSpPr>
          <p:cNvPr id="9" name="Group 8"/>
          <p:cNvGrpSpPr/>
          <p:nvPr/>
        </p:nvGrpSpPr>
        <p:grpSpPr>
          <a:xfrm>
            <a:off x="0" y="4257248"/>
            <a:ext cx="6553200" cy="1850631"/>
            <a:chOff x="108814" y="128225"/>
            <a:chExt cx="8747456" cy="2470291"/>
          </a:xfrm>
          <a:effectLst>
            <a:outerShdw blurRad="50800" dist="38100" dir="2700000" algn="tl" rotWithShape="0">
              <a:prstClr val="black">
                <a:alpha val="40000"/>
              </a:prstClr>
            </a:outerShdw>
          </a:effectLst>
        </p:grpSpPr>
        <p:pic>
          <p:nvPicPr>
            <p:cNvPr id="5" name="Picture 4"/>
            <p:cNvPicPr>
              <a:picLocks noChangeAspect="1"/>
            </p:cNvPicPr>
            <p:nvPr/>
          </p:nvPicPr>
          <p:blipFill>
            <a:blip r:embed="rId2"/>
            <a:stretch>
              <a:fillRect/>
            </a:stretch>
          </p:blipFill>
          <p:spPr>
            <a:xfrm>
              <a:off x="108814" y="128225"/>
              <a:ext cx="8747456" cy="2470291"/>
            </a:xfrm>
            <a:prstGeom prst="rect">
              <a:avLst/>
            </a:prstGeom>
          </p:spPr>
        </p:pic>
        <p:pic>
          <p:nvPicPr>
            <p:cNvPr id="6" name="Picture 5"/>
            <p:cNvPicPr>
              <a:picLocks noChangeAspect="1"/>
            </p:cNvPicPr>
            <p:nvPr/>
          </p:nvPicPr>
          <p:blipFill>
            <a:blip r:embed="rId3"/>
            <a:stretch>
              <a:fillRect/>
            </a:stretch>
          </p:blipFill>
          <p:spPr>
            <a:xfrm>
              <a:off x="5020359" y="672038"/>
              <a:ext cx="3636200" cy="507849"/>
            </a:xfrm>
            <a:prstGeom prst="rect">
              <a:avLst/>
            </a:prstGeom>
          </p:spPr>
        </p:pic>
      </p:grpSp>
      <p:grpSp>
        <p:nvGrpSpPr>
          <p:cNvPr id="15" name="Group 14">
            <a:extLst>
              <a:ext uri="{FF2B5EF4-FFF2-40B4-BE49-F238E27FC236}">
                <a16:creationId xmlns:a16="http://schemas.microsoft.com/office/drawing/2014/main" id="{CB45A00F-D80D-4E0C-974B-5179281CC5AF}"/>
              </a:ext>
            </a:extLst>
          </p:cNvPr>
          <p:cNvGrpSpPr/>
          <p:nvPr/>
        </p:nvGrpSpPr>
        <p:grpSpPr>
          <a:xfrm>
            <a:off x="4648200" y="-24612"/>
            <a:ext cx="6827838" cy="4678346"/>
            <a:chOff x="119846" y="121614"/>
            <a:chExt cx="8445420" cy="5786692"/>
          </a:xfrm>
        </p:grpSpPr>
        <p:pic>
          <p:nvPicPr>
            <p:cNvPr id="16" name="Picture 15">
              <a:extLst>
                <a:ext uri="{FF2B5EF4-FFF2-40B4-BE49-F238E27FC236}">
                  <a16:creationId xmlns:a16="http://schemas.microsoft.com/office/drawing/2014/main" id="{C561C4EC-CE97-4C83-8F49-DBC5AC1814FF}"/>
                </a:ext>
              </a:extLst>
            </p:cNvPr>
            <p:cNvPicPr>
              <a:picLocks noChangeAspect="1"/>
            </p:cNvPicPr>
            <p:nvPr/>
          </p:nvPicPr>
          <p:blipFill>
            <a:blip r:embed="rId4"/>
            <a:stretch>
              <a:fillRect/>
            </a:stretch>
          </p:blipFill>
          <p:spPr>
            <a:xfrm>
              <a:off x="119846" y="121614"/>
              <a:ext cx="8445420" cy="5054987"/>
            </a:xfrm>
            <a:prstGeom prst="rect">
              <a:avLst/>
            </a:prstGeom>
          </p:spPr>
        </p:pic>
        <p:pic>
          <p:nvPicPr>
            <p:cNvPr id="17" name="Picture 16">
              <a:extLst>
                <a:ext uri="{FF2B5EF4-FFF2-40B4-BE49-F238E27FC236}">
                  <a16:creationId xmlns:a16="http://schemas.microsoft.com/office/drawing/2014/main" id="{5AE57AF2-DB7E-44C0-8555-01F05434425F}"/>
                </a:ext>
              </a:extLst>
            </p:cNvPr>
            <p:cNvPicPr>
              <a:picLocks noChangeAspect="1"/>
            </p:cNvPicPr>
            <p:nvPr/>
          </p:nvPicPr>
          <p:blipFill>
            <a:blip r:embed="rId5"/>
            <a:stretch>
              <a:fillRect/>
            </a:stretch>
          </p:blipFill>
          <p:spPr>
            <a:xfrm>
              <a:off x="4902119" y="5417888"/>
              <a:ext cx="3541908" cy="490418"/>
            </a:xfrm>
            <a:prstGeom prst="rect">
              <a:avLst/>
            </a:prstGeom>
          </p:spPr>
        </p:pic>
        <p:pic>
          <p:nvPicPr>
            <p:cNvPr id="18" name="Picture 3">
              <a:extLst>
                <a:ext uri="{FF2B5EF4-FFF2-40B4-BE49-F238E27FC236}">
                  <a16:creationId xmlns:a16="http://schemas.microsoft.com/office/drawing/2014/main" id="{EA6591B5-4850-4AD2-BC8E-31653318A6ED}"/>
                </a:ext>
              </a:extLst>
            </p:cNvPr>
            <p:cNvPicPr>
              <a:picLocks noChangeAspect="1" noChangeArrowheads="1"/>
            </p:cNvPicPr>
            <p:nvPr/>
          </p:nvPicPr>
          <p:blipFill>
            <a:blip r:embed="rId6" cstate="print"/>
            <a:srcRect/>
            <a:stretch>
              <a:fillRect/>
            </a:stretch>
          </p:blipFill>
          <p:spPr bwMode="auto">
            <a:xfrm>
              <a:off x="173619" y="679510"/>
              <a:ext cx="2284322" cy="808299"/>
            </a:xfrm>
            <a:prstGeom prst="rect">
              <a:avLst/>
            </a:prstGeom>
            <a:noFill/>
            <a:ln w="9525">
              <a:noFill/>
              <a:miter lim="800000"/>
              <a:headEnd/>
              <a:tailEnd/>
            </a:ln>
          </p:spPr>
        </p:pic>
      </p:grpSp>
      <p:pic>
        <p:nvPicPr>
          <p:cNvPr id="11" name="Picture 10">
            <a:extLst>
              <a:ext uri="{FF2B5EF4-FFF2-40B4-BE49-F238E27FC236}">
                <a16:creationId xmlns:a16="http://schemas.microsoft.com/office/drawing/2014/main" id="{0D424BA8-09EA-43A6-B3E8-6DF9DCC6FFE1}"/>
              </a:ext>
            </a:extLst>
          </p:cNvPr>
          <p:cNvPicPr>
            <a:picLocks noChangeAspect="1"/>
          </p:cNvPicPr>
          <p:nvPr/>
        </p:nvPicPr>
        <p:blipFill>
          <a:blip r:embed="rId7"/>
          <a:stretch>
            <a:fillRect/>
          </a:stretch>
        </p:blipFill>
        <p:spPr>
          <a:xfrm>
            <a:off x="6878200" y="3238567"/>
            <a:ext cx="5019646" cy="3209282"/>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F62F2258-5570-4AD3-BA35-A1D000EC8E20}"/>
              </a:ext>
            </a:extLst>
          </p:cNvPr>
          <p:cNvGrpSpPr/>
          <p:nvPr/>
        </p:nvGrpSpPr>
        <p:grpSpPr>
          <a:xfrm>
            <a:off x="-90664" y="1644460"/>
            <a:ext cx="6200775" cy="2010032"/>
            <a:chOff x="2097687" y="3665838"/>
            <a:chExt cx="6200775" cy="2010032"/>
          </a:xfrm>
        </p:grpSpPr>
        <p:pic>
          <p:nvPicPr>
            <p:cNvPr id="13" name="Picture 12">
              <a:extLst>
                <a:ext uri="{FF2B5EF4-FFF2-40B4-BE49-F238E27FC236}">
                  <a16:creationId xmlns:a16="http://schemas.microsoft.com/office/drawing/2014/main" id="{60BD0AA9-092C-48DF-B4FE-5180ECA6F2E5}"/>
                </a:ext>
              </a:extLst>
            </p:cNvPr>
            <p:cNvPicPr>
              <a:picLocks noChangeAspect="1"/>
            </p:cNvPicPr>
            <p:nvPr/>
          </p:nvPicPr>
          <p:blipFill>
            <a:blip r:embed="rId8"/>
            <a:stretch>
              <a:fillRect/>
            </a:stretch>
          </p:blipFill>
          <p:spPr>
            <a:xfrm>
              <a:off x="2097687" y="3665838"/>
              <a:ext cx="6200775" cy="1638300"/>
            </a:xfrm>
            <a:prstGeom prst="rect">
              <a:avLst/>
            </a:prstGeom>
          </p:spPr>
        </p:pic>
        <p:pic>
          <p:nvPicPr>
            <p:cNvPr id="14" name="Picture 13">
              <a:extLst>
                <a:ext uri="{FF2B5EF4-FFF2-40B4-BE49-F238E27FC236}">
                  <a16:creationId xmlns:a16="http://schemas.microsoft.com/office/drawing/2014/main" id="{2C322ABD-9BAC-4B8B-978C-3CCA92E58DC4}"/>
                </a:ext>
              </a:extLst>
            </p:cNvPr>
            <p:cNvPicPr>
              <a:picLocks noChangeAspect="1"/>
            </p:cNvPicPr>
            <p:nvPr/>
          </p:nvPicPr>
          <p:blipFill>
            <a:blip r:embed="rId9"/>
            <a:stretch>
              <a:fillRect/>
            </a:stretch>
          </p:blipFill>
          <p:spPr>
            <a:xfrm>
              <a:off x="5292731" y="5304138"/>
              <a:ext cx="2853590" cy="371732"/>
            </a:xfrm>
            <a:prstGeom prst="rect">
              <a:avLst/>
            </a:prstGeom>
          </p:spPr>
        </p:pic>
      </p:grpSp>
      <p:grpSp>
        <p:nvGrpSpPr>
          <p:cNvPr id="19" name="Group 18">
            <a:extLst>
              <a:ext uri="{FF2B5EF4-FFF2-40B4-BE49-F238E27FC236}">
                <a16:creationId xmlns:a16="http://schemas.microsoft.com/office/drawing/2014/main" id="{79C5D8B6-5DA9-4DD5-82D9-F1D2F9A5E874}"/>
              </a:ext>
            </a:extLst>
          </p:cNvPr>
          <p:cNvGrpSpPr/>
          <p:nvPr/>
        </p:nvGrpSpPr>
        <p:grpSpPr>
          <a:xfrm>
            <a:off x="1767534" y="1"/>
            <a:ext cx="8665857" cy="2293027"/>
            <a:chOff x="243533" y="116824"/>
            <a:chExt cx="8665857" cy="2293027"/>
          </a:xfrm>
        </p:grpSpPr>
        <p:pic>
          <p:nvPicPr>
            <p:cNvPr id="20" name="Picture 19">
              <a:extLst>
                <a:ext uri="{FF2B5EF4-FFF2-40B4-BE49-F238E27FC236}">
                  <a16:creationId xmlns:a16="http://schemas.microsoft.com/office/drawing/2014/main" id="{D9773722-37CB-4A43-A368-57B94E9BBD2C}"/>
                </a:ext>
              </a:extLst>
            </p:cNvPr>
            <p:cNvPicPr>
              <a:picLocks noChangeAspect="1"/>
            </p:cNvPicPr>
            <p:nvPr/>
          </p:nvPicPr>
          <p:blipFill>
            <a:blip r:embed="rId10"/>
            <a:stretch>
              <a:fillRect/>
            </a:stretch>
          </p:blipFill>
          <p:spPr>
            <a:xfrm>
              <a:off x="243533" y="116824"/>
              <a:ext cx="8665857" cy="2293027"/>
            </a:xfrm>
            <a:prstGeom prst="rect">
              <a:avLst/>
            </a:prstGeom>
          </p:spPr>
        </p:pic>
        <p:pic>
          <p:nvPicPr>
            <p:cNvPr id="21" name="Picture 20">
              <a:extLst>
                <a:ext uri="{FF2B5EF4-FFF2-40B4-BE49-F238E27FC236}">
                  <a16:creationId xmlns:a16="http://schemas.microsoft.com/office/drawing/2014/main" id="{78F36B51-3E79-4FA8-A7C9-C46F2B29B2D5}"/>
                </a:ext>
              </a:extLst>
            </p:cNvPr>
            <p:cNvPicPr>
              <a:picLocks noChangeAspect="1"/>
            </p:cNvPicPr>
            <p:nvPr/>
          </p:nvPicPr>
          <p:blipFill>
            <a:blip r:embed="rId11"/>
            <a:stretch>
              <a:fillRect/>
            </a:stretch>
          </p:blipFill>
          <p:spPr>
            <a:xfrm>
              <a:off x="5432765" y="678720"/>
              <a:ext cx="3476625" cy="409575"/>
            </a:xfrm>
            <a:prstGeom prst="rect">
              <a:avLst/>
            </a:prstGeom>
          </p:spPr>
        </p:pic>
      </p:grpSp>
      <p:sp>
        <p:nvSpPr>
          <p:cNvPr id="23" name="TextBox 22">
            <a:extLst>
              <a:ext uri="{FF2B5EF4-FFF2-40B4-BE49-F238E27FC236}">
                <a16:creationId xmlns:a16="http://schemas.microsoft.com/office/drawing/2014/main" id="{2B58E205-7464-4974-84F3-E8D8B5529204}"/>
              </a:ext>
            </a:extLst>
          </p:cNvPr>
          <p:cNvSpPr txBox="1"/>
          <p:nvPr/>
        </p:nvSpPr>
        <p:spPr>
          <a:xfrm>
            <a:off x="1371600" y="3298897"/>
            <a:ext cx="9061791" cy="156966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Negative controls: exposure-outcome pair without causal relationship</a:t>
            </a:r>
          </a:p>
          <a:p>
            <a:endParaRPr lang="en-US" sz="2400" dirty="0"/>
          </a:p>
          <a:p>
            <a:r>
              <a:rPr lang="en-US" sz="2400" dirty="0"/>
              <a:t>Outcome controls: same exposure, different outcome</a:t>
            </a:r>
          </a:p>
          <a:p>
            <a:r>
              <a:rPr lang="en-US" sz="2400" dirty="0"/>
              <a:t>Exposure controls: different exposure, same outcome</a:t>
            </a:r>
          </a:p>
        </p:txBody>
      </p:sp>
    </p:spTree>
    <p:extLst>
      <p:ext uri="{BB962C8B-B14F-4D97-AF65-F5344CB8AC3E}">
        <p14:creationId xmlns:p14="http://schemas.microsoft.com/office/powerpoint/2010/main" val="320050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endParaRPr lang="en-US" dirty="0"/>
          </a:p>
        </p:txBody>
      </p:sp>
      <p:grpSp>
        <p:nvGrpSpPr>
          <p:cNvPr id="7" name="Group 6"/>
          <p:cNvGrpSpPr/>
          <p:nvPr/>
        </p:nvGrpSpPr>
        <p:grpSpPr>
          <a:xfrm>
            <a:off x="1767534" y="1"/>
            <a:ext cx="8665857" cy="2293027"/>
            <a:chOff x="243533" y="116824"/>
            <a:chExt cx="8665857" cy="2293027"/>
          </a:xfrm>
        </p:grpSpPr>
        <p:pic>
          <p:nvPicPr>
            <p:cNvPr id="5" name="Picture 4"/>
            <p:cNvPicPr>
              <a:picLocks noChangeAspect="1"/>
            </p:cNvPicPr>
            <p:nvPr/>
          </p:nvPicPr>
          <p:blipFill>
            <a:blip r:embed="rId2"/>
            <a:stretch>
              <a:fillRect/>
            </a:stretch>
          </p:blipFill>
          <p:spPr>
            <a:xfrm>
              <a:off x="243533" y="116824"/>
              <a:ext cx="8665857" cy="2293027"/>
            </a:xfrm>
            <a:prstGeom prst="rect">
              <a:avLst/>
            </a:prstGeom>
          </p:spPr>
        </p:pic>
        <p:pic>
          <p:nvPicPr>
            <p:cNvPr id="6" name="Picture 5"/>
            <p:cNvPicPr>
              <a:picLocks noChangeAspect="1"/>
            </p:cNvPicPr>
            <p:nvPr/>
          </p:nvPicPr>
          <p:blipFill>
            <a:blip r:embed="rId3"/>
            <a:stretch>
              <a:fillRect/>
            </a:stretch>
          </p:blipFill>
          <p:spPr>
            <a:xfrm>
              <a:off x="5432765" y="678720"/>
              <a:ext cx="3476625" cy="409575"/>
            </a:xfrm>
            <a:prstGeom prst="rect">
              <a:avLst/>
            </a:prstGeom>
          </p:spPr>
        </p:pic>
      </p:grpSp>
      <p:pic>
        <p:nvPicPr>
          <p:cNvPr id="11" name="Picture 10"/>
          <p:cNvPicPr>
            <a:picLocks noChangeAspect="1"/>
          </p:cNvPicPr>
          <p:nvPr/>
        </p:nvPicPr>
        <p:blipFill>
          <a:blip r:embed="rId4"/>
          <a:stretch>
            <a:fillRect/>
          </a:stretch>
        </p:blipFill>
        <p:spPr>
          <a:xfrm>
            <a:off x="1524000" y="2382198"/>
            <a:ext cx="5173362" cy="4333019"/>
          </a:xfrm>
          <a:prstGeom prst="rect">
            <a:avLst/>
          </a:prstGeom>
        </p:spPr>
      </p:pic>
      <p:pic>
        <p:nvPicPr>
          <p:cNvPr id="13" name="Picture 12"/>
          <p:cNvPicPr>
            <a:picLocks noChangeAspect="1"/>
          </p:cNvPicPr>
          <p:nvPr/>
        </p:nvPicPr>
        <p:blipFill>
          <a:blip r:embed="rId5"/>
          <a:stretch>
            <a:fillRect/>
          </a:stretch>
        </p:blipFill>
        <p:spPr>
          <a:xfrm>
            <a:off x="6880824" y="2419017"/>
            <a:ext cx="3663608" cy="2621924"/>
          </a:xfrm>
          <a:prstGeom prst="rect">
            <a:avLst/>
          </a:prstGeom>
        </p:spPr>
      </p:pic>
      <p:pic>
        <p:nvPicPr>
          <p:cNvPr id="14" name="Picture 13"/>
          <p:cNvPicPr>
            <a:picLocks noChangeAspect="1"/>
          </p:cNvPicPr>
          <p:nvPr/>
        </p:nvPicPr>
        <p:blipFill>
          <a:blip r:embed="rId6"/>
          <a:stretch>
            <a:fillRect/>
          </a:stretch>
        </p:blipFill>
        <p:spPr>
          <a:xfrm>
            <a:off x="7440957" y="5040941"/>
            <a:ext cx="2724150" cy="1657350"/>
          </a:xfrm>
          <a:prstGeom prst="rect">
            <a:avLst/>
          </a:prstGeom>
        </p:spPr>
      </p:pic>
      <p:sp>
        <p:nvSpPr>
          <p:cNvPr id="8" name="TextBox 7"/>
          <p:cNvSpPr txBox="1"/>
          <p:nvPr/>
        </p:nvSpPr>
        <p:spPr>
          <a:xfrm>
            <a:off x="2803004" y="3298897"/>
            <a:ext cx="7453835" cy="1938992"/>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Negative controls demonstrated to detect 3 primary sources of systematic error:</a:t>
            </a:r>
          </a:p>
          <a:p>
            <a:pPr marL="741363" lvl="1" indent="-285750">
              <a:buFont typeface="Arial" panose="020B0604020202020204" pitchFamily="34" charset="0"/>
              <a:buChar char="•"/>
            </a:pPr>
            <a:r>
              <a:rPr lang="en-US" sz="2400" dirty="0"/>
              <a:t>Confounding</a:t>
            </a:r>
          </a:p>
          <a:p>
            <a:pPr marL="741363" lvl="1" indent="-285750">
              <a:buFont typeface="Arial" panose="020B0604020202020204" pitchFamily="34" charset="0"/>
              <a:buChar char="•"/>
            </a:pPr>
            <a:r>
              <a:rPr lang="en-US" sz="2400" dirty="0"/>
              <a:t>Selection bias</a:t>
            </a:r>
          </a:p>
          <a:p>
            <a:pPr marL="741363" lvl="1" indent="-285750">
              <a:buFont typeface="Arial" panose="020B0604020202020204" pitchFamily="34" charset="0"/>
              <a:buChar char="•"/>
            </a:pPr>
            <a:r>
              <a:rPr lang="en-US" sz="2400" dirty="0"/>
              <a:t>Measurement bias</a:t>
            </a:r>
          </a:p>
        </p:txBody>
      </p:sp>
    </p:spTree>
    <p:extLst>
      <p:ext uri="{BB962C8B-B14F-4D97-AF65-F5344CB8AC3E}">
        <p14:creationId xmlns:p14="http://schemas.microsoft.com/office/powerpoint/2010/main" val="353556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4407-6CF0-427C-B789-1E7AE4C74913}"/>
              </a:ext>
            </a:extLst>
          </p:cNvPr>
          <p:cNvSpPr>
            <a:spLocks noGrp="1"/>
          </p:cNvSpPr>
          <p:nvPr>
            <p:ph type="title"/>
          </p:nvPr>
        </p:nvSpPr>
        <p:spPr/>
        <p:txBody>
          <a:bodyPr/>
          <a:lstStyle/>
          <a:p>
            <a:r>
              <a:rPr lang="en-US" dirty="0"/>
              <a:t>Even for randomized trails!</a:t>
            </a:r>
          </a:p>
        </p:txBody>
      </p:sp>
      <p:grpSp>
        <p:nvGrpSpPr>
          <p:cNvPr id="8" name="Group 7">
            <a:extLst>
              <a:ext uri="{FF2B5EF4-FFF2-40B4-BE49-F238E27FC236}">
                <a16:creationId xmlns:a16="http://schemas.microsoft.com/office/drawing/2014/main" id="{5C58F4BB-8B54-4DA8-ABC8-164A8BDAA7CB}"/>
              </a:ext>
            </a:extLst>
          </p:cNvPr>
          <p:cNvGrpSpPr/>
          <p:nvPr/>
        </p:nvGrpSpPr>
        <p:grpSpPr>
          <a:xfrm>
            <a:off x="2667000" y="1371600"/>
            <a:ext cx="8320858" cy="5411930"/>
            <a:chOff x="985837" y="1281311"/>
            <a:chExt cx="7172325" cy="4172137"/>
          </a:xfrm>
        </p:grpSpPr>
        <p:pic>
          <p:nvPicPr>
            <p:cNvPr id="9" name="Picture 8">
              <a:extLst>
                <a:ext uri="{FF2B5EF4-FFF2-40B4-BE49-F238E27FC236}">
                  <a16:creationId xmlns:a16="http://schemas.microsoft.com/office/drawing/2014/main" id="{953C23F0-4B5C-4540-B505-B46DE3FE5961}"/>
                </a:ext>
              </a:extLst>
            </p:cNvPr>
            <p:cNvPicPr>
              <a:picLocks noChangeAspect="1"/>
            </p:cNvPicPr>
            <p:nvPr/>
          </p:nvPicPr>
          <p:blipFill>
            <a:blip r:embed="rId2"/>
            <a:stretch>
              <a:fillRect/>
            </a:stretch>
          </p:blipFill>
          <p:spPr>
            <a:xfrm>
              <a:off x="985837" y="1847850"/>
              <a:ext cx="7172325" cy="3162300"/>
            </a:xfrm>
            <a:prstGeom prst="rect">
              <a:avLst/>
            </a:prstGeom>
          </p:spPr>
        </p:pic>
        <p:pic>
          <p:nvPicPr>
            <p:cNvPr id="10" name="Picture 3">
              <a:extLst>
                <a:ext uri="{FF2B5EF4-FFF2-40B4-BE49-F238E27FC236}">
                  <a16:creationId xmlns:a16="http://schemas.microsoft.com/office/drawing/2014/main" id="{8CE68E03-C547-494B-8F65-B64A0EC7874C}"/>
                </a:ext>
              </a:extLst>
            </p:cNvPr>
            <p:cNvPicPr>
              <a:picLocks noChangeAspect="1" noChangeArrowheads="1"/>
            </p:cNvPicPr>
            <p:nvPr/>
          </p:nvPicPr>
          <p:blipFill>
            <a:blip r:embed="rId3" cstate="print"/>
            <a:srcRect/>
            <a:stretch>
              <a:fillRect/>
            </a:stretch>
          </p:blipFill>
          <p:spPr bwMode="auto">
            <a:xfrm>
              <a:off x="985837" y="1281311"/>
              <a:ext cx="1856217" cy="656816"/>
            </a:xfrm>
            <a:prstGeom prst="rect">
              <a:avLst/>
            </a:prstGeom>
            <a:noFill/>
            <a:ln w="9525">
              <a:noFill/>
              <a:miter lim="800000"/>
              <a:headEnd/>
              <a:tailEnd/>
            </a:ln>
          </p:spPr>
        </p:pic>
        <p:pic>
          <p:nvPicPr>
            <p:cNvPr id="11" name="Picture 10">
              <a:extLst>
                <a:ext uri="{FF2B5EF4-FFF2-40B4-BE49-F238E27FC236}">
                  <a16:creationId xmlns:a16="http://schemas.microsoft.com/office/drawing/2014/main" id="{62F15F9C-9017-47E6-B2AA-F2193C5D167E}"/>
                </a:ext>
              </a:extLst>
            </p:cNvPr>
            <p:cNvPicPr>
              <a:picLocks noChangeAspect="1"/>
            </p:cNvPicPr>
            <p:nvPr/>
          </p:nvPicPr>
          <p:blipFill>
            <a:blip r:embed="rId4"/>
            <a:stretch>
              <a:fillRect/>
            </a:stretch>
          </p:blipFill>
          <p:spPr>
            <a:xfrm>
              <a:off x="4762051" y="5099735"/>
              <a:ext cx="3132887" cy="353713"/>
            </a:xfrm>
            <a:prstGeom prst="rect">
              <a:avLst/>
            </a:prstGeom>
          </p:spPr>
        </p:pic>
      </p:grpSp>
    </p:spTree>
    <p:extLst>
      <p:ext uri="{BB962C8B-B14F-4D97-AF65-F5344CB8AC3E}">
        <p14:creationId xmlns:p14="http://schemas.microsoft.com/office/powerpoint/2010/main" val="3278997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endParaRPr lang="en-US" dirty="0"/>
          </a:p>
        </p:txBody>
      </p:sp>
      <p:grpSp>
        <p:nvGrpSpPr>
          <p:cNvPr id="9" name="Group 8"/>
          <p:cNvGrpSpPr/>
          <p:nvPr/>
        </p:nvGrpSpPr>
        <p:grpSpPr>
          <a:xfrm>
            <a:off x="1685934" y="1"/>
            <a:ext cx="8747456" cy="2470291"/>
            <a:chOff x="108814" y="128225"/>
            <a:chExt cx="8747456" cy="2470291"/>
          </a:xfrm>
        </p:grpSpPr>
        <p:pic>
          <p:nvPicPr>
            <p:cNvPr id="5" name="Picture 4"/>
            <p:cNvPicPr>
              <a:picLocks noChangeAspect="1"/>
            </p:cNvPicPr>
            <p:nvPr/>
          </p:nvPicPr>
          <p:blipFill>
            <a:blip r:embed="rId2"/>
            <a:stretch>
              <a:fillRect/>
            </a:stretch>
          </p:blipFill>
          <p:spPr>
            <a:xfrm>
              <a:off x="108814" y="128225"/>
              <a:ext cx="8747456" cy="2470291"/>
            </a:xfrm>
            <a:prstGeom prst="rect">
              <a:avLst/>
            </a:prstGeom>
          </p:spPr>
        </p:pic>
        <p:pic>
          <p:nvPicPr>
            <p:cNvPr id="6" name="Picture 5"/>
            <p:cNvPicPr>
              <a:picLocks noChangeAspect="1"/>
            </p:cNvPicPr>
            <p:nvPr/>
          </p:nvPicPr>
          <p:blipFill>
            <a:blip r:embed="rId3"/>
            <a:stretch>
              <a:fillRect/>
            </a:stretch>
          </p:blipFill>
          <p:spPr>
            <a:xfrm>
              <a:off x="5020359" y="672038"/>
              <a:ext cx="3636200" cy="507849"/>
            </a:xfrm>
            <a:prstGeom prst="rect">
              <a:avLst/>
            </a:prstGeom>
          </p:spPr>
        </p:pic>
      </p:grpSp>
      <p:pic>
        <p:nvPicPr>
          <p:cNvPr id="8" name="Picture 7"/>
          <p:cNvPicPr>
            <a:picLocks noChangeAspect="1"/>
          </p:cNvPicPr>
          <p:nvPr/>
        </p:nvPicPr>
        <p:blipFill>
          <a:blip r:embed="rId4"/>
          <a:stretch>
            <a:fillRect/>
          </a:stretch>
        </p:blipFill>
        <p:spPr>
          <a:xfrm>
            <a:off x="1524000" y="2660821"/>
            <a:ext cx="4933950" cy="4114800"/>
          </a:xfrm>
          <a:prstGeom prst="rect">
            <a:avLst/>
          </a:prstGeom>
        </p:spPr>
      </p:pic>
      <p:pic>
        <p:nvPicPr>
          <p:cNvPr id="10" name="Picture 9"/>
          <p:cNvPicPr>
            <a:picLocks noChangeAspect="1"/>
          </p:cNvPicPr>
          <p:nvPr/>
        </p:nvPicPr>
        <p:blipFill>
          <a:blip r:embed="rId5"/>
          <a:stretch>
            <a:fillRect/>
          </a:stretch>
        </p:blipFill>
        <p:spPr>
          <a:xfrm>
            <a:off x="6449561" y="2573362"/>
            <a:ext cx="4210050" cy="4284638"/>
          </a:xfrm>
          <a:prstGeom prst="rect">
            <a:avLst/>
          </a:prstGeom>
        </p:spPr>
      </p:pic>
      <p:sp>
        <p:nvSpPr>
          <p:cNvPr id="12" name="TextBox 11">
            <a:extLst>
              <a:ext uri="{FF2B5EF4-FFF2-40B4-BE49-F238E27FC236}">
                <a16:creationId xmlns:a16="http://schemas.microsoft.com/office/drawing/2014/main" id="{1E6BF664-F29F-4E41-BCCA-C2152231F363}"/>
              </a:ext>
            </a:extLst>
          </p:cNvPr>
          <p:cNvSpPr txBox="1"/>
          <p:nvPr/>
        </p:nvSpPr>
        <p:spPr>
          <a:xfrm>
            <a:off x="2438400" y="3429000"/>
            <a:ext cx="7453835" cy="83099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Pick negative controls with similar bias as exposure / outcome of interest, but without direct causal relationship</a:t>
            </a:r>
          </a:p>
        </p:txBody>
      </p:sp>
    </p:spTree>
    <p:extLst>
      <p:ext uri="{BB962C8B-B14F-4D97-AF65-F5344CB8AC3E}">
        <p14:creationId xmlns:p14="http://schemas.microsoft.com/office/powerpoint/2010/main" val="364902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8142-78CF-45E7-81AE-FEDEB9AE2D29}"/>
              </a:ext>
            </a:extLst>
          </p:cNvPr>
          <p:cNvSpPr>
            <a:spLocks noGrp="1"/>
          </p:cNvSpPr>
          <p:nvPr>
            <p:ph type="title"/>
          </p:nvPr>
        </p:nvSpPr>
        <p:spPr/>
        <p:txBody>
          <a:bodyPr/>
          <a:lstStyle/>
          <a:p>
            <a:r>
              <a:rPr lang="en-US" dirty="0"/>
              <a:t>Selection of negative controls</a:t>
            </a:r>
          </a:p>
        </p:txBody>
      </p:sp>
      <p:sp>
        <p:nvSpPr>
          <p:cNvPr id="3" name="Content Placeholder 2">
            <a:extLst>
              <a:ext uri="{FF2B5EF4-FFF2-40B4-BE49-F238E27FC236}">
                <a16:creationId xmlns:a16="http://schemas.microsoft.com/office/drawing/2014/main" id="{5861F1A1-C2E3-4D53-BF47-7461D6321CC2}"/>
              </a:ext>
            </a:extLst>
          </p:cNvPr>
          <p:cNvSpPr>
            <a:spLocks noGrp="1"/>
          </p:cNvSpPr>
          <p:nvPr>
            <p:ph idx="1"/>
          </p:nvPr>
        </p:nvSpPr>
        <p:spPr/>
        <p:txBody>
          <a:bodyPr/>
          <a:lstStyle/>
          <a:p>
            <a:r>
              <a:rPr lang="en-US" dirty="0"/>
              <a:t>No causal relationship</a:t>
            </a:r>
          </a:p>
          <a:p>
            <a:r>
              <a:rPr lang="en-US" dirty="0"/>
              <a:t>Exchangeability: same confounding</a:t>
            </a:r>
          </a:p>
          <a:p>
            <a:pPr lvl="1"/>
            <a:r>
              <a:rPr lang="en-US" dirty="0"/>
              <a:t>True confounding structure is unknowable</a:t>
            </a:r>
          </a:p>
          <a:p>
            <a:r>
              <a:rPr lang="en-US" dirty="0"/>
              <a:t>Our solution: pick a sample of negative controls (50 &lt; n &lt; 100)</a:t>
            </a:r>
          </a:p>
          <a:p>
            <a:pPr lvl="1"/>
            <a:r>
              <a:rPr lang="en-US" dirty="0"/>
              <a:t>Assumption: distribution of confounding from which exposure-outcome of interest is sampled</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0362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BFA4-6ACD-4297-BB85-6DA988A193CA}"/>
              </a:ext>
            </a:extLst>
          </p:cNvPr>
          <p:cNvSpPr>
            <a:spLocks noGrp="1"/>
          </p:cNvSpPr>
          <p:nvPr>
            <p:ph type="title"/>
          </p:nvPr>
        </p:nvSpPr>
        <p:spPr/>
        <p:txBody>
          <a:bodyPr>
            <a:normAutofit/>
          </a:bodyPr>
          <a:lstStyle/>
          <a:p>
            <a:r>
              <a:rPr lang="en-US" dirty="0"/>
              <a:t>Trouble with observational research</a:t>
            </a:r>
          </a:p>
        </p:txBody>
      </p:sp>
      <p:pic>
        <p:nvPicPr>
          <p:cNvPr id="5" name="Content Placeholder 4">
            <a:extLst>
              <a:ext uri="{FF2B5EF4-FFF2-40B4-BE49-F238E27FC236}">
                <a16:creationId xmlns:a16="http://schemas.microsoft.com/office/drawing/2014/main" id="{F67F5C96-2516-4E1E-BACD-3C9A4E2BF16D}"/>
              </a:ext>
            </a:extLst>
          </p:cNvPr>
          <p:cNvPicPr>
            <a:picLocks noGrp="1" noChangeAspect="1"/>
          </p:cNvPicPr>
          <p:nvPr>
            <p:ph idx="1"/>
          </p:nvPr>
        </p:nvPicPr>
        <p:blipFill>
          <a:blip r:embed="rId2"/>
          <a:stretch>
            <a:fillRect/>
          </a:stretch>
        </p:blipFill>
        <p:spPr>
          <a:xfrm>
            <a:off x="2209800" y="1951038"/>
            <a:ext cx="7637152" cy="4906963"/>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71670CF7-201B-4E15-B858-D7EF978D9A44}"/>
              </a:ext>
            </a:extLst>
          </p:cNvPr>
          <p:cNvSpPr>
            <a:spLocks noGrp="1"/>
          </p:cNvSpPr>
          <p:nvPr>
            <p:ph type="sldNum" sz="quarter" idx="4"/>
          </p:nvPr>
        </p:nvSpPr>
        <p:spPr/>
        <p:txBody>
          <a:bodyPr/>
          <a:lstStyle/>
          <a:p>
            <a:fld id="{444583ED-F364-40B3-B25B-483B5033DFA3}" type="slidenum">
              <a:rPr lang="en-US" smtClean="0"/>
              <a:pPr/>
              <a:t>2</a:t>
            </a:fld>
            <a:endParaRPr lang="en-US"/>
          </a:p>
        </p:txBody>
      </p:sp>
    </p:spTree>
    <p:extLst>
      <p:ext uri="{BB962C8B-B14F-4D97-AF65-F5344CB8AC3E}">
        <p14:creationId xmlns:p14="http://schemas.microsoft.com/office/powerpoint/2010/main" val="3498023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interpret results from negative controls: Example study</a:t>
            </a:r>
          </a:p>
        </p:txBody>
      </p:sp>
      <p:sp>
        <p:nvSpPr>
          <p:cNvPr id="3" name="Content Placeholder 2"/>
          <p:cNvSpPr>
            <a:spLocks noGrp="1"/>
          </p:cNvSpPr>
          <p:nvPr>
            <p:ph idx="1"/>
          </p:nvPr>
        </p:nvSpPr>
        <p:spPr/>
        <p:txBody>
          <a:bodyPr/>
          <a:lstStyle/>
          <a:p>
            <a:r>
              <a:rPr lang="en-US" dirty="0"/>
              <a:t>Case-control study</a:t>
            </a:r>
          </a:p>
          <a:p>
            <a:r>
              <a:rPr lang="en-US" dirty="0"/>
              <a:t>Clopidogrel </a:t>
            </a:r>
            <a:r>
              <a:rPr lang="en-US" dirty="0">
                <a:sym typeface="Wingdings" panose="05000000000000000000" pitchFamily="2" charset="2"/>
              </a:rPr>
              <a:t> UGIB</a:t>
            </a:r>
          </a:p>
          <a:p>
            <a:r>
              <a:rPr lang="en-US" dirty="0">
                <a:sym typeface="Wingdings" panose="05000000000000000000" pitchFamily="2" charset="2"/>
              </a:rPr>
              <a:t>IBM MarketScan CCAE database</a:t>
            </a:r>
          </a:p>
          <a:p>
            <a:r>
              <a:rPr lang="en-US" dirty="0">
                <a:sym typeface="Wingdings" panose="05000000000000000000" pitchFamily="2" charset="2"/>
              </a:rPr>
              <a:t>67 negative controls for UGIB</a:t>
            </a:r>
          </a:p>
          <a:p>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286835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2"/>
          <p:cNvSpPr>
            <a:spLocks noGrp="1"/>
          </p:cNvSpPr>
          <p:nvPr>
            <p:ph type="title"/>
          </p:nvPr>
        </p:nvSpPr>
        <p:spPr>
          <a:xfrm>
            <a:off x="1981200" y="0"/>
            <a:ext cx="8229600" cy="1143000"/>
          </a:xfrm>
        </p:spPr>
        <p:txBody>
          <a:bodyPr/>
          <a:lstStyle/>
          <a:p>
            <a:pPr eaLnBrk="1" hangingPunct="1"/>
            <a:r>
              <a:rPr lang="en-US" dirty="0"/>
              <a:t>P value calculation</a:t>
            </a:r>
          </a:p>
        </p:txBody>
      </p:sp>
      <p:pic>
        <p:nvPicPr>
          <p:cNvPr id="308226" name="Picture 2" descr="X:\Null\Intro1.png"/>
          <p:cNvPicPr>
            <a:picLocks noChangeAspect="1" noChangeArrowheads="1"/>
          </p:cNvPicPr>
          <p:nvPr/>
        </p:nvPicPr>
        <p:blipFill>
          <a:blip r:embed="rId3" cstate="print"/>
          <a:srcRect/>
          <a:stretch>
            <a:fillRect/>
          </a:stretch>
        </p:blipFill>
        <p:spPr bwMode="auto">
          <a:xfrm>
            <a:off x="1981200" y="914400"/>
            <a:ext cx="8229600" cy="5486400"/>
          </a:xfrm>
          <a:prstGeom prst="rect">
            <a:avLst/>
          </a:prstGeom>
          <a:noFill/>
          <a:ln w="9525">
            <a:noFill/>
            <a:miter lim="800000"/>
            <a:headEnd/>
            <a:tailEnd/>
          </a:ln>
        </p:spPr>
      </p:pic>
      <p:grpSp>
        <p:nvGrpSpPr>
          <p:cNvPr id="2" name="Group 8"/>
          <p:cNvGrpSpPr>
            <a:grpSpLocks/>
          </p:cNvGrpSpPr>
          <p:nvPr/>
        </p:nvGrpSpPr>
        <p:grpSpPr bwMode="auto">
          <a:xfrm>
            <a:off x="3810000" y="5486400"/>
            <a:ext cx="457200" cy="533400"/>
            <a:chOff x="2438400" y="5486400"/>
            <a:chExt cx="457200" cy="533400"/>
          </a:xfrm>
        </p:grpSpPr>
        <p:sp>
          <p:nvSpPr>
            <p:cNvPr id="6" name="Left Brace 5"/>
            <p:cNvSpPr/>
            <p:nvPr/>
          </p:nvSpPr>
          <p:spPr>
            <a:xfrm rot="16200000">
              <a:off x="2514600" y="5486400"/>
              <a:ext cx="228600" cy="2286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dirty="0"/>
            </a:p>
          </p:txBody>
        </p:sp>
        <p:sp>
          <p:nvSpPr>
            <p:cNvPr id="8" name="Rounded Rectangle 7"/>
            <p:cNvSpPr/>
            <p:nvPr/>
          </p:nvSpPr>
          <p:spPr>
            <a:xfrm>
              <a:off x="2438400" y="5715000"/>
              <a:ext cx="457200" cy="3048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SE</a:t>
              </a:r>
            </a:p>
          </p:txBody>
        </p:sp>
      </p:grpSp>
      <p:sp>
        <p:nvSpPr>
          <p:cNvPr id="13" name="TextBox 12"/>
          <p:cNvSpPr txBox="1"/>
          <p:nvPr/>
        </p:nvSpPr>
        <p:spPr>
          <a:xfrm>
            <a:off x="6786613" y="5917933"/>
            <a:ext cx="1171796" cy="369332"/>
          </a:xfrm>
          <a:prstGeom prst="rect">
            <a:avLst/>
          </a:prstGeom>
          <a:noFill/>
        </p:spPr>
        <p:txBody>
          <a:bodyPr wrap="none" rtlCol="0">
            <a:spAutoFit/>
          </a:bodyPr>
          <a:lstStyle/>
          <a:p>
            <a:r>
              <a:rPr lang="en-US" dirty="0"/>
              <a:t>(Log scale)</a:t>
            </a:r>
          </a:p>
        </p:txBody>
      </p:sp>
    </p:spTree>
    <p:extLst>
      <p:ext uri="{BB962C8B-B14F-4D97-AF65-F5344CB8AC3E}">
        <p14:creationId xmlns:p14="http://schemas.microsoft.com/office/powerpoint/2010/main" val="417138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2"/>
          <p:cNvSpPr>
            <a:spLocks noGrp="1"/>
          </p:cNvSpPr>
          <p:nvPr>
            <p:ph type="title"/>
          </p:nvPr>
        </p:nvSpPr>
        <p:spPr>
          <a:xfrm>
            <a:off x="1981200" y="0"/>
            <a:ext cx="8229600" cy="1143000"/>
          </a:xfrm>
        </p:spPr>
        <p:txBody>
          <a:bodyPr/>
          <a:lstStyle/>
          <a:p>
            <a:r>
              <a:rPr lang="en-US" dirty="0"/>
              <a:t>P value calculation</a:t>
            </a:r>
          </a:p>
        </p:txBody>
      </p:sp>
      <p:pic>
        <p:nvPicPr>
          <p:cNvPr id="310274" name="Picture 3" descr="X:\Null\Intro2.png"/>
          <p:cNvPicPr>
            <a:picLocks noChangeAspect="1" noChangeArrowheads="1"/>
          </p:cNvPicPr>
          <p:nvPr/>
        </p:nvPicPr>
        <p:blipFill>
          <a:blip r:embed="rId3" cstate="print"/>
          <a:srcRect/>
          <a:stretch>
            <a:fillRect/>
          </a:stretch>
        </p:blipFill>
        <p:spPr bwMode="auto">
          <a:xfrm>
            <a:off x="1981200" y="914400"/>
            <a:ext cx="8229600" cy="5486400"/>
          </a:xfrm>
          <a:prstGeom prst="rect">
            <a:avLst/>
          </a:prstGeom>
          <a:noFill/>
          <a:ln w="9525">
            <a:noFill/>
            <a:miter lim="800000"/>
            <a:headEnd/>
            <a:tailEnd/>
          </a:ln>
        </p:spPr>
      </p:pic>
      <p:cxnSp>
        <p:nvCxnSpPr>
          <p:cNvPr id="12" name="Straight Connector 11"/>
          <p:cNvCxnSpPr/>
          <p:nvPr/>
        </p:nvCxnSpPr>
        <p:spPr>
          <a:xfrm flipV="1">
            <a:off x="4105276" y="4445000"/>
            <a:ext cx="923925" cy="1022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4724400" y="4191000"/>
            <a:ext cx="1295400" cy="406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Some drug</a:t>
            </a:r>
          </a:p>
        </p:txBody>
      </p:sp>
      <p:sp>
        <p:nvSpPr>
          <p:cNvPr id="9" name="TextBox 8"/>
          <p:cNvSpPr txBox="1"/>
          <p:nvPr/>
        </p:nvSpPr>
        <p:spPr>
          <a:xfrm>
            <a:off x="6786613" y="5917933"/>
            <a:ext cx="1171796" cy="369332"/>
          </a:xfrm>
          <a:prstGeom prst="rect">
            <a:avLst/>
          </a:prstGeom>
          <a:noFill/>
        </p:spPr>
        <p:txBody>
          <a:bodyPr wrap="none" rtlCol="0">
            <a:spAutoFit/>
          </a:bodyPr>
          <a:lstStyle/>
          <a:p>
            <a:r>
              <a:rPr lang="en-US" dirty="0"/>
              <a:t>(Log scale)</a:t>
            </a:r>
          </a:p>
        </p:txBody>
      </p:sp>
    </p:spTree>
    <p:extLst>
      <p:ext uri="{BB962C8B-B14F-4D97-AF65-F5344CB8AC3E}">
        <p14:creationId xmlns:p14="http://schemas.microsoft.com/office/powerpoint/2010/main" val="1350504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2"/>
          <p:cNvSpPr>
            <a:spLocks noGrp="1"/>
          </p:cNvSpPr>
          <p:nvPr>
            <p:ph type="title"/>
          </p:nvPr>
        </p:nvSpPr>
        <p:spPr>
          <a:xfrm>
            <a:off x="1981200" y="-8467"/>
            <a:ext cx="8229600" cy="1143000"/>
          </a:xfrm>
        </p:spPr>
        <p:txBody>
          <a:bodyPr/>
          <a:lstStyle/>
          <a:p>
            <a:r>
              <a:rPr lang="en-US" dirty="0"/>
              <a:t>P value calculation</a:t>
            </a:r>
          </a:p>
        </p:txBody>
      </p:sp>
      <p:pic>
        <p:nvPicPr>
          <p:cNvPr id="312322" name="Picture 2" descr="X:\Null\Intro3.png"/>
          <p:cNvPicPr>
            <a:picLocks noChangeAspect="1" noChangeArrowheads="1"/>
          </p:cNvPicPr>
          <p:nvPr/>
        </p:nvPicPr>
        <p:blipFill>
          <a:blip r:embed="rId3" cstate="print"/>
          <a:srcRect/>
          <a:stretch>
            <a:fillRect/>
          </a:stretch>
        </p:blipFill>
        <p:spPr bwMode="auto">
          <a:xfrm>
            <a:off x="1981200" y="914400"/>
            <a:ext cx="8229600" cy="5486400"/>
          </a:xfrm>
          <a:prstGeom prst="rect">
            <a:avLst/>
          </a:prstGeom>
          <a:noFill/>
          <a:ln w="9525">
            <a:noFill/>
            <a:miter lim="800000"/>
            <a:headEnd/>
            <a:tailEnd/>
          </a:ln>
        </p:spPr>
      </p:pic>
      <p:cxnSp>
        <p:nvCxnSpPr>
          <p:cNvPr id="6" name="Straight Connector 5"/>
          <p:cNvCxnSpPr/>
          <p:nvPr/>
        </p:nvCxnSpPr>
        <p:spPr>
          <a:xfrm flipV="1">
            <a:off x="9004300" y="4127500"/>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8153400" y="3810000"/>
            <a:ext cx="1676400" cy="406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clopidogrel</a:t>
            </a:r>
          </a:p>
        </p:txBody>
      </p:sp>
      <p:sp>
        <p:nvSpPr>
          <p:cNvPr id="11" name="Rounded Rectangle 10"/>
          <p:cNvSpPr/>
          <p:nvPr/>
        </p:nvSpPr>
        <p:spPr>
          <a:xfrm>
            <a:off x="7086600" y="1905000"/>
            <a:ext cx="3352800" cy="1143000"/>
          </a:xfrm>
          <a:prstGeom prst="roundRect">
            <a:avLst>
              <a:gd name="adj" fmla="val 25556"/>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1"/>
                </a:solidFill>
              </a:rPr>
              <a:t>clopidogrel – GI bleed: </a:t>
            </a:r>
          </a:p>
          <a:p>
            <a:pPr algn="ctr">
              <a:defRPr/>
            </a:pPr>
            <a:r>
              <a:rPr lang="en-US" sz="2400" dirty="0">
                <a:solidFill>
                  <a:schemeClr val="tx1"/>
                </a:solidFill>
              </a:rPr>
              <a:t>p &lt; .001</a:t>
            </a:r>
          </a:p>
        </p:txBody>
      </p:sp>
      <p:sp>
        <p:nvSpPr>
          <p:cNvPr id="9" name="TextBox 8"/>
          <p:cNvSpPr txBox="1"/>
          <p:nvPr/>
        </p:nvSpPr>
        <p:spPr>
          <a:xfrm>
            <a:off x="6786613" y="5917933"/>
            <a:ext cx="1171796" cy="369332"/>
          </a:xfrm>
          <a:prstGeom prst="rect">
            <a:avLst/>
          </a:prstGeom>
          <a:noFill/>
        </p:spPr>
        <p:txBody>
          <a:bodyPr wrap="none" rtlCol="0">
            <a:spAutoFit/>
          </a:bodyPr>
          <a:lstStyle/>
          <a:p>
            <a:r>
              <a:rPr lang="en-US" dirty="0"/>
              <a:t>(Log scale)</a:t>
            </a:r>
          </a:p>
        </p:txBody>
      </p:sp>
    </p:spTree>
    <p:extLst>
      <p:ext uri="{BB962C8B-B14F-4D97-AF65-F5344CB8AC3E}">
        <p14:creationId xmlns:p14="http://schemas.microsoft.com/office/powerpoint/2010/main" val="410528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639762"/>
          </a:xfrm>
        </p:spPr>
        <p:txBody>
          <a:bodyPr>
            <a:normAutofit fontScale="90000"/>
          </a:bodyPr>
          <a:lstStyle/>
          <a:p>
            <a:r>
              <a:rPr lang="en-US" dirty="0"/>
              <a:t>P value calculation</a:t>
            </a:r>
          </a:p>
        </p:txBody>
      </p:sp>
      <p:pic>
        <p:nvPicPr>
          <p:cNvPr id="4098" name="Picture 2" descr="X:\Null\Intro4.png"/>
          <p:cNvPicPr>
            <a:picLocks noChangeAspect="1" noChangeArrowheads="1"/>
          </p:cNvPicPr>
          <p:nvPr/>
        </p:nvPicPr>
        <p:blipFill>
          <a:blip r:embed="rId2" cstate="print"/>
          <a:srcRect/>
          <a:stretch>
            <a:fillRect/>
          </a:stretch>
        </p:blipFill>
        <p:spPr bwMode="auto">
          <a:xfrm>
            <a:off x="1981200" y="914400"/>
            <a:ext cx="8229600" cy="5486400"/>
          </a:xfrm>
          <a:prstGeom prst="rect">
            <a:avLst/>
          </a:prstGeom>
          <a:noFill/>
        </p:spPr>
      </p:pic>
      <p:cxnSp>
        <p:nvCxnSpPr>
          <p:cNvPr id="7" name="Straight Connector 6"/>
          <p:cNvCxnSpPr/>
          <p:nvPr/>
        </p:nvCxnSpPr>
        <p:spPr>
          <a:xfrm flipV="1">
            <a:off x="6591300" y="4216400"/>
            <a:ext cx="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5740400" y="3898900"/>
            <a:ext cx="1676400" cy="406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clopidogrel</a:t>
            </a:r>
          </a:p>
        </p:txBody>
      </p:sp>
    </p:spTree>
    <p:extLst>
      <p:ext uri="{BB962C8B-B14F-4D97-AF65-F5344CB8AC3E}">
        <p14:creationId xmlns:p14="http://schemas.microsoft.com/office/powerpoint/2010/main" val="929533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X:\Null\Intro6.png"/>
          <p:cNvPicPr>
            <a:picLocks noChangeAspect="1" noChangeArrowheads="1"/>
          </p:cNvPicPr>
          <p:nvPr/>
        </p:nvPicPr>
        <p:blipFill>
          <a:blip r:embed="rId2" cstate="print"/>
          <a:srcRect/>
          <a:stretch>
            <a:fillRect/>
          </a:stretch>
        </p:blipFill>
        <p:spPr bwMode="auto">
          <a:xfrm>
            <a:off x="1981200" y="914400"/>
            <a:ext cx="8229600" cy="5486400"/>
          </a:xfrm>
          <a:prstGeom prst="rect">
            <a:avLst/>
          </a:prstGeom>
          <a:noFill/>
        </p:spPr>
      </p:pic>
      <p:sp>
        <p:nvSpPr>
          <p:cNvPr id="3" name="Title 2"/>
          <p:cNvSpPr>
            <a:spLocks noGrp="1"/>
          </p:cNvSpPr>
          <p:nvPr>
            <p:ph type="title"/>
          </p:nvPr>
        </p:nvSpPr>
        <p:spPr>
          <a:xfrm>
            <a:off x="1981200" y="25400"/>
            <a:ext cx="8229600" cy="1143000"/>
          </a:xfrm>
        </p:spPr>
        <p:txBody>
          <a:bodyPr>
            <a:normAutofit fontScale="90000"/>
          </a:bodyPr>
          <a:lstStyle/>
          <a:p>
            <a:r>
              <a:rPr lang="en-US" dirty="0"/>
              <a:t>Estimated effect sizes for negative controls</a:t>
            </a:r>
          </a:p>
        </p:txBody>
      </p:sp>
      <p:sp>
        <p:nvSpPr>
          <p:cNvPr id="7" name="Rounded Rectangle 6"/>
          <p:cNvSpPr/>
          <p:nvPr/>
        </p:nvSpPr>
        <p:spPr>
          <a:xfrm>
            <a:off x="7391400" y="1905000"/>
            <a:ext cx="3048000" cy="1447800"/>
          </a:xfrm>
          <a:prstGeom prst="roundRect">
            <a:avLst>
              <a:gd name="adj" fmla="val 25556"/>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55% of negative controls have p &lt; .05</a:t>
            </a:r>
          </a:p>
          <a:p>
            <a:pPr algn="ctr"/>
            <a:r>
              <a:rPr lang="en-US" sz="2400" dirty="0">
                <a:solidFill>
                  <a:schemeClr val="tx1"/>
                </a:solidFill>
              </a:rPr>
              <a:t>(Expected: 5%)</a:t>
            </a:r>
          </a:p>
        </p:txBody>
      </p:sp>
    </p:spTree>
    <p:extLst>
      <p:ext uri="{BB962C8B-B14F-4D97-AF65-F5344CB8AC3E}">
        <p14:creationId xmlns:p14="http://schemas.microsoft.com/office/powerpoint/2010/main" val="392891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Negative controls &amp; the null distribution </a:t>
            </a:r>
          </a:p>
        </p:txBody>
      </p:sp>
      <p:pic>
        <p:nvPicPr>
          <p:cNvPr id="7170" name="Picture 2" descr="X:\Null\Intro7.png"/>
          <p:cNvPicPr>
            <a:picLocks noChangeAspect="1" noChangeArrowheads="1"/>
          </p:cNvPicPr>
          <p:nvPr/>
        </p:nvPicPr>
        <p:blipFill rotWithShape="1">
          <a:blip r:embed="rId2" cstate="print"/>
          <a:srcRect b="1388"/>
          <a:stretch/>
        </p:blipFill>
        <p:spPr bwMode="auto">
          <a:xfrm>
            <a:off x="1981200" y="914400"/>
            <a:ext cx="8229600" cy="5410200"/>
          </a:xfrm>
          <a:prstGeom prst="rect">
            <a:avLst/>
          </a:prstGeom>
          <a:noFill/>
        </p:spPr>
      </p:pic>
      <p:sp>
        <p:nvSpPr>
          <p:cNvPr id="7" name="Rounded Rectangle 6"/>
          <p:cNvSpPr/>
          <p:nvPr/>
        </p:nvSpPr>
        <p:spPr>
          <a:xfrm>
            <a:off x="7391400" y="1905000"/>
            <a:ext cx="3048000" cy="1828800"/>
          </a:xfrm>
          <a:prstGeom prst="roundRect">
            <a:avLst>
              <a:gd name="adj" fmla="val 25556"/>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We can use the negative controls to estimate the real null distribution</a:t>
            </a:r>
          </a:p>
        </p:txBody>
      </p:sp>
    </p:spTree>
    <p:extLst>
      <p:ext uri="{BB962C8B-B14F-4D97-AF65-F5344CB8AC3E}">
        <p14:creationId xmlns:p14="http://schemas.microsoft.com/office/powerpoint/2010/main" val="1774909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Negative controls &amp; the null distribution </a:t>
            </a:r>
          </a:p>
        </p:txBody>
      </p:sp>
      <p:pic>
        <p:nvPicPr>
          <p:cNvPr id="8194" name="Picture 2" descr="X:\Null\Intro8.png"/>
          <p:cNvPicPr>
            <a:picLocks noChangeAspect="1" noChangeArrowheads="1"/>
          </p:cNvPicPr>
          <p:nvPr/>
        </p:nvPicPr>
        <p:blipFill>
          <a:blip r:embed="rId2" cstate="print"/>
          <a:srcRect/>
          <a:stretch>
            <a:fillRect/>
          </a:stretch>
        </p:blipFill>
        <p:spPr bwMode="auto">
          <a:xfrm>
            <a:off x="1981200" y="914400"/>
            <a:ext cx="8229600" cy="5486400"/>
          </a:xfrm>
          <a:prstGeom prst="rect">
            <a:avLst/>
          </a:prstGeom>
          <a:noFill/>
        </p:spPr>
      </p:pic>
      <p:sp>
        <p:nvSpPr>
          <p:cNvPr id="7" name="Rounded Rectangle 6"/>
          <p:cNvSpPr/>
          <p:nvPr/>
        </p:nvSpPr>
        <p:spPr>
          <a:xfrm>
            <a:off x="7315200" y="1752600"/>
            <a:ext cx="3124200" cy="2743200"/>
          </a:xfrm>
          <a:prstGeom prst="roundRect">
            <a:avLst>
              <a:gd name="adj" fmla="val 20000"/>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Under this empirical null distribution, we cannot reject the null hypothesis for clopidogrel:</a:t>
            </a:r>
          </a:p>
          <a:p>
            <a:pPr algn="ctr"/>
            <a:r>
              <a:rPr lang="en-US" sz="2400" dirty="0">
                <a:solidFill>
                  <a:schemeClr val="tx1"/>
                </a:solidFill>
              </a:rPr>
              <a:t>p &gt; 0.05</a:t>
            </a:r>
          </a:p>
        </p:txBody>
      </p:sp>
    </p:spTree>
    <p:extLst>
      <p:ext uri="{BB962C8B-B14F-4D97-AF65-F5344CB8AC3E}">
        <p14:creationId xmlns:p14="http://schemas.microsoft.com/office/powerpoint/2010/main" val="4282284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Different visualization</a:t>
            </a:r>
          </a:p>
        </p:txBody>
      </p:sp>
      <p:pic>
        <p:nvPicPr>
          <p:cNvPr id="3075" name="Picture 3" descr="X:\Null\Intro14.png"/>
          <p:cNvPicPr>
            <a:picLocks noChangeAspect="1" noChangeArrowheads="1"/>
          </p:cNvPicPr>
          <p:nvPr/>
        </p:nvPicPr>
        <p:blipFill>
          <a:blip r:embed="rId2" cstate="print"/>
          <a:srcRect/>
          <a:stretch>
            <a:fillRect/>
          </a:stretch>
        </p:blipFill>
        <p:spPr bwMode="auto">
          <a:xfrm>
            <a:off x="1981200" y="914400"/>
            <a:ext cx="8229600" cy="5486400"/>
          </a:xfrm>
          <a:prstGeom prst="rect">
            <a:avLst/>
          </a:prstGeom>
          <a:noFill/>
        </p:spPr>
      </p:pic>
      <p:sp>
        <p:nvSpPr>
          <p:cNvPr id="9" name="Rounded Rectangle 8"/>
          <p:cNvSpPr/>
          <p:nvPr/>
        </p:nvSpPr>
        <p:spPr>
          <a:xfrm>
            <a:off x="7315200" y="1828800"/>
            <a:ext cx="3124200" cy="1676400"/>
          </a:xfrm>
          <a:prstGeom prst="roundRect">
            <a:avLst>
              <a:gd name="adj" fmla="val 20000"/>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Showing same negative controls, with their respective RR and SE</a:t>
            </a:r>
          </a:p>
        </p:txBody>
      </p:sp>
    </p:spTree>
    <p:extLst>
      <p:ext uri="{BB962C8B-B14F-4D97-AF65-F5344CB8AC3E}">
        <p14:creationId xmlns:p14="http://schemas.microsoft.com/office/powerpoint/2010/main" val="4261847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Different visualization</a:t>
            </a:r>
          </a:p>
        </p:txBody>
      </p:sp>
      <p:pic>
        <p:nvPicPr>
          <p:cNvPr id="4098" name="Picture 2" descr="X:\Null\Intro15.png"/>
          <p:cNvPicPr>
            <a:picLocks noChangeAspect="1" noChangeArrowheads="1"/>
          </p:cNvPicPr>
          <p:nvPr/>
        </p:nvPicPr>
        <p:blipFill>
          <a:blip r:embed="rId2" cstate="print"/>
          <a:srcRect/>
          <a:stretch>
            <a:fillRect/>
          </a:stretch>
        </p:blipFill>
        <p:spPr bwMode="auto">
          <a:xfrm>
            <a:off x="1981200" y="914400"/>
            <a:ext cx="8229600" cy="5486400"/>
          </a:xfrm>
          <a:prstGeom prst="rect">
            <a:avLst/>
          </a:prstGeom>
          <a:noFill/>
        </p:spPr>
      </p:pic>
      <p:sp>
        <p:nvSpPr>
          <p:cNvPr id="8" name="Rounded Rectangle 7"/>
          <p:cNvSpPr/>
          <p:nvPr/>
        </p:nvSpPr>
        <p:spPr>
          <a:xfrm>
            <a:off x="7010400" y="914400"/>
            <a:ext cx="3429000" cy="1600200"/>
          </a:xfrm>
          <a:prstGeom prst="roundRect">
            <a:avLst>
              <a:gd name="adj" fmla="val 20000"/>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Estimates below the dashed line have p &lt; .05</a:t>
            </a:r>
          </a:p>
          <a:p>
            <a:pPr algn="ctr"/>
            <a:r>
              <a:rPr lang="en-US" sz="2400" dirty="0">
                <a:solidFill>
                  <a:schemeClr val="tx1"/>
                </a:solidFill>
              </a:rPr>
              <a:t>(theoretical null)</a:t>
            </a:r>
          </a:p>
        </p:txBody>
      </p:sp>
    </p:spTree>
    <p:extLst>
      <p:ext uri="{BB962C8B-B14F-4D97-AF65-F5344CB8AC3E}">
        <p14:creationId xmlns:p14="http://schemas.microsoft.com/office/powerpoint/2010/main" val="229087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354E1-8633-492C-ADC4-5C6A8362019B}"/>
              </a:ext>
            </a:extLst>
          </p:cNvPr>
          <p:cNvSpPr>
            <a:spLocks noGrp="1"/>
          </p:cNvSpPr>
          <p:nvPr>
            <p:ph type="title"/>
          </p:nvPr>
        </p:nvSpPr>
        <p:spPr/>
        <p:txBody>
          <a:bodyPr/>
          <a:lstStyle/>
          <a:p>
            <a:r>
              <a:rPr lang="en-US" dirty="0"/>
              <a:t>Residual study bias</a:t>
            </a:r>
          </a:p>
        </p:txBody>
      </p:sp>
      <p:pic>
        <p:nvPicPr>
          <p:cNvPr id="5" name="Content Placeholder 4">
            <a:extLst>
              <a:ext uri="{FF2B5EF4-FFF2-40B4-BE49-F238E27FC236}">
                <a16:creationId xmlns:a16="http://schemas.microsoft.com/office/drawing/2014/main" id="{17A2A09A-18BC-4048-8614-9C43A92A756F}"/>
              </a:ext>
            </a:extLst>
          </p:cNvPr>
          <p:cNvPicPr>
            <a:picLocks noGrp="1" noChangeAspect="1"/>
          </p:cNvPicPr>
          <p:nvPr>
            <p:ph idx="1"/>
          </p:nvPr>
        </p:nvPicPr>
        <p:blipFill>
          <a:blip r:embed="rId2"/>
          <a:stretch>
            <a:fillRect/>
          </a:stretch>
        </p:blipFill>
        <p:spPr>
          <a:xfrm>
            <a:off x="1981200" y="1335732"/>
            <a:ext cx="8229600" cy="4673901"/>
          </a:xfrm>
          <a:prstGeom prst="rect">
            <a:avLst/>
          </a:prstGeom>
        </p:spPr>
      </p:pic>
      <p:sp>
        <p:nvSpPr>
          <p:cNvPr id="4" name="Slide Number Placeholder 3">
            <a:extLst>
              <a:ext uri="{FF2B5EF4-FFF2-40B4-BE49-F238E27FC236}">
                <a16:creationId xmlns:a16="http://schemas.microsoft.com/office/drawing/2014/main" id="{9B40DD24-C5A7-4481-8084-0E3CF977DCCB}"/>
              </a:ext>
            </a:extLst>
          </p:cNvPr>
          <p:cNvSpPr>
            <a:spLocks noGrp="1"/>
          </p:cNvSpPr>
          <p:nvPr>
            <p:ph type="sldNum" sz="quarter" idx="4"/>
          </p:nvPr>
        </p:nvSpPr>
        <p:spPr/>
        <p:txBody>
          <a:bodyPr/>
          <a:lstStyle/>
          <a:p>
            <a:fld id="{444583ED-F364-40B3-B25B-483B5033DFA3}" type="slidenum">
              <a:rPr lang="en-US" smtClean="0"/>
              <a:pPr/>
              <a:t>3</a:t>
            </a:fld>
            <a:endParaRPr lang="en-US"/>
          </a:p>
        </p:txBody>
      </p:sp>
      <p:sp>
        <p:nvSpPr>
          <p:cNvPr id="6" name="TextBox 5">
            <a:extLst>
              <a:ext uri="{FF2B5EF4-FFF2-40B4-BE49-F238E27FC236}">
                <a16:creationId xmlns:a16="http://schemas.microsoft.com/office/drawing/2014/main" id="{B12DA027-9D40-4392-ADA9-FACC61349566}"/>
              </a:ext>
            </a:extLst>
          </p:cNvPr>
          <p:cNvSpPr txBox="1"/>
          <p:nvPr/>
        </p:nvSpPr>
        <p:spPr>
          <a:xfrm>
            <a:off x="8932047" y="6023865"/>
            <a:ext cx="1739964" cy="369332"/>
          </a:xfrm>
          <a:prstGeom prst="rect">
            <a:avLst/>
          </a:prstGeom>
          <a:noFill/>
        </p:spPr>
        <p:txBody>
          <a:bodyPr wrap="none" rtlCol="0">
            <a:spAutoFit/>
          </a:bodyPr>
          <a:lstStyle/>
          <a:p>
            <a:r>
              <a:rPr lang="en-US" dirty="0"/>
              <a:t>Rush et al., 2018</a:t>
            </a:r>
          </a:p>
        </p:txBody>
      </p:sp>
    </p:spTree>
    <p:extLst>
      <p:ext uri="{BB962C8B-B14F-4D97-AF65-F5344CB8AC3E}">
        <p14:creationId xmlns:p14="http://schemas.microsoft.com/office/powerpoint/2010/main" val="3204354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Different visualization</a:t>
            </a:r>
          </a:p>
        </p:txBody>
      </p:sp>
      <p:pic>
        <p:nvPicPr>
          <p:cNvPr id="5122" name="Picture 2" descr="X:\Null\Intro16.png"/>
          <p:cNvPicPr>
            <a:picLocks noChangeAspect="1" noChangeArrowheads="1"/>
          </p:cNvPicPr>
          <p:nvPr/>
        </p:nvPicPr>
        <p:blipFill>
          <a:blip r:embed="rId2" cstate="print"/>
          <a:srcRect/>
          <a:stretch>
            <a:fillRect/>
          </a:stretch>
        </p:blipFill>
        <p:spPr bwMode="auto">
          <a:xfrm>
            <a:off x="1981200" y="914400"/>
            <a:ext cx="8229600" cy="5486400"/>
          </a:xfrm>
          <a:prstGeom prst="rect">
            <a:avLst/>
          </a:prstGeom>
          <a:noFill/>
        </p:spPr>
      </p:pic>
      <p:sp>
        <p:nvSpPr>
          <p:cNvPr id="8" name="Rounded Rectangle 7"/>
          <p:cNvSpPr/>
          <p:nvPr/>
        </p:nvSpPr>
        <p:spPr>
          <a:xfrm>
            <a:off x="7010400" y="914400"/>
            <a:ext cx="3429000" cy="1600200"/>
          </a:xfrm>
          <a:prstGeom prst="roundRect">
            <a:avLst>
              <a:gd name="adj" fmla="val 20000"/>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rPr>
              <a:t>Estimates in the orange area have p &lt; .05</a:t>
            </a:r>
          </a:p>
          <a:p>
            <a:pPr algn="ctr"/>
            <a:r>
              <a:rPr lang="en-US" sz="2400" dirty="0">
                <a:solidFill>
                  <a:schemeClr val="tx1"/>
                </a:solidFill>
              </a:rPr>
              <a:t>(empirical null)</a:t>
            </a:r>
          </a:p>
        </p:txBody>
      </p:sp>
    </p:spTree>
    <p:extLst>
      <p:ext uri="{BB962C8B-B14F-4D97-AF65-F5344CB8AC3E}">
        <p14:creationId xmlns:p14="http://schemas.microsoft.com/office/powerpoint/2010/main" val="3846011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Different visualization</a:t>
            </a:r>
          </a:p>
        </p:txBody>
      </p:sp>
      <p:pic>
        <p:nvPicPr>
          <p:cNvPr id="6147" name="Picture 3" descr="X:\Null\Intro17.png"/>
          <p:cNvPicPr>
            <a:picLocks noChangeAspect="1" noChangeArrowheads="1"/>
          </p:cNvPicPr>
          <p:nvPr/>
        </p:nvPicPr>
        <p:blipFill>
          <a:blip r:embed="rId2" cstate="print"/>
          <a:srcRect/>
          <a:stretch>
            <a:fillRect/>
          </a:stretch>
        </p:blipFill>
        <p:spPr bwMode="auto">
          <a:xfrm>
            <a:off x="1981200" y="914400"/>
            <a:ext cx="8229600" cy="5486400"/>
          </a:xfrm>
          <a:prstGeom prst="rect">
            <a:avLst/>
          </a:prstGeom>
          <a:noFill/>
        </p:spPr>
      </p:pic>
      <p:sp>
        <p:nvSpPr>
          <p:cNvPr id="8" name="Rounded Rectangle 7"/>
          <p:cNvSpPr/>
          <p:nvPr/>
        </p:nvSpPr>
        <p:spPr>
          <a:xfrm>
            <a:off x="7086600" y="1143000"/>
            <a:ext cx="3429000" cy="2590800"/>
          </a:xfrm>
          <a:prstGeom prst="roundRect">
            <a:avLst>
              <a:gd name="adj" fmla="val 14105"/>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graphicFrame>
        <p:nvGraphicFramePr>
          <p:cNvPr id="10" name="Table 9"/>
          <p:cNvGraphicFramePr>
            <a:graphicFrameLocks noGrp="1"/>
          </p:cNvGraphicFramePr>
          <p:nvPr/>
        </p:nvGraphicFramePr>
        <p:xfrm>
          <a:off x="7162800" y="1219200"/>
          <a:ext cx="3276600" cy="2438400"/>
        </p:xfrm>
        <a:graphic>
          <a:graphicData uri="http://schemas.openxmlformats.org/drawingml/2006/table">
            <a:tbl>
              <a:tblPr firstRow="1" bandRow="1">
                <a:tableStyleId>{2D5ABB26-0587-4C30-8999-92F81FD0307C}</a:tableStyleId>
              </a:tblPr>
              <a:tblGrid>
                <a:gridCol w="2293620">
                  <a:extLst>
                    <a:ext uri="{9D8B030D-6E8A-4147-A177-3AD203B41FA5}">
                      <a16:colId xmlns:a16="http://schemas.microsoft.com/office/drawing/2014/main" val="20000"/>
                    </a:ext>
                  </a:extLst>
                </a:gridCol>
                <a:gridCol w="982980">
                  <a:extLst>
                    <a:ext uri="{9D8B030D-6E8A-4147-A177-3AD203B41FA5}">
                      <a16:colId xmlns:a16="http://schemas.microsoft.com/office/drawing/2014/main" val="20001"/>
                    </a:ext>
                  </a:extLst>
                </a:gridCol>
              </a:tblGrid>
              <a:tr h="381000">
                <a:tc>
                  <a:txBody>
                    <a:bodyPr/>
                    <a:lstStyle/>
                    <a:p>
                      <a:r>
                        <a:rPr lang="en-US" sz="2400" dirty="0"/>
                        <a:t>p &lt; .05</a:t>
                      </a:r>
                    </a:p>
                  </a:txBody>
                  <a:tcPr/>
                </a:tc>
                <a:tc>
                  <a:txBody>
                    <a:bodyPr/>
                    <a:lstStyle/>
                    <a:p>
                      <a:pPr algn="r"/>
                      <a:r>
                        <a:rPr lang="en-US" sz="2400" b="1" dirty="0"/>
                        <a:t>55%</a:t>
                      </a:r>
                    </a:p>
                  </a:txBody>
                  <a:tcPr/>
                </a:tc>
                <a:extLst>
                  <a:ext uri="{0D108BD9-81ED-4DB2-BD59-A6C34878D82A}">
                    <a16:rowId xmlns:a16="http://schemas.microsoft.com/office/drawing/2014/main" val="10000"/>
                  </a:ext>
                </a:extLst>
              </a:tr>
              <a:tr h="370840">
                <a:tc>
                  <a:txBody>
                    <a:bodyPr/>
                    <a:lstStyle/>
                    <a:p>
                      <a:r>
                        <a:rPr lang="en-US" sz="2400" dirty="0"/>
                        <a:t>Adjusted p &lt; .05</a:t>
                      </a:r>
                    </a:p>
                  </a:txBody>
                  <a:tcPr/>
                </a:tc>
                <a:tc>
                  <a:txBody>
                    <a:bodyPr/>
                    <a:lstStyle/>
                    <a:p>
                      <a:pPr algn="r"/>
                      <a:r>
                        <a:rPr lang="en-US" sz="2400" b="1" dirty="0"/>
                        <a:t>6%</a:t>
                      </a:r>
                    </a:p>
                  </a:txBody>
                  <a:tcPr/>
                </a:tc>
                <a:extLst>
                  <a:ext uri="{0D108BD9-81ED-4DB2-BD59-A6C34878D82A}">
                    <a16:rowId xmlns:a16="http://schemas.microsoft.com/office/drawing/2014/main" val="10001"/>
                  </a:ext>
                </a:extLst>
              </a:tr>
              <a:tr h="609600">
                <a:tc gridSpan="2">
                  <a:txBody>
                    <a:bodyPr/>
                    <a:lstStyle/>
                    <a:p>
                      <a:r>
                        <a:rPr lang="en-US" sz="2400" dirty="0"/>
                        <a:t>clopidogrel:</a:t>
                      </a:r>
                    </a:p>
                  </a:txBody>
                  <a:tcPr anchor="b"/>
                </a:tc>
                <a:tc hMerge="1">
                  <a:txBody>
                    <a:bodyPr/>
                    <a:lstStyle/>
                    <a:p>
                      <a:endParaRPr lang="en-US"/>
                    </a:p>
                  </a:txBody>
                  <a:tcPr/>
                </a:tc>
                <a:extLst>
                  <a:ext uri="{0D108BD9-81ED-4DB2-BD59-A6C34878D82A}">
                    <a16:rowId xmlns:a16="http://schemas.microsoft.com/office/drawing/2014/main" val="10002"/>
                  </a:ext>
                </a:extLst>
              </a:tr>
              <a:tr h="381000">
                <a:tc>
                  <a:txBody>
                    <a:bodyPr/>
                    <a:lstStyle/>
                    <a:p>
                      <a:r>
                        <a:rPr lang="en-US" sz="2400" dirty="0"/>
                        <a:t>p</a:t>
                      </a:r>
                    </a:p>
                  </a:txBody>
                  <a:tcPr/>
                </a:tc>
                <a:tc>
                  <a:txBody>
                    <a:bodyPr/>
                    <a:lstStyle/>
                    <a:p>
                      <a:pPr algn="r"/>
                      <a:r>
                        <a:rPr lang="en-US" sz="2400" b="1" dirty="0"/>
                        <a:t>&lt;.001</a:t>
                      </a:r>
                    </a:p>
                  </a:txBody>
                  <a:tcPr/>
                </a:tc>
                <a:extLst>
                  <a:ext uri="{0D108BD9-81ED-4DB2-BD59-A6C34878D82A}">
                    <a16:rowId xmlns:a16="http://schemas.microsoft.com/office/drawing/2014/main" val="10003"/>
                  </a:ext>
                </a:extLst>
              </a:tr>
              <a:tr h="370840">
                <a:tc>
                  <a:txBody>
                    <a:bodyPr/>
                    <a:lstStyle/>
                    <a:p>
                      <a:r>
                        <a:rPr lang="en-US" sz="2400" dirty="0"/>
                        <a:t>Adjusted p</a:t>
                      </a:r>
                    </a:p>
                  </a:txBody>
                  <a:tcPr/>
                </a:tc>
                <a:tc>
                  <a:txBody>
                    <a:bodyPr/>
                    <a:lstStyle/>
                    <a:p>
                      <a:pPr algn="r"/>
                      <a:r>
                        <a:rPr lang="en-US" sz="2400" b="1" dirty="0"/>
                        <a:t>.37</a:t>
                      </a:r>
                    </a:p>
                  </a:txBody>
                  <a:tcPr/>
                </a:tc>
                <a:extLst>
                  <a:ext uri="{0D108BD9-81ED-4DB2-BD59-A6C34878D82A}">
                    <a16:rowId xmlns:a16="http://schemas.microsoft.com/office/drawing/2014/main" val="10004"/>
                  </a:ext>
                </a:extLst>
              </a:tr>
            </a:tbl>
          </a:graphicData>
        </a:graphic>
      </p:graphicFrame>
      <p:cxnSp>
        <p:nvCxnSpPr>
          <p:cNvPr id="11" name="Straight Connector 10"/>
          <p:cNvCxnSpPr/>
          <p:nvPr/>
        </p:nvCxnSpPr>
        <p:spPr>
          <a:xfrm>
            <a:off x="6629400" y="5410200"/>
            <a:ext cx="838200" cy="762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7010400" y="6019800"/>
            <a:ext cx="1676400" cy="4064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clopidogrel</a:t>
            </a:r>
          </a:p>
        </p:txBody>
      </p:sp>
    </p:spTree>
    <p:extLst>
      <p:ext uri="{BB962C8B-B14F-4D97-AF65-F5344CB8AC3E}">
        <p14:creationId xmlns:p14="http://schemas.microsoft.com/office/powerpoint/2010/main" val="312130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validation</a:t>
            </a:r>
          </a:p>
        </p:txBody>
      </p:sp>
      <p:pic>
        <p:nvPicPr>
          <p:cNvPr id="1026" name="Picture 2" descr="C:\home\Publications\Papers\Null distribution\Stats in Medicine submission\Schuemie Figure 2.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681" r="63268"/>
          <a:stretch/>
        </p:blipFill>
        <p:spPr bwMode="auto">
          <a:xfrm>
            <a:off x="228600" y="1295400"/>
            <a:ext cx="5638800" cy="51487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7364653-F5AA-4986-9E56-5F2ED85969F8}"/>
              </a:ext>
            </a:extLst>
          </p:cNvPr>
          <p:cNvPicPr>
            <a:picLocks noChangeAspect="1"/>
          </p:cNvPicPr>
          <p:nvPr/>
        </p:nvPicPr>
        <p:blipFill>
          <a:blip r:embed="rId3"/>
          <a:stretch>
            <a:fillRect/>
          </a:stretch>
        </p:blipFill>
        <p:spPr>
          <a:xfrm>
            <a:off x="6096000" y="3926015"/>
            <a:ext cx="5715000" cy="2931985"/>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18D68114-AD73-4966-9034-B155EC3CBAA9}"/>
              </a:ext>
            </a:extLst>
          </p:cNvPr>
          <p:cNvSpPr txBox="1"/>
          <p:nvPr/>
        </p:nvSpPr>
        <p:spPr>
          <a:xfrm>
            <a:off x="6884896" y="1600200"/>
            <a:ext cx="4697504" cy="461665"/>
          </a:xfrm>
          <a:prstGeom prst="rect">
            <a:avLst/>
          </a:prstGeom>
          <a:noFill/>
        </p:spPr>
        <p:txBody>
          <a:bodyPr wrap="none" rtlCol="0">
            <a:spAutoFit/>
          </a:bodyPr>
          <a:lstStyle/>
          <a:p>
            <a:r>
              <a:rPr lang="en-US" sz="2400" dirty="0">
                <a:solidFill>
                  <a:srgbClr val="20425A"/>
                </a:solidFill>
              </a:rPr>
              <a:t>Using leave-one-out cross validation</a:t>
            </a:r>
          </a:p>
        </p:txBody>
      </p:sp>
    </p:spTree>
    <p:extLst>
      <p:ext uri="{BB962C8B-B14F-4D97-AF65-F5344CB8AC3E}">
        <p14:creationId xmlns:p14="http://schemas.microsoft.com/office/powerpoint/2010/main" val="28218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7164-D3DC-4B5E-9DD7-D34B78ACCC8F}"/>
              </a:ext>
            </a:extLst>
          </p:cNvPr>
          <p:cNvSpPr>
            <a:spLocks noGrp="1"/>
          </p:cNvSpPr>
          <p:nvPr>
            <p:ph type="title"/>
          </p:nvPr>
        </p:nvSpPr>
        <p:spPr/>
        <p:txBody>
          <a:bodyPr/>
          <a:lstStyle/>
          <a:p>
            <a:r>
              <a:rPr lang="en-US" dirty="0"/>
              <a:t>Other example study</a:t>
            </a:r>
          </a:p>
        </p:txBody>
      </p:sp>
      <p:sp>
        <p:nvSpPr>
          <p:cNvPr id="3" name="Content Placeholder 2">
            <a:extLst>
              <a:ext uri="{FF2B5EF4-FFF2-40B4-BE49-F238E27FC236}">
                <a16:creationId xmlns:a16="http://schemas.microsoft.com/office/drawing/2014/main" id="{F03E3E90-70B9-4900-98A2-D429F16041EE}"/>
              </a:ext>
            </a:extLst>
          </p:cNvPr>
          <p:cNvSpPr>
            <a:spLocks noGrp="1"/>
          </p:cNvSpPr>
          <p:nvPr>
            <p:ph idx="1"/>
          </p:nvPr>
        </p:nvSpPr>
        <p:spPr/>
        <p:txBody>
          <a:bodyPr/>
          <a:lstStyle/>
          <a:p>
            <a:r>
              <a:rPr lang="en-US" dirty="0"/>
              <a:t>Canagliflozin vs non-SGLT2i (excluding metformin &amp; insulin)</a:t>
            </a:r>
          </a:p>
          <a:p>
            <a:r>
              <a:rPr lang="en-US" dirty="0"/>
              <a:t>Outcome: Heart failure</a:t>
            </a:r>
          </a:p>
          <a:p>
            <a:r>
              <a:rPr lang="en-US" dirty="0"/>
              <a:t>Propensity </a:t>
            </a:r>
            <a:r>
              <a:rPr lang="en-US"/>
              <a:t>score matching using the kitchen sink &amp; LASSO</a:t>
            </a:r>
            <a:endParaRPr lang="en-US" dirty="0"/>
          </a:p>
          <a:p>
            <a:r>
              <a:rPr lang="en-US" dirty="0"/>
              <a:t>IBM MarketScan CCAE database</a:t>
            </a:r>
          </a:p>
          <a:p>
            <a:endParaRPr lang="en-US" dirty="0"/>
          </a:p>
        </p:txBody>
      </p:sp>
      <p:pic>
        <p:nvPicPr>
          <p:cNvPr id="4" name="Picture 3">
            <a:extLst>
              <a:ext uri="{FF2B5EF4-FFF2-40B4-BE49-F238E27FC236}">
                <a16:creationId xmlns:a16="http://schemas.microsoft.com/office/drawing/2014/main" id="{6501AF0A-18BF-4692-BA2A-183FAA337D1D}"/>
              </a:ext>
            </a:extLst>
          </p:cNvPr>
          <p:cNvPicPr>
            <a:picLocks noChangeAspect="1"/>
          </p:cNvPicPr>
          <p:nvPr/>
        </p:nvPicPr>
        <p:blipFill>
          <a:blip r:embed="rId2"/>
          <a:stretch>
            <a:fillRect/>
          </a:stretch>
        </p:blipFill>
        <p:spPr>
          <a:xfrm>
            <a:off x="6096000" y="3603254"/>
            <a:ext cx="5838825" cy="3226524"/>
          </a:xfrm>
          <a:prstGeom prst="rect">
            <a:avLst/>
          </a:prstGeom>
        </p:spPr>
      </p:pic>
    </p:spTree>
    <p:extLst>
      <p:ext uri="{BB962C8B-B14F-4D97-AF65-F5344CB8AC3E}">
        <p14:creationId xmlns:p14="http://schemas.microsoft.com/office/powerpoint/2010/main" val="1044207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7379-0769-4AD9-8B52-81507E3CC206}"/>
              </a:ext>
            </a:extLst>
          </p:cNvPr>
          <p:cNvSpPr>
            <a:spLocks noGrp="1"/>
          </p:cNvSpPr>
          <p:nvPr>
            <p:ph type="title"/>
          </p:nvPr>
        </p:nvSpPr>
        <p:spPr/>
        <p:txBody>
          <a:bodyPr/>
          <a:lstStyle/>
          <a:p>
            <a:r>
              <a:rPr lang="en-US" dirty="0"/>
              <a:t>Other example study</a:t>
            </a:r>
          </a:p>
        </p:txBody>
      </p:sp>
      <p:pic>
        <p:nvPicPr>
          <p:cNvPr id="4" name="Content Placeholder 3">
            <a:extLst>
              <a:ext uri="{FF2B5EF4-FFF2-40B4-BE49-F238E27FC236}">
                <a16:creationId xmlns:a16="http://schemas.microsoft.com/office/drawing/2014/main" id="{39D48F4F-7FF7-412C-A51C-D914927B7EBA}"/>
              </a:ext>
            </a:extLst>
          </p:cNvPr>
          <p:cNvPicPr>
            <a:picLocks noGrp="1" noChangeAspect="1"/>
          </p:cNvPicPr>
          <p:nvPr>
            <p:ph idx="1"/>
          </p:nvPr>
        </p:nvPicPr>
        <p:blipFill>
          <a:blip r:embed="rId2"/>
          <a:stretch>
            <a:fillRect/>
          </a:stretch>
        </p:blipFill>
        <p:spPr>
          <a:xfrm>
            <a:off x="169961" y="1752600"/>
            <a:ext cx="12002283" cy="4320381"/>
          </a:xfrm>
          <a:prstGeom prst="rect">
            <a:avLst/>
          </a:prstGeom>
        </p:spPr>
      </p:pic>
      <p:sp>
        <p:nvSpPr>
          <p:cNvPr id="5" name="Rounded Rectangle 7">
            <a:extLst>
              <a:ext uri="{FF2B5EF4-FFF2-40B4-BE49-F238E27FC236}">
                <a16:creationId xmlns:a16="http://schemas.microsoft.com/office/drawing/2014/main" id="{B6BDC7C6-2E2B-4A5F-9B21-C5A17A865CDD}"/>
              </a:ext>
            </a:extLst>
          </p:cNvPr>
          <p:cNvSpPr/>
          <p:nvPr/>
        </p:nvSpPr>
        <p:spPr>
          <a:xfrm>
            <a:off x="8125178" y="1752600"/>
            <a:ext cx="3429000" cy="1143000"/>
          </a:xfrm>
          <a:prstGeom prst="roundRect">
            <a:avLst>
              <a:gd name="adj" fmla="val 14105"/>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graphicFrame>
        <p:nvGraphicFramePr>
          <p:cNvPr id="6" name="Table 5">
            <a:extLst>
              <a:ext uri="{FF2B5EF4-FFF2-40B4-BE49-F238E27FC236}">
                <a16:creationId xmlns:a16="http://schemas.microsoft.com/office/drawing/2014/main" id="{E6C8FE94-C999-4FE9-8F75-DFD3B852F7A2}"/>
              </a:ext>
            </a:extLst>
          </p:cNvPr>
          <p:cNvGraphicFramePr>
            <a:graphicFrameLocks noGrp="1"/>
          </p:cNvGraphicFramePr>
          <p:nvPr>
            <p:extLst>
              <p:ext uri="{D42A27DB-BD31-4B8C-83A1-F6EECF244321}">
                <p14:modId xmlns:p14="http://schemas.microsoft.com/office/powerpoint/2010/main" val="71777415"/>
              </p:ext>
            </p:extLst>
          </p:nvPr>
        </p:nvGraphicFramePr>
        <p:xfrm>
          <a:off x="8201378" y="533400"/>
          <a:ext cx="3276600" cy="2286000"/>
        </p:xfrm>
        <a:graphic>
          <a:graphicData uri="http://schemas.openxmlformats.org/drawingml/2006/table">
            <a:tbl>
              <a:tblPr firstRow="1" bandRow="1">
                <a:tableStyleId>{2D5ABB26-0587-4C30-8999-92F81FD0307C}</a:tableStyleId>
              </a:tblPr>
              <a:tblGrid>
                <a:gridCol w="2293620">
                  <a:extLst>
                    <a:ext uri="{9D8B030D-6E8A-4147-A177-3AD203B41FA5}">
                      <a16:colId xmlns:a16="http://schemas.microsoft.com/office/drawing/2014/main" val="20000"/>
                    </a:ext>
                  </a:extLst>
                </a:gridCol>
                <a:gridCol w="982980">
                  <a:extLst>
                    <a:ext uri="{9D8B030D-6E8A-4147-A177-3AD203B41FA5}">
                      <a16:colId xmlns:a16="http://schemas.microsoft.com/office/drawing/2014/main" val="20001"/>
                    </a:ext>
                  </a:extLst>
                </a:gridCol>
              </a:tblGrid>
              <a:tr h="167640">
                <a:tc>
                  <a:txBody>
                    <a:bodyPr/>
                    <a:lstStyle/>
                    <a:p>
                      <a:endParaRPr lang="en-US" sz="2400" dirty="0"/>
                    </a:p>
                  </a:txBody>
                  <a:tcPr/>
                </a:tc>
                <a:tc>
                  <a:txBody>
                    <a:bodyPr/>
                    <a:lstStyle/>
                    <a:p>
                      <a:pPr algn="r"/>
                      <a:endParaRPr lang="en-US" sz="2400" b="1" dirty="0"/>
                    </a:p>
                  </a:txBody>
                  <a:tcPr/>
                </a:tc>
                <a:extLst>
                  <a:ext uri="{0D108BD9-81ED-4DB2-BD59-A6C34878D82A}">
                    <a16:rowId xmlns:a16="http://schemas.microsoft.com/office/drawing/2014/main" val="10000"/>
                  </a:ext>
                </a:extLst>
              </a:tr>
              <a:tr h="167640">
                <a:tc>
                  <a:txBody>
                    <a:bodyPr/>
                    <a:lstStyle/>
                    <a:p>
                      <a:endParaRPr lang="en-US" sz="2400" dirty="0"/>
                    </a:p>
                  </a:txBody>
                  <a:tcPr/>
                </a:tc>
                <a:tc>
                  <a:txBody>
                    <a:bodyPr/>
                    <a:lstStyle/>
                    <a:p>
                      <a:pPr algn="r"/>
                      <a:endParaRPr lang="en-US" sz="2400" b="1" dirty="0"/>
                    </a:p>
                  </a:txBody>
                  <a:tcPr/>
                </a:tc>
                <a:extLst>
                  <a:ext uri="{0D108BD9-81ED-4DB2-BD59-A6C34878D82A}">
                    <a16:rowId xmlns:a16="http://schemas.microsoft.com/office/drawing/2014/main" val="10001"/>
                  </a:ext>
                </a:extLst>
              </a:tr>
              <a:tr h="167640">
                <a:tc gridSpan="2">
                  <a:txBody>
                    <a:bodyPr/>
                    <a:lstStyle/>
                    <a:p>
                      <a:endParaRPr lang="en-US" sz="2400" dirty="0"/>
                    </a:p>
                  </a:txBody>
                  <a:tcPr anchor="b"/>
                </a:tc>
                <a:tc hMerge="1">
                  <a:txBody>
                    <a:bodyPr/>
                    <a:lstStyle/>
                    <a:p>
                      <a:endParaRPr lang="en-US"/>
                    </a:p>
                  </a:txBody>
                  <a:tcPr/>
                </a:tc>
                <a:extLst>
                  <a:ext uri="{0D108BD9-81ED-4DB2-BD59-A6C34878D82A}">
                    <a16:rowId xmlns:a16="http://schemas.microsoft.com/office/drawing/2014/main" val="10002"/>
                  </a:ext>
                </a:extLst>
              </a:tr>
              <a:tr h="167640">
                <a:tc>
                  <a:txBody>
                    <a:bodyPr/>
                    <a:lstStyle/>
                    <a:p>
                      <a:r>
                        <a:rPr lang="en-US" sz="2400" dirty="0"/>
                        <a:t>p</a:t>
                      </a:r>
                    </a:p>
                  </a:txBody>
                  <a:tcPr/>
                </a:tc>
                <a:tc>
                  <a:txBody>
                    <a:bodyPr/>
                    <a:lstStyle/>
                    <a:p>
                      <a:pPr algn="r"/>
                      <a:r>
                        <a:rPr lang="en-US" sz="2400" b="1" dirty="0"/>
                        <a:t>&lt; .01</a:t>
                      </a:r>
                    </a:p>
                  </a:txBody>
                  <a:tcPr/>
                </a:tc>
                <a:extLst>
                  <a:ext uri="{0D108BD9-81ED-4DB2-BD59-A6C34878D82A}">
                    <a16:rowId xmlns:a16="http://schemas.microsoft.com/office/drawing/2014/main" val="10003"/>
                  </a:ext>
                </a:extLst>
              </a:tr>
              <a:tr h="167640">
                <a:tc>
                  <a:txBody>
                    <a:bodyPr/>
                    <a:lstStyle/>
                    <a:p>
                      <a:r>
                        <a:rPr lang="en-US" sz="2400" dirty="0"/>
                        <a:t>Adjusted p</a:t>
                      </a:r>
                    </a:p>
                  </a:txBody>
                  <a:tcPr/>
                </a:tc>
                <a:tc>
                  <a:txBody>
                    <a:bodyPr/>
                    <a:lstStyle/>
                    <a:p>
                      <a:pPr algn="r"/>
                      <a:r>
                        <a:rPr lang="en-US" sz="2400" b="1" dirty="0"/>
                        <a:t>&lt; .01</a:t>
                      </a:r>
                    </a:p>
                  </a:txBody>
                  <a:tcPr/>
                </a:tc>
                <a:extLst>
                  <a:ext uri="{0D108BD9-81ED-4DB2-BD59-A6C34878D82A}">
                    <a16:rowId xmlns:a16="http://schemas.microsoft.com/office/drawing/2014/main" val="10004"/>
                  </a:ext>
                </a:extLst>
              </a:tr>
            </a:tbl>
          </a:graphicData>
        </a:graphic>
      </p:graphicFrame>
      <p:sp>
        <p:nvSpPr>
          <p:cNvPr id="7" name="Rounded Rectangle 10">
            <a:extLst>
              <a:ext uri="{FF2B5EF4-FFF2-40B4-BE49-F238E27FC236}">
                <a16:creationId xmlns:a16="http://schemas.microsoft.com/office/drawing/2014/main" id="{04F351FB-D62D-4DB8-ABCE-D5DC0B3CC9CC}"/>
              </a:ext>
            </a:extLst>
          </p:cNvPr>
          <p:cNvSpPr/>
          <p:nvPr/>
        </p:nvSpPr>
        <p:spPr>
          <a:xfrm>
            <a:off x="7467600" y="3942644"/>
            <a:ext cx="4343400" cy="1619955"/>
          </a:xfrm>
          <a:prstGeom prst="roundRect">
            <a:avLst>
              <a:gd name="adj" fmla="val 25556"/>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1"/>
                </a:solidFill>
              </a:rPr>
              <a:t>Method appears generally robust to confounding: exchangeability assumption less important?</a:t>
            </a:r>
          </a:p>
        </p:txBody>
      </p:sp>
    </p:spTree>
    <p:extLst>
      <p:ext uri="{BB962C8B-B14F-4D97-AF65-F5344CB8AC3E}">
        <p14:creationId xmlns:p14="http://schemas.microsoft.com/office/powerpoint/2010/main" val="86139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B668-78D5-4991-81EF-4FCDAFCBB07A}"/>
              </a:ext>
            </a:extLst>
          </p:cNvPr>
          <p:cNvSpPr>
            <a:spLocks noGrp="1"/>
          </p:cNvSpPr>
          <p:nvPr>
            <p:ph type="title"/>
          </p:nvPr>
        </p:nvSpPr>
        <p:spPr/>
        <p:txBody>
          <a:bodyPr/>
          <a:lstStyle/>
          <a:p>
            <a:r>
              <a:rPr lang="en-US" dirty="0"/>
              <a:t>Criticism by Gruber &amp; </a:t>
            </a:r>
            <a:r>
              <a:rPr lang="en-US" dirty="0" err="1"/>
              <a:t>Tchetgen</a:t>
            </a:r>
            <a:r>
              <a:rPr lang="en-US" dirty="0"/>
              <a:t> </a:t>
            </a:r>
            <a:r>
              <a:rPr lang="en-US" dirty="0" err="1"/>
              <a:t>Tchetgen</a:t>
            </a:r>
            <a:endParaRPr lang="en-US" dirty="0"/>
          </a:p>
        </p:txBody>
      </p:sp>
      <p:sp>
        <p:nvSpPr>
          <p:cNvPr id="3" name="Content Placeholder 2">
            <a:extLst>
              <a:ext uri="{FF2B5EF4-FFF2-40B4-BE49-F238E27FC236}">
                <a16:creationId xmlns:a16="http://schemas.microsoft.com/office/drawing/2014/main" id="{ABA7857C-7047-4EDE-B3EC-AD2E9604E1F0}"/>
              </a:ext>
            </a:extLst>
          </p:cNvPr>
          <p:cNvSpPr>
            <a:spLocks noGrp="1"/>
          </p:cNvSpPr>
          <p:nvPr>
            <p:ph idx="1"/>
          </p:nvPr>
        </p:nvSpPr>
        <p:spPr/>
        <p:txBody>
          <a:bodyPr/>
          <a:lstStyle/>
          <a:p>
            <a:r>
              <a:rPr lang="en-US" dirty="0"/>
              <a:t>P-values are not useful</a:t>
            </a:r>
          </a:p>
          <a:p>
            <a:r>
              <a:rPr lang="en-US" dirty="0"/>
              <a:t>Reducing type-I error increases type-II error</a:t>
            </a:r>
          </a:p>
          <a:p>
            <a:r>
              <a:rPr lang="en-US" dirty="0"/>
              <a:t>Not robust to strong violation of exchangeability assumption</a:t>
            </a:r>
          </a:p>
          <a:p>
            <a:pPr lvl="1"/>
            <a:r>
              <a:rPr lang="en-US" dirty="0"/>
              <a:t>Simulation: all negative controls have +2 bias (relative risk = 3), outcome of interest has no bias (relative risk = 1)</a:t>
            </a:r>
          </a:p>
          <a:p>
            <a:pPr lvl="1"/>
            <a:endParaRPr lang="en-US" dirty="0"/>
          </a:p>
        </p:txBody>
      </p:sp>
      <p:pic>
        <p:nvPicPr>
          <p:cNvPr id="4" name="Picture 3">
            <a:extLst>
              <a:ext uri="{FF2B5EF4-FFF2-40B4-BE49-F238E27FC236}">
                <a16:creationId xmlns:a16="http://schemas.microsoft.com/office/drawing/2014/main" id="{CACB6E1B-6B7A-4D7B-BDF4-A614090989E1}"/>
              </a:ext>
            </a:extLst>
          </p:cNvPr>
          <p:cNvPicPr>
            <a:picLocks noChangeAspect="1"/>
          </p:cNvPicPr>
          <p:nvPr/>
        </p:nvPicPr>
        <p:blipFill>
          <a:blip r:embed="rId2"/>
          <a:stretch>
            <a:fillRect/>
          </a:stretch>
        </p:blipFill>
        <p:spPr>
          <a:xfrm>
            <a:off x="48438" y="4050948"/>
            <a:ext cx="6123762" cy="2809874"/>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1EDF2BB-3C05-4B8E-959B-2D5A1EFF0BFD}"/>
              </a:ext>
            </a:extLst>
          </p:cNvPr>
          <p:cNvPicPr>
            <a:picLocks noChangeAspect="1"/>
          </p:cNvPicPr>
          <p:nvPr/>
        </p:nvPicPr>
        <p:blipFill>
          <a:blip r:embed="rId3"/>
          <a:stretch>
            <a:fillRect/>
          </a:stretch>
        </p:blipFill>
        <p:spPr>
          <a:xfrm>
            <a:off x="5943600" y="3968702"/>
            <a:ext cx="6062432" cy="288929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60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A26E-8074-4945-BDF7-F0202A210A03}"/>
              </a:ext>
            </a:extLst>
          </p:cNvPr>
          <p:cNvSpPr>
            <a:spLocks noGrp="1"/>
          </p:cNvSpPr>
          <p:nvPr>
            <p:ph type="title"/>
          </p:nvPr>
        </p:nvSpPr>
        <p:spPr/>
        <p:txBody>
          <a:bodyPr/>
          <a:lstStyle/>
          <a:p>
            <a:r>
              <a:rPr lang="en-US" dirty="0"/>
              <a:t>How to pick &gt; 50 negative controls?</a:t>
            </a:r>
          </a:p>
        </p:txBody>
      </p:sp>
      <p:pic>
        <p:nvPicPr>
          <p:cNvPr id="5" name="Picture 4">
            <a:extLst>
              <a:ext uri="{FF2B5EF4-FFF2-40B4-BE49-F238E27FC236}">
                <a16:creationId xmlns:a16="http://schemas.microsoft.com/office/drawing/2014/main" id="{7D83CD04-A3F4-4D5D-838A-9C09AE42E048}"/>
              </a:ext>
            </a:extLst>
          </p:cNvPr>
          <p:cNvPicPr>
            <a:picLocks noChangeAspect="1"/>
          </p:cNvPicPr>
          <p:nvPr/>
        </p:nvPicPr>
        <p:blipFill>
          <a:blip r:embed="rId2"/>
          <a:stretch>
            <a:fillRect/>
          </a:stretch>
        </p:blipFill>
        <p:spPr>
          <a:xfrm>
            <a:off x="5638800" y="4265741"/>
            <a:ext cx="6651272" cy="2626126"/>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66B90AC1-D8C1-40AE-BCBD-B44607CFE8E9}"/>
              </a:ext>
            </a:extLst>
          </p:cNvPr>
          <p:cNvSpPr/>
          <p:nvPr/>
        </p:nvSpPr>
        <p:spPr>
          <a:xfrm>
            <a:off x="533400" y="2438400"/>
            <a:ext cx="2227902" cy="990600"/>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All outcomes / exposures observed in data</a:t>
            </a:r>
          </a:p>
        </p:txBody>
      </p:sp>
      <p:sp>
        <p:nvSpPr>
          <p:cNvPr id="8" name="Flowchart: Magnetic Disk 7">
            <a:extLst>
              <a:ext uri="{FF2B5EF4-FFF2-40B4-BE49-F238E27FC236}">
                <a16:creationId xmlns:a16="http://schemas.microsoft.com/office/drawing/2014/main" id="{A2361590-1247-4651-AB47-66EE949E835C}"/>
              </a:ext>
            </a:extLst>
          </p:cNvPr>
          <p:cNvSpPr/>
          <p:nvPr/>
        </p:nvSpPr>
        <p:spPr>
          <a:xfrm>
            <a:off x="923451" y="4130814"/>
            <a:ext cx="1447800" cy="99060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Literature</a:t>
            </a:r>
          </a:p>
        </p:txBody>
      </p:sp>
      <p:sp>
        <p:nvSpPr>
          <p:cNvPr id="9" name="Flowchart: Magnetic Disk 8">
            <a:extLst>
              <a:ext uri="{FF2B5EF4-FFF2-40B4-BE49-F238E27FC236}">
                <a16:creationId xmlns:a16="http://schemas.microsoft.com/office/drawing/2014/main" id="{D06D6BFC-0308-4D2E-9ECB-9A955A75BEAC}"/>
              </a:ext>
            </a:extLst>
          </p:cNvPr>
          <p:cNvSpPr/>
          <p:nvPr/>
        </p:nvSpPr>
        <p:spPr>
          <a:xfrm>
            <a:off x="1895460" y="5165984"/>
            <a:ext cx="1447800" cy="99060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Product labels</a:t>
            </a:r>
          </a:p>
        </p:txBody>
      </p:sp>
      <p:sp>
        <p:nvSpPr>
          <p:cNvPr id="10" name="Flowchart: Magnetic Disk 9">
            <a:extLst>
              <a:ext uri="{FF2B5EF4-FFF2-40B4-BE49-F238E27FC236}">
                <a16:creationId xmlns:a16="http://schemas.microsoft.com/office/drawing/2014/main" id="{0E4AA77F-08C6-4839-877B-2D5F9DE8272A}"/>
              </a:ext>
            </a:extLst>
          </p:cNvPr>
          <p:cNvSpPr/>
          <p:nvPr/>
        </p:nvSpPr>
        <p:spPr>
          <a:xfrm>
            <a:off x="3743768" y="5370566"/>
            <a:ext cx="1447800" cy="99060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Spontaneous reports</a:t>
            </a:r>
          </a:p>
        </p:txBody>
      </p:sp>
      <p:sp>
        <p:nvSpPr>
          <p:cNvPr id="11" name="Arrow: Right 10">
            <a:extLst>
              <a:ext uri="{FF2B5EF4-FFF2-40B4-BE49-F238E27FC236}">
                <a16:creationId xmlns:a16="http://schemas.microsoft.com/office/drawing/2014/main" id="{93E73DEC-41C4-4BEF-A6BE-B1D0EE37A158}"/>
              </a:ext>
            </a:extLst>
          </p:cNvPr>
          <p:cNvSpPr/>
          <p:nvPr/>
        </p:nvSpPr>
        <p:spPr>
          <a:xfrm rot="18060947">
            <a:off x="2327046" y="3909662"/>
            <a:ext cx="2263098"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9B2B71D7-B812-481D-A3CB-A5633EB1FE1D}"/>
              </a:ext>
            </a:extLst>
          </p:cNvPr>
          <p:cNvSpPr/>
          <p:nvPr/>
        </p:nvSpPr>
        <p:spPr>
          <a:xfrm rot="18801051">
            <a:off x="2200363" y="3492637"/>
            <a:ext cx="1601509"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F1FB7C5-7398-4097-9BE9-F243340422A3}"/>
              </a:ext>
            </a:extLst>
          </p:cNvPr>
          <p:cNvSpPr/>
          <p:nvPr/>
        </p:nvSpPr>
        <p:spPr>
          <a:xfrm rot="16200000">
            <a:off x="3398543" y="4013343"/>
            <a:ext cx="2138250" cy="3048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6521D7D-32CF-4063-8549-2D54C20BA3D9}"/>
              </a:ext>
            </a:extLst>
          </p:cNvPr>
          <p:cNvSpPr/>
          <p:nvPr/>
        </p:nvSpPr>
        <p:spPr>
          <a:xfrm>
            <a:off x="3095151" y="1875860"/>
            <a:ext cx="2227903" cy="1018772"/>
          </a:xfrm>
          <a:prstGeom prst="rightArrow">
            <a:avLst>
              <a:gd name="adj1" fmla="val 74378"/>
              <a:gd name="adj2" fmla="val 2340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Remove known effects</a:t>
            </a:r>
          </a:p>
        </p:txBody>
      </p:sp>
      <p:sp>
        <p:nvSpPr>
          <p:cNvPr id="15" name="Rectangle 14">
            <a:extLst>
              <a:ext uri="{FF2B5EF4-FFF2-40B4-BE49-F238E27FC236}">
                <a16:creationId xmlns:a16="http://schemas.microsoft.com/office/drawing/2014/main" id="{EA5FA934-DBA0-4D77-A5B2-8541A44FE858}"/>
              </a:ext>
            </a:extLst>
          </p:cNvPr>
          <p:cNvSpPr/>
          <p:nvPr/>
        </p:nvSpPr>
        <p:spPr>
          <a:xfrm>
            <a:off x="5486400" y="1943100"/>
            <a:ext cx="1828800" cy="990600"/>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dk1"/>
                </a:solidFill>
              </a:rPr>
              <a:t>Candidates rank-ordered by prevalence</a:t>
            </a:r>
          </a:p>
        </p:txBody>
      </p:sp>
      <p:sp>
        <p:nvSpPr>
          <p:cNvPr id="16" name="Rectangle 15">
            <a:extLst>
              <a:ext uri="{FF2B5EF4-FFF2-40B4-BE49-F238E27FC236}">
                <a16:creationId xmlns:a16="http://schemas.microsoft.com/office/drawing/2014/main" id="{7964742D-04B8-4A3B-9409-3B598F4E8F93}"/>
              </a:ext>
            </a:extLst>
          </p:cNvPr>
          <p:cNvSpPr/>
          <p:nvPr/>
        </p:nvSpPr>
        <p:spPr>
          <a:xfrm>
            <a:off x="533400" y="1293347"/>
            <a:ext cx="2227902" cy="990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Exposure or outcome of interest</a:t>
            </a:r>
          </a:p>
        </p:txBody>
      </p:sp>
      <p:sp>
        <p:nvSpPr>
          <p:cNvPr id="17" name="Arrow: Right 16">
            <a:extLst>
              <a:ext uri="{FF2B5EF4-FFF2-40B4-BE49-F238E27FC236}">
                <a16:creationId xmlns:a16="http://schemas.microsoft.com/office/drawing/2014/main" id="{09FB043C-8502-4AEA-B6DB-1E88E39BFD03}"/>
              </a:ext>
            </a:extLst>
          </p:cNvPr>
          <p:cNvSpPr/>
          <p:nvPr/>
        </p:nvSpPr>
        <p:spPr>
          <a:xfrm>
            <a:off x="7509590" y="1897027"/>
            <a:ext cx="2227903" cy="1018772"/>
          </a:xfrm>
          <a:prstGeom prst="rightArrow">
            <a:avLst>
              <a:gd name="adj1" fmla="val 74378"/>
              <a:gd name="adj2" fmla="val 2340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Manual review</a:t>
            </a:r>
          </a:p>
        </p:txBody>
      </p:sp>
      <p:sp>
        <p:nvSpPr>
          <p:cNvPr id="18" name="Rectangle 17">
            <a:extLst>
              <a:ext uri="{FF2B5EF4-FFF2-40B4-BE49-F238E27FC236}">
                <a16:creationId xmlns:a16="http://schemas.microsoft.com/office/drawing/2014/main" id="{1A4EC0FF-AA88-4964-BBBB-6170E0DFD087}"/>
              </a:ext>
            </a:extLst>
          </p:cNvPr>
          <p:cNvSpPr/>
          <p:nvPr/>
        </p:nvSpPr>
        <p:spPr>
          <a:xfrm>
            <a:off x="9926239" y="1889946"/>
            <a:ext cx="1828800" cy="990600"/>
          </a:xfrm>
          <a:prstGeom prst="rect">
            <a:avLst/>
          </a:prstGeom>
          <a:solidFill>
            <a:schemeClr val="bg1">
              <a:lumMod val="7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Final list</a:t>
            </a:r>
          </a:p>
        </p:txBody>
      </p:sp>
    </p:spTree>
    <p:extLst>
      <p:ext uri="{BB962C8B-B14F-4D97-AF65-F5344CB8AC3E}">
        <p14:creationId xmlns:p14="http://schemas.microsoft.com/office/powerpoint/2010/main" val="42300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5801-FB37-4C4E-BF58-93677C701AAE}"/>
              </a:ext>
            </a:extLst>
          </p:cNvPr>
          <p:cNvSpPr>
            <a:spLocks noGrp="1"/>
          </p:cNvSpPr>
          <p:nvPr>
            <p:ph type="title"/>
          </p:nvPr>
        </p:nvSpPr>
        <p:spPr/>
        <p:txBody>
          <a:bodyPr/>
          <a:lstStyle/>
          <a:p>
            <a:r>
              <a:rPr lang="en-US" dirty="0"/>
              <a:t>Negative controls &amp; p-value calibration </a:t>
            </a:r>
          </a:p>
        </p:txBody>
      </p:sp>
      <p:sp>
        <p:nvSpPr>
          <p:cNvPr id="3" name="Content Placeholder 2">
            <a:extLst>
              <a:ext uri="{FF2B5EF4-FFF2-40B4-BE49-F238E27FC236}">
                <a16:creationId xmlns:a16="http://schemas.microsoft.com/office/drawing/2014/main" id="{7613319E-00D4-43B9-B6F5-5135E02F50BE}"/>
              </a:ext>
            </a:extLst>
          </p:cNvPr>
          <p:cNvSpPr>
            <a:spLocks noGrp="1"/>
          </p:cNvSpPr>
          <p:nvPr>
            <p:ph idx="1"/>
          </p:nvPr>
        </p:nvSpPr>
        <p:spPr>
          <a:xfrm>
            <a:off x="609600" y="1219201"/>
            <a:ext cx="10972800" cy="5181599"/>
          </a:xfrm>
        </p:spPr>
        <p:txBody>
          <a:bodyPr>
            <a:normAutofit/>
          </a:bodyPr>
          <a:lstStyle/>
          <a:p>
            <a:r>
              <a:rPr lang="en-US" dirty="0"/>
              <a:t>Negative controls can provide an additional diagnostic for our study design</a:t>
            </a:r>
          </a:p>
          <a:p>
            <a:r>
              <a:rPr lang="en-US" dirty="0"/>
              <a:t>We use large numbers of negative controls to prevent ‘picking the wrong one’</a:t>
            </a:r>
          </a:p>
          <a:p>
            <a:r>
              <a:rPr lang="en-US" dirty="0"/>
              <a:t>P-value calibration allows interpretation of results from negative controls</a:t>
            </a:r>
          </a:p>
          <a:p>
            <a:pPr marL="0" indent="0">
              <a:buNone/>
            </a:pPr>
            <a:r>
              <a:rPr lang="en-US" dirty="0"/>
              <a:t>But</a:t>
            </a:r>
          </a:p>
          <a:p>
            <a:r>
              <a:rPr lang="en-US" dirty="0"/>
              <a:t>P-value often is not what we are interested in</a:t>
            </a:r>
          </a:p>
          <a:p>
            <a:r>
              <a:rPr lang="en-US" dirty="0"/>
              <a:t>Negative controls can’t detect bias towards the null</a:t>
            </a:r>
          </a:p>
          <a:p>
            <a:endParaRPr lang="en-US" dirty="0"/>
          </a:p>
        </p:txBody>
      </p:sp>
    </p:spTree>
    <p:extLst>
      <p:ext uri="{BB962C8B-B14F-4D97-AF65-F5344CB8AC3E}">
        <p14:creationId xmlns:p14="http://schemas.microsoft.com/office/powerpoint/2010/main" val="382864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393B-48CA-4565-B4C4-5FA23A0DA813}"/>
              </a:ext>
            </a:extLst>
          </p:cNvPr>
          <p:cNvSpPr>
            <a:spLocks noGrp="1"/>
          </p:cNvSpPr>
          <p:nvPr>
            <p:ph type="title"/>
          </p:nvPr>
        </p:nvSpPr>
        <p:spPr/>
        <p:txBody>
          <a:bodyPr/>
          <a:lstStyle/>
          <a:p>
            <a:r>
              <a:rPr lang="en-US" dirty="0"/>
              <a:t>Confidence interval calibration</a:t>
            </a:r>
          </a:p>
        </p:txBody>
      </p:sp>
      <p:sp>
        <p:nvSpPr>
          <p:cNvPr id="3" name="Content Placeholder 2">
            <a:extLst>
              <a:ext uri="{FF2B5EF4-FFF2-40B4-BE49-F238E27FC236}">
                <a16:creationId xmlns:a16="http://schemas.microsoft.com/office/drawing/2014/main" id="{2417F852-325A-48F1-8C79-6E906F0D66A0}"/>
              </a:ext>
            </a:extLst>
          </p:cNvPr>
          <p:cNvSpPr>
            <a:spLocks noGrp="1"/>
          </p:cNvSpPr>
          <p:nvPr>
            <p:ph idx="1"/>
          </p:nvPr>
        </p:nvSpPr>
        <p:spPr/>
        <p:txBody>
          <a:bodyPr/>
          <a:lstStyle/>
          <a:p>
            <a:r>
              <a:rPr lang="en-US" dirty="0"/>
              <a:t>Simply assume bias is not a function of the true effect size</a:t>
            </a:r>
          </a:p>
          <a:p>
            <a:pPr marL="0" indent="0">
              <a:buNone/>
            </a:pPr>
            <a:r>
              <a:rPr lang="en-US" dirty="0"/>
              <a:t>or</a:t>
            </a:r>
          </a:p>
          <a:p>
            <a:r>
              <a:rPr lang="en-US" dirty="0"/>
              <a:t>Include positive controls</a:t>
            </a:r>
          </a:p>
          <a:p>
            <a:endParaRPr lang="en-US" dirty="0"/>
          </a:p>
          <a:p>
            <a:pPr marL="0" indent="0">
              <a:buNone/>
            </a:pPr>
            <a:r>
              <a:rPr lang="en-US" dirty="0"/>
              <a:t>Real positive controls are problematic:</a:t>
            </a:r>
          </a:p>
          <a:p>
            <a:r>
              <a:rPr lang="en-US" dirty="0"/>
              <a:t>Scarce</a:t>
            </a:r>
          </a:p>
          <a:p>
            <a:r>
              <a:rPr lang="en-US" dirty="0"/>
              <a:t>Effect size not know with great precision</a:t>
            </a:r>
          </a:p>
          <a:p>
            <a:r>
              <a:rPr lang="en-US" dirty="0"/>
              <a:t>Known to physicians</a:t>
            </a:r>
          </a:p>
        </p:txBody>
      </p:sp>
    </p:spTree>
    <p:extLst>
      <p:ext uri="{BB962C8B-B14F-4D97-AF65-F5344CB8AC3E}">
        <p14:creationId xmlns:p14="http://schemas.microsoft.com/office/powerpoint/2010/main" val="9364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88DB-C2CF-4B2A-AAA8-37B494DA255E}"/>
              </a:ext>
            </a:extLst>
          </p:cNvPr>
          <p:cNvSpPr>
            <a:spLocks noGrp="1"/>
          </p:cNvSpPr>
          <p:nvPr>
            <p:ph type="title"/>
          </p:nvPr>
        </p:nvSpPr>
        <p:spPr/>
        <p:txBody>
          <a:bodyPr/>
          <a:lstStyle/>
          <a:p>
            <a:r>
              <a:rPr lang="en-US" dirty="0"/>
              <a:t>Positive control synthesis</a:t>
            </a:r>
          </a:p>
        </p:txBody>
      </p:sp>
      <p:sp>
        <p:nvSpPr>
          <p:cNvPr id="3" name="Content Placeholder 2">
            <a:extLst>
              <a:ext uri="{FF2B5EF4-FFF2-40B4-BE49-F238E27FC236}">
                <a16:creationId xmlns:a16="http://schemas.microsoft.com/office/drawing/2014/main" id="{285CC449-5AAE-4F33-AA90-A4413AE2F417}"/>
              </a:ext>
            </a:extLst>
          </p:cNvPr>
          <p:cNvSpPr>
            <a:spLocks noGrp="1"/>
          </p:cNvSpPr>
          <p:nvPr>
            <p:ph idx="1"/>
          </p:nvPr>
        </p:nvSpPr>
        <p:spPr>
          <a:xfrm>
            <a:off x="609600" y="1219201"/>
            <a:ext cx="10972800" cy="4906963"/>
          </a:xfrm>
        </p:spPr>
        <p:txBody>
          <a:bodyPr/>
          <a:lstStyle/>
          <a:p>
            <a:r>
              <a:rPr lang="en-US" dirty="0"/>
              <a:t>Start with negative control</a:t>
            </a:r>
          </a:p>
          <a:p>
            <a:r>
              <a:rPr lang="en-US" dirty="0"/>
              <a:t>Add simulated additional outcomes during exposure</a:t>
            </a:r>
          </a:p>
          <a:p>
            <a:r>
              <a:rPr lang="en-US" dirty="0"/>
              <a:t>Outcomes are sampled from predicted probability based on outcome model to preserve measured confounding</a:t>
            </a:r>
          </a:p>
        </p:txBody>
      </p:sp>
      <p:grpSp>
        <p:nvGrpSpPr>
          <p:cNvPr id="28" name="Group 27">
            <a:extLst>
              <a:ext uri="{FF2B5EF4-FFF2-40B4-BE49-F238E27FC236}">
                <a16:creationId xmlns:a16="http://schemas.microsoft.com/office/drawing/2014/main" id="{D2B6A045-BDC2-4A6D-9E75-2D46D04202A0}"/>
              </a:ext>
            </a:extLst>
          </p:cNvPr>
          <p:cNvGrpSpPr/>
          <p:nvPr/>
        </p:nvGrpSpPr>
        <p:grpSpPr>
          <a:xfrm>
            <a:off x="914400" y="3581400"/>
            <a:ext cx="10537490" cy="3047999"/>
            <a:chOff x="1815437" y="2522801"/>
            <a:chExt cx="5149316" cy="1489454"/>
          </a:xfrm>
        </p:grpSpPr>
        <p:cxnSp>
          <p:nvCxnSpPr>
            <p:cNvPr id="4" name="Straight Arrow Connector 3">
              <a:extLst>
                <a:ext uri="{FF2B5EF4-FFF2-40B4-BE49-F238E27FC236}">
                  <a16:creationId xmlns:a16="http://schemas.microsoft.com/office/drawing/2014/main" id="{5DFF3C50-166C-4A69-AE58-BE92FCAF14D7}"/>
                </a:ext>
              </a:extLst>
            </p:cNvPr>
            <p:cNvCxnSpPr>
              <a:cxnSpLocks/>
            </p:cNvCxnSpPr>
            <p:nvPr/>
          </p:nvCxnSpPr>
          <p:spPr>
            <a:xfrm>
              <a:off x="2405153" y="3793125"/>
              <a:ext cx="4559600" cy="9024"/>
            </a:xfrm>
            <a:prstGeom prst="straightConnector1">
              <a:avLst/>
            </a:prstGeom>
            <a:ln>
              <a:tailEnd type="stealth"/>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D079F73-C202-410A-80AC-59B632A6D06C}"/>
                </a:ext>
              </a:extLst>
            </p:cNvPr>
            <p:cNvSpPr txBox="1"/>
            <p:nvPr/>
          </p:nvSpPr>
          <p:spPr>
            <a:xfrm>
              <a:off x="6522003" y="3779023"/>
              <a:ext cx="409464" cy="233232"/>
            </a:xfrm>
            <a:prstGeom prst="rect">
              <a:avLst/>
            </a:prstGeom>
            <a:noFill/>
          </p:spPr>
          <p:txBody>
            <a:bodyPr wrap="none" rtlCol="0">
              <a:spAutoFit/>
            </a:bodyPr>
            <a:lstStyle/>
            <a:p>
              <a:r>
                <a:rPr lang="en-US" sz="2000" dirty="0"/>
                <a:t>Time</a:t>
              </a:r>
            </a:p>
          </p:txBody>
        </p:sp>
        <p:cxnSp>
          <p:nvCxnSpPr>
            <p:cNvPr id="6" name="Straight Connector 5">
              <a:extLst>
                <a:ext uri="{FF2B5EF4-FFF2-40B4-BE49-F238E27FC236}">
                  <a16:creationId xmlns:a16="http://schemas.microsoft.com/office/drawing/2014/main" id="{62FB29BC-ED38-43E2-A703-A8D5B5E6F5FF}"/>
                </a:ext>
              </a:extLst>
            </p:cNvPr>
            <p:cNvCxnSpPr/>
            <p:nvPr/>
          </p:nvCxnSpPr>
          <p:spPr>
            <a:xfrm>
              <a:off x="2443384" y="3063336"/>
              <a:ext cx="4078619" cy="0"/>
            </a:xfrm>
            <a:prstGeom prst="line">
              <a:avLst/>
            </a:prstGeom>
            <a:ln>
              <a:headEnd type="oval" w="sm" len="sm"/>
              <a:tailEnd type="oval" w="sm" len="s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FDEAB4AA-6F18-4DF4-8FB3-B3E854D012FC}"/>
                </a:ext>
              </a:extLst>
            </p:cNvPr>
            <p:cNvSpPr txBox="1"/>
            <p:nvPr/>
          </p:nvSpPr>
          <p:spPr>
            <a:xfrm>
              <a:off x="1815437" y="2867433"/>
              <a:ext cx="667364" cy="233232"/>
            </a:xfrm>
            <a:prstGeom prst="rect">
              <a:avLst/>
            </a:prstGeom>
            <a:noFill/>
          </p:spPr>
          <p:txBody>
            <a:bodyPr wrap="none" rtlCol="0">
              <a:spAutoFit/>
            </a:bodyPr>
            <a:lstStyle/>
            <a:p>
              <a:r>
                <a:rPr lang="en-US" sz="2000" dirty="0"/>
                <a:t>Subject 1</a:t>
              </a:r>
            </a:p>
          </p:txBody>
        </p:sp>
        <p:sp>
          <p:nvSpPr>
            <p:cNvPr id="8" name="TextBox 7">
              <a:extLst>
                <a:ext uri="{FF2B5EF4-FFF2-40B4-BE49-F238E27FC236}">
                  <a16:creationId xmlns:a16="http://schemas.microsoft.com/office/drawing/2014/main" id="{645D192E-06CD-4C78-A5F1-FFAD9BE396CC}"/>
                </a:ext>
              </a:extLst>
            </p:cNvPr>
            <p:cNvSpPr txBox="1"/>
            <p:nvPr/>
          </p:nvSpPr>
          <p:spPr>
            <a:xfrm>
              <a:off x="1815437" y="3183982"/>
              <a:ext cx="667364" cy="233232"/>
            </a:xfrm>
            <a:prstGeom prst="rect">
              <a:avLst/>
            </a:prstGeom>
            <a:noFill/>
          </p:spPr>
          <p:txBody>
            <a:bodyPr wrap="none" rtlCol="0">
              <a:spAutoFit/>
            </a:bodyPr>
            <a:lstStyle/>
            <a:p>
              <a:r>
                <a:rPr lang="en-US" sz="2000" dirty="0"/>
                <a:t>Subject 2</a:t>
              </a:r>
            </a:p>
          </p:txBody>
        </p:sp>
        <p:sp>
          <p:nvSpPr>
            <p:cNvPr id="9" name="TextBox 8">
              <a:extLst>
                <a:ext uri="{FF2B5EF4-FFF2-40B4-BE49-F238E27FC236}">
                  <a16:creationId xmlns:a16="http://schemas.microsoft.com/office/drawing/2014/main" id="{2BB574EA-B528-4F42-B452-EAE2175351D5}"/>
                </a:ext>
              </a:extLst>
            </p:cNvPr>
            <p:cNvSpPr txBox="1"/>
            <p:nvPr/>
          </p:nvSpPr>
          <p:spPr>
            <a:xfrm>
              <a:off x="1815437" y="3492151"/>
              <a:ext cx="667364" cy="233232"/>
            </a:xfrm>
            <a:prstGeom prst="rect">
              <a:avLst/>
            </a:prstGeom>
            <a:noFill/>
          </p:spPr>
          <p:txBody>
            <a:bodyPr wrap="none" rtlCol="0">
              <a:spAutoFit/>
            </a:bodyPr>
            <a:lstStyle/>
            <a:p>
              <a:r>
                <a:rPr lang="en-US" sz="2000" dirty="0"/>
                <a:t>Subject 3</a:t>
              </a:r>
            </a:p>
          </p:txBody>
        </p:sp>
        <p:cxnSp>
          <p:nvCxnSpPr>
            <p:cNvPr id="10" name="Straight Connector 9">
              <a:extLst>
                <a:ext uri="{FF2B5EF4-FFF2-40B4-BE49-F238E27FC236}">
                  <a16:creationId xmlns:a16="http://schemas.microsoft.com/office/drawing/2014/main" id="{68FD1EC7-77B8-4FB1-AB54-DCB7F5CDBFBF}"/>
                </a:ext>
              </a:extLst>
            </p:cNvPr>
            <p:cNvCxnSpPr/>
            <p:nvPr/>
          </p:nvCxnSpPr>
          <p:spPr>
            <a:xfrm>
              <a:off x="2694461" y="3368762"/>
              <a:ext cx="4078619" cy="0"/>
            </a:xfrm>
            <a:prstGeom prst="line">
              <a:avLst/>
            </a:prstGeom>
            <a:ln>
              <a:headEnd type="oval" w="sm" len="sm"/>
              <a:tailEnd type="oval" w="sm" len="sm"/>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815ADF9-095A-4752-98E3-4E1D7578285A}"/>
                </a:ext>
              </a:extLst>
            </p:cNvPr>
            <p:cNvCxnSpPr>
              <a:cxnSpLocks/>
            </p:cNvCxnSpPr>
            <p:nvPr/>
          </p:nvCxnSpPr>
          <p:spPr>
            <a:xfrm>
              <a:off x="2885234" y="3674188"/>
              <a:ext cx="3425940" cy="8154"/>
            </a:xfrm>
            <a:prstGeom prst="line">
              <a:avLst/>
            </a:prstGeom>
            <a:ln>
              <a:headEnd type="oval" w="sm" len="sm"/>
              <a:tailEnd type="oval" w="sm" len="sm"/>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04446A19-6FEF-482D-A114-7635F57BF27D}"/>
                </a:ext>
              </a:extLst>
            </p:cNvPr>
            <p:cNvSpPr/>
            <p:nvPr/>
          </p:nvSpPr>
          <p:spPr>
            <a:xfrm>
              <a:off x="3845684" y="2872006"/>
              <a:ext cx="1151223" cy="191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Exposure</a:t>
              </a:r>
            </a:p>
          </p:txBody>
        </p:sp>
        <p:sp>
          <p:nvSpPr>
            <p:cNvPr id="13" name="Rectangle 12">
              <a:extLst>
                <a:ext uri="{FF2B5EF4-FFF2-40B4-BE49-F238E27FC236}">
                  <a16:creationId xmlns:a16="http://schemas.microsoft.com/office/drawing/2014/main" id="{77025A54-5D51-4A96-96DE-91AAF014AC05}"/>
                </a:ext>
              </a:extLst>
            </p:cNvPr>
            <p:cNvSpPr/>
            <p:nvPr/>
          </p:nvSpPr>
          <p:spPr>
            <a:xfrm>
              <a:off x="4635276" y="3178632"/>
              <a:ext cx="772612" cy="191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Exposure</a:t>
              </a:r>
            </a:p>
          </p:txBody>
        </p:sp>
        <p:sp>
          <p:nvSpPr>
            <p:cNvPr id="14" name="Rectangle 13">
              <a:extLst>
                <a:ext uri="{FF2B5EF4-FFF2-40B4-BE49-F238E27FC236}">
                  <a16:creationId xmlns:a16="http://schemas.microsoft.com/office/drawing/2014/main" id="{40F9CD66-BD4C-4FE2-ACF1-D15116345C0E}"/>
                </a:ext>
              </a:extLst>
            </p:cNvPr>
            <p:cNvSpPr/>
            <p:nvPr/>
          </p:nvSpPr>
          <p:spPr>
            <a:xfrm>
              <a:off x="4158158" y="3491264"/>
              <a:ext cx="1764079" cy="1910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Exposure</a:t>
              </a:r>
            </a:p>
          </p:txBody>
        </p:sp>
        <p:sp>
          <p:nvSpPr>
            <p:cNvPr id="15" name="Rectangle 14">
              <a:extLst>
                <a:ext uri="{FF2B5EF4-FFF2-40B4-BE49-F238E27FC236}">
                  <a16:creationId xmlns:a16="http://schemas.microsoft.com/office/drawing/2014/main" id="{07ABF489-75F2-4B94-98FD-E7A101AF342B}"/>
                </a:ext>
              </a:extLst>
            </p:cNvPr>
            <p:cNvSpPr/>
            <p:nvPr/>
          </p:nvSpPr>
          <p:spPr>
            <a:xfrm>
              <a:off x="2694461" y="2871311"/>
              <a:ext cx="1151223" cy="19107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Covariate capture</a:t>
              </a:r>
            </a:p>
          </p:txBody>
        </p:sp>
        <p:sp>
          <p:nvSpPr>
            <p:cNvPr id="16" name="Rectangle 15">
              <a:extLst>
                <a:ext uri="{FF2B5EF4-FFF2-40B4-BE49-F238E27FC236}">
                  <a16:creationId xmlns:a16="http://schemas.microsoft.com/office/drawing/2014/main" id="{F285A513-E20D-402A-9D2A-2FE517E8F257}"/>
                </a:ext>
              </a:extLst>
            </p:cNvPr>
            <p:cNvSpPr/>
            <p:nvPr/>
          </p:nvSpPr>
          <p:spPr>
            <a:xfrm>
              <a:off x="3484053" y="3180379"/>
              <a:ext cx="1151223" cy="19107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Covariate capture</a:t>
              </a:r>
            </a:p>
          </p:txBody>
        </p:sp>
        <p:sp>
          <p:nvSpPr>
            <p:cNvPr id="17" name="Rectangle 16">
              <a:extLst>
                <a:ext uri="{FF2B5EF4-FFF2-40B4-BE49-F238E27FC236}">
                  <a16:creationId xmlns:a16="http://schemas.microsoft.com/office/drawing/2014/main" id="{7EF902DD-AD2B-4971-A8E1-7A2BAFC3B00D}"/>
                </a:ext>
              </a:extLst>
            </p:cNvPr>
            <p:cNvSpPr/>
            <p:nvPr/>
          </p:nvSpPr>
          <p:spPr>
            <a:xfrm>
              <a:off x="3006935" y="3492550"/>
              <a:ext cx="1151223" cy="191078"/>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Covariate capture</a:t>
              </a:r>
            </a:p>
          </p:txBody>
        </p:sp>
        <p:sp>
          <p:nvSpPr>
            <p:cNvPr id="18" name="Right Brace 17">
              <a:extLst>
                <a:ext uri="{FF2B5EF4-FFF2-40B4-BE49-F238E27FC236}">
                  <a16:creationId xmlns:a16="http://schemas.microsoft.com/office/drawing/2014/main" id="{458A7C76-46BE-4E9B-8207-3917AA06BD7B}"/>
                </a:ext>
              </a:extLst>
            </p:cNvPr>
            <p:cNvSpPr/>
            <p:nvPr/>
          </p:nvSpPr>
          <p:spPr>
            <a:xfrm rot="16200000">
              <a:off x="3189436" y="2180404"/>
              <a:ext cx="161273" cy="115122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4400"/>
            </a:p>
          </p:txBody>
        </p:sp>
        <p:cxnSp>
          <p:nvCxnSpPr>
            <p:cNvPr id="19" name="Connector: Elbow 18">
              <a:extLst>
                <a:ext uri="{FF2B5EF4-FFF2-40B4-BE49-F238E27FC236}">
                  <a16:creationId xmlns:a16="http://schemas.microsoft.com/office/drawing/2014/main" id="{27412B74-3224-4DFA-AA0B-6D1B1EC6B552}"/>
                </a:ext>
              </a:extLst>
            </p:cNvPr>
            <p:cNvCxnSpPr>
              <a:cxnSpLocks/>
              <a:stCxn id="20" idx="3"/>
              <a:endCxn id="21" idx="0"/>
            </p:cNvCxnSpPr>
            <p:nvPr/>
          </p:nvCxnSpPr>
          <p:spPr>
            <a:xfrm>
              <a:off x="4555717" y="2618340"/>
              <a:ext cx="270220" cy="25399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B1414C83-39DE-4982-B1C5-8F948990191C}"/>
                </a:ext>
              </a:extLst>
            </p:cNvPr>
            <p:cNvSpPr/>
            <p:nvPr/>
          </p:nvSpPr>
          <p:spPr>
            <a:xfrm>
              <a:off x="3484053" y="2522801"/>
              <a:ext cx="1071664" cy="1910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Prediction model</a:t>
              </a:r>
            </a:p>
          </p:txBody>
        </p:sp>
        <p:sp>
          <p:nvSpPr>
            <p:cNvPr id="21" name="Flowchart: Decision 20">
              <a:extLst>
                <a:ext uri="{FF2B5EF4-FFF2-40B4-BE49-F238E27FC236}">
                  <a16:creationId xmlns:a16="http://schemas.microsoft.com/office/drawing/2014/main" id="{0C1683C4-CED1-40D2-810F-2F4AE927047A}"/>
                </a:ext>
              </a:extLst>
            </p:cNvPr>
            <p:cNvSpPr/>
            <p:nvPr/>
          </p:nvSpPr>
          <p:spPr>
            <a:xfrm>
              <a:off x="4733770" y="2872334"/>
              <a:ext cx="184333" cy="191076"/>
            </a:xfrm>
            <a:prstGeom prst="flowChartDecision">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cxnSp>
          <p:nvCxnSpPr>
            <p:cNvPr id="22" name="Connector: Elbow 21">
              <a:extLst>
                <a:ext uri="{FF2B5EF4-FFF2-40B4-BE49-F238E27FC236}">
                  <a16:creationId xmlns:a16="http://schemas.microsoft.com/office/drawing/2014/main" id="{366F88F0-DD87-4EC7-BA43-F057B62BA390}"/>
                </a:ext>
              </a:extLst>
            </p:cNvPr>
            <p:cNvCxnSpPr>
              <a:cxnSpLocks/>
              <a:stCxn id="18" idx="1"/>
              <a:endCxn id="20" idx="1"/>
            </p:cNvCxnSpPr>
            <p:nvPr/>
          </p:nvCxnSpPr>
          <p:spPr>
            <a:xfrm rot="5400000" flipH="1" flipV="1">
              <a:off x="3348543" y="2539870"/>
              <a:ext cx="57039" cy="213980"/>
            </a:xfrm>
            <a:prstGeom prst="bentConnector4">
              <a:avLst>
                <a:gd name="adj1" fmla="val 100193"/>
                <a:gd name="adj2" fmla="val 68842"/>
              </a:avLst>
            </a:prstGeom>
          </p:spPr>
          <p:style>
            <a:lnRef idx="1">
              <a:schemeClr val="dk1"/>
            </a:lnRef>
            <a:fillRef idx="0">
              <a:schemeClr val="dk1"/>
            </a:fillRef>
            <a:effectRef idx="0">
              <a:schemeClr val="dk1"/>
            </a:effectRef>
            <a:fontRef idx="minor">
              <a:schemeClr val="tx1"/>
            </a:fontRef>
          </p:style>
        </p:cxnSp>
        <p:sp>
          <p:nvSpPr>
            <p:cNvPr id="23" name="Flowchart: Decision 22">
              <a:extLst>
                <a:ext uri="{FF2B5EF4-FFF2-40B4-BE49-F238E27FC236}">
                  <a16:creationId xmlns:a16="http://schemas.microsoft.com/office/drawing/2014/main" id="{A0BDA8DA-966C-41D9-BDD8-08E425BFF46E}"/>
                </a:ext>
              </a:extLst>
            </p:cNvPr>
            <p:cNvSpPr/>
            <p:nvPr/>
          </p:nvSpPr>
          <p:spPr>
            <a:xfrm>
              <a:off x="5539557" y="3479636"/>
              <a:ext cx="184333" cy="191076"/>
            </a:xfrm>
            <a:prstGeom prst="flowChartDecision">
              <a:avLst/>
            </a:prstGeom>
            <a:solidFill>
              <a:srgbClr val="EEDC54"/>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4" name="TextBox 23">
              <a:extLst>
                <a:ext uri="{FF2B5EF4-FFF2-40B4-BE49-F238E27FC236}">
                  <a16:creationId xmlns:a16="http://schemas.microsoft.com/office/drawing/2014/main" id="{C54F5E10-378E-49B9-8F9D-429A445009F9}"/>
                </a:ext>
              </a:extLst>
            </p:cNvPr>
            <p:cNvSpPr txBox="1"/>
            <p:nvPr/>
          </p:nvSpPr>
          <p:spPr>
            <a:xfrm>
              <a:off x="5984150" y="3359625"/>
              <a:ext cx="942010" cy="233232"/>
            </a:xfrm>
            <a:prstGeom prst="rect">
              <a:avLst/>
            </a:prstGeom>
            <a:noFill/>
          </p:spPr>
          <p:txBody>
            <a:bodyPr wrap="none" rtlCol="0">
              <a:spAutoFit/>
            </a:bodyPr>
            <a:lstStyle/>
            <a:p>
              <a:r>
                <a:rPr lang="en-US" sz="2000" dirty="0"/>
                <a:t>Real outcome</a:t>
              </a:r>
            </a:p>
          </p:txBody>
        </p:sp>
        <p:sp>
          <p:nvSpPr>
            <p:cNvPr id="25" name="TextBox 24">
              <a:extLst>
                <a:ext uri="{FF2B5EF4-FFF2-40B4-BE49-F238E27FC236}">
                  <a16:creationId xmlns:a16="http://schemas.microsoft.com/office/drawing/2014/main" id="{5A9B44F8-1997-458E-B1B5-A385ADD9EF4C}"/>
                </a:ext>
              </a:extLst>
            </p:cNvPr>
            <p:cNvSpPr txBox="1"/>
            <p:nvPr/>
          </p:nvSpPr>
          <p:spPr>
            <a:xfrm>
              <a:off x="5181600" y="2743200"/>
              <a:ext cx="1291110" cy="233232"/>
            </a:xfrm>
            <a:prstGeom prst="rect">
              <a:avLst/>
            </a:prstGeom>
            <a:noFill/>
          </p:spPr>
          <p:txBody>
            <a:bodyPr wrap="none" rtlCol="0">
              <a:spAutoFit/>
            </a:bodyPr>
            <a:lstStyle/>
            <a:p>
              <a:r>
                <a:rPr lang="en-US" sz="2000" dirty="0"/>
                <a:t>Simulated outcome</a:t>
              </a:r>
            </a:p>
          </p:txBody>
        </p:sp>
        <p:cxnSp>
          <p:nvCxnSpPr>
            <p:cNvPr id="26" name="Straight Arrow Connector 25">
              <a:extLst>
                <a:ext uri="{FF2B5EF4-FFF2-40B4-BE49-F238E27FC236}">
                  <a16:creationId xmlns:a16="http://schemas.microsoft.com/office/drawing/2014/main" id="{6081C8EA-454D-452A-BACF-F110D777FFD6}"/>
                </a:ext>
              </a:extLst>
            </p:cNvPr>
            <p:cNvCxnSpPr>
              <a:cxnSpLocks/>
            </p:cNvCxnSpPr>
            <p:nvPr/>
          </p:nvCxnSpPr>
          <p:spPr>
            <a:xfrm flipH="1">
              <a:off x="5632452" y="3479414"/>
              <a:ext cx="435041" cy="96076"/>
            </a:xfrm>
            <a:prstGeom prst="straightConnector1">
              <a:avLst/>
            </a:prstGeom>
            <a:ln>
              <a:tailEnd type="oval" w="sm" len="sm"/>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0E9F9A54-3577-423C-B10C-CCAD09D1F2CE}"/>
                </a:ext>
              </a:extLst>
            </p:cNvPr>
            <p:cNvCxnSpPr>
              <a:cxnSpLocks/>
            </p:cNvCxnSpPr>
            <p:nvPr/>
          </p:nvCxnSpPr>
          <p:spPr>
            <a:xfrm flipH="1">
              <a:off x="4829971" y="2867433"/>
              <a:ext cx="435041" cy="96076"/>
            </a:xfrm>
            <a:prstGeom prst="straightConnector1">
              <a:avLst/>
            </a:prstGeom>
            <a:ln>
              <a:tailEnd type="oval" w="sm" len="s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9500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B8F7-7537-4C2C-98B0-F5803E3BD0C0}"/>
              </a:ext>
            </a:extLst>
          </p:cNvPr>
          <p:cNvSpPr>
            <a:spLocks noGrp="1"/>
          </p:cNvSpPr>
          <p:nvPr>
            <p:ph type="title"/>
          </p:nvPr>
        </p:nvSpPr>
        <p:spPr/>
        <p:txBody>
          <a:bodyPr/>
          <a:lstStyle/>
          <a:p>
            <a:r>
              <a:rPr lang="en-US" dirty="0"/>
              <a:t>How to choose covariates to adjust for?</a:t>
            </a:r>
          </a:p>
        </p:txBody>
      </p:sp>
      <p:sp>
        <p:nvSpPr>
          <p:cNvPr id="3" name="Content Placeholder 2">
            <a:extLst>
              <a:ext uri="{FF2B5EF4-FFF2-40B4-BE49-F238E27FC236}">
                <a16:creationId xmlns:a16="http://schemas.microsoft.com/office/drawing/2014/main" id="{38831716-ED99-4317-B5B8-B71333935023}"/>
              </a:ext>
            </a:extLst>
          </p:cNvPr>
          <p:cNvSpPr>
            <a:spLocks noGrp="1"/>
          </p:cNvSpPr>
          <p:nvPr>
            <p:ph idx="1"/>
          </p:nvPr>
        </p:nvSpPr>
        <p:spPr/>
        <p:txBody>
          <a:bodyPr/>
          <a:lstStyle/>
          <a:p>
            <a:endParaRPr lang="en-US" dirty="0"/>
          </a:p>
          <a:p>
            <a:endParaRPr lang="en-US" dirty="0"/>
          </a:p>
          <a:p>
            <a:r>
              <a:rPr lang="en-US" dirty="0"/>
              <a:t>Manual selection by experts</a:t>
            </a:r>
          </a:p>
          <a:p>
            <a:endParaRPr lang="en-US" dirty="0"/>
          </a:p>
          <a:p>
            <a:r>
              <a:rPr lang="en-US" dirty="0"/>
              <a:t>Automated procedure using the data</a:t>
            </a:r>
          </a:p>
        </p:txBody>
      </p:sp>
    </p:spTree>
    <p:extLst>
      <p:ext uri="{BB962C8B-B14F-4D97-AF65-F5344CB8AC3E}">
        <p14:creationId xmlns:p14="http://schemas.microsoft.com/office/powerpoint/2010/main" val="3878904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A8F7-A3F6-4DC6-AEFC-AB6E35DABE1A}"/>
              </a:ext>
            </a:extLst>
          </p:cNvPr>
          <p:cNvSpPr>
            <a:spLocks noGrp="1"/>
          </p:cNvSpPr>
          <p:nvPr>
            <p:ph type="title"/>
          </p:nvPr>
        </p:nvSpPr>
        <p:spPr/>
        <p:txBody>
          <a:bodyPr/>
          <a:lstStyle/>
          <a:p>
            <a:r>
              <a:rPr lang="en-US" dirty="0"/>
              <a:t>Confidence interval calibration</a:t>
            </a:r>
          </a:p>
        </p:txBody>
      </p:sp>
      <p:pic>
        <p:nvPicPr>
          <p:cNvPr id="8" name="Content Placeholder 7">
            <a:extLst>
              <a:ext uri="{FF2B5EF4-FFF2-40B4-BE49-F238E27FC236}">
                <a16:creationId xmlns:a16="http://schemas.microsoft.com/office/drawing/2014/main" id="{9D48ADC4-9810-476E-BCF5-E5B2FBF428E5}"/>
              </a:ext>
            </a:extLst>
          </p:cNvPr>
          <p:cNvPicPr>
            <a:picLocks noGrp="1" noChangeAspect="1"/>
          </p:cNvPicPr>
          <p:nvPr>
            <p:ph idx="1"/>
          </p:nvPr>
        </p:nvPicPr>
        <p:blipFill>
          <a:blip r:embed="rId2"/>
          <a:stretch>
            <a:fillRect/>
          </a:stretch>
        </p:blipFill>
        <p:spPr>
          <a:xfrm>
            <a:off x="762000" y="1177870"/>
            <a:ext cx="10972800" cy="3538330"/>
          </a:xfrm>
          <a:prstGeom prst="rect">
            <a:avLst/>
          </a:prstGeom>
        </p:spPr>
      </p:pic>
      <p:pic>
        <p:nvPicPr>
          <p:cNvPr id="6" name="Picture 5">
            <a:extLst>
              <a:ext uri="{FF2B5EF4-FFF2-40B4-BE49-F238E27FC236}">
                <a16:creationId xmlns:a16="http://schemas.microsoft.com/office/drawing/2014/main" id="{129F5B71-B1D0-4FB7-AF10-9BE4564E227D}"/>
              </a:ext>
            </a:extLst>
          </p:cNvPr>
          <p:cNvPicPr>
            <a:picLocks noChangeAspect="1"/>
          </p:cNvPicPr>
          <p:nvPr/>
        </p:nvPicPr>
        <p:blipFill>
          <a:blip r:embed="rId3"/>
          <a:stretch>
            <a:fillRect/>
          </a:stretch>
        </p:blipFill>
        <p:spPr>
          <a:xfrm>
            <a:off x="311944" y="4751071"/>
            <a:ext cx="4710113" cy="209281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1DEDB1E-4CD3-431B-A252-068CC6C06C38}"/>
              </a:ext>
            </a:extLst>
          </p:cNvPr>
          <p:cNvPicPr>
            <a:picLocks noChangeAspect="1"/>
          </p:cNvPicPr>
          <p:nvPr/>
        </p:nvPicPr>
        <p:blipFill>
          <a:blip r:embed="rId4"/>
          <a:stretch>
            <a:fillRect/>
          </a:stretch>
        </p:blipFill>
        <p:spPr>
          <a:xfrm>
            <a:off x="5319713" y="4798122"/>
            <a:ext cx="6260305" cy="204576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929AF42-4306-438F-936A-434C280D94CA}"/>
              </a:ext>
            </a:extLst>
          </p:cNvPr>
          <p:cNvPicPr>
            <a:picLocks noChangeAspect="1"/>
          </p:cNvPicPr>
          <p:nvPr/>
        </p:nvPicPr>
        <p:blipFill>
          <a:blip r:embed="rId5"/>
          <a:stretch>
            <a:fillRect/>
          </a:stretch>
        </p:blipFill>
        <p:spPr>
          <a:xfrm>
            <a:off x="457200" y="2209800"/>
            <a:ext cx="333375" cy="1857375"/>
          </a:xfrm>
          <a:prstGeom prst="rect">
            <a:avLst/>
          </a:prstGeom>
        </p:spPr>
      </p:pic>
    </p:spTree>
    <p:extLst>
      <p:ext uri="{BB962C8B-B14F-4D97-AF65-F5344CB8AC3E}">
        <p14:creationId xmlns:p14="http://schemas.microsoft.com/office/powerpoint/2010/main" val="39657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A8F7-A3F6-4DC6-AEFC-AB6E35DABE1A}"/>
              </a:ext>
            </a:extLst>
          </p:cNvPr>
          <p:cNvSpPr>
            <a:spLocks noGrp="1"/>
          </p:cNvSpPr>
          <p:nvPr>
            <p:ph type="title"/>
          </p:nvPr>
        </p:nvSpPr>
        <p:spPr/>
        <p:txBody>
          <a:bodyPr/>
          <a:lstStyle/>
          <a:p>
            <a:r>
              <a:rPr lang="en-US" dirty="0"/>
              <a:t>Confidence interval calibration</a:t>
            </a:r>
          </a:p>
        </p:txBody>
      </p:sp>
      <p:pic>
        <p:nvPicPr>
          <p:cNvPr id="5" name="Picture 4">
            <a:extLst>
              <a:ext uri="{FF2B5EF4-FFF2-40B4-BE49-F238E27FC236}">
                <a16:creationId xmlns:a16="http://schemas.microsoft.com/office/drawing/2014/main" id="{C1CD589F-0978-4D59-ADA0-EA400818498D}"/>
              </a:ext>
            </a:extLst>
          </p:cNvPr>
          <p:cNvPicPr>
            <a:picLocks noChangeAspect="1"/>
          </p:cNvPicPr>
          <p:nvPr/>
        </p:nvPicPr>
        <p:blipFill>
          <a:blip r:embed="rId2"/>
          <a:stretch>
            <a:fillRect/>
          </a:stretch>
        </p:blipFill>
        <p:spPr>
          <a:xfrm>
            <a:off x="2230153" y="1066800"/>
            <a:ext cx="7200900" cy="3962400"/>
          </a:xfrm>
          <a:prstGeom prst="rect">
            <a:avLst/>
          </a:prstGeom>
        </p:spPr>
      </p:pic>
      <p:pic>
        <p:nvPicPr>
          <p:cNvPr id="6" name="Picture 5">
            <a:extLst>
              <a:ext uri="{FF2B5EF4-FFF2-40B4-BE49-F238E27FC236}">
                <a16:creationId xmlns:a16="http://schemas.microsoft.com/office/drawing/2014/main" id="{129F5B71-B1D0-4FB7-AF10-9BE4564E227D}"/>
              </a:ext>
            </a:extLst>
          </p:cNvPr>
          <p:cNvPicPr>
            <a:picLocks noChangeAspect="1"/>
          </p:cNvPicPr>
          <p:nvPr/>
        </p:nvPicPr>
        <p:blipFill>
          <a:blip r:embed="rId3"/>
          <a:stretch>
            <a:fillRect/>
          </a:stretch>
        </p:blipFill>
        <p:spPr>
          <a:xfrm>
            <a:off x="311944" y="4751071"/>
            <a:ext cx="4710113" cy="209281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1DEDB1E-4CD3-431B-A252-068CC6C06C38}"/>
              </a:ext>
            </a:extLst>
          </p:cNvPr>
          <p:cNvPicPr>
            <a:picLocks noChangeAspect="1"/>
          </p:cNvPicPr>
          <p:nvPr/>
        </p:nvPicPr>
        <p:blipFill>
          <a:blip r:embed="rId4"/>
          <a:stretch>
            <a:fillRect/>
          </a:stretch>
        </p:blipFill>
        <p:spPr>
          <a:xfrm>
            <a:off x="5319713" y="4798122"/>
            <a:ext cx="6260305" cy="2045767"/>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B6947B1-2A62-41CE-8074-68B5972B1937}"/>
              </a:ext>
            </a:extLst>
          </p:cNvPr>
          <p:cNvPicPr>
            <a:picLocks noChangeAspect="1"/>
          </p:cNvPicPr>
          <p:nvPr/>
        </p:nvPicPr>
        <p:blipFill>
          <a:blip r:embed="rId5"/>
          <a:stretch>
            <a:fillRect/>
          </a:stretch>
        </p:blipFill>
        <p:spPr>
          <a:xfrm>
            <a:off x="1905000" y="4138252"/>
            <a:ext cx="7851207" cy="27197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152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5DC9-E9F2-443D-B649-28691B6939A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AE30AD8-E679-463A-8266-22802A4CDDBC}"/>
              </a:ext>
            </a:extLst>
          </p:cNvPr>
          <p:cNvSpPr>
            <a:spLocks noGrp="1"/>
          </p:cNvSpPr>
          <p:nvPr>
            <p:ph idx="1"/>
          </p:nvPr>
        </p:nvSpPr>
        <p:spPr/>
        <p:txBody>
          <a:bodyPr>
            <a:normAutofit fontScale="92500" lnSpcReduction="20000"/>
          </a:bodyPr>
          <a:lstStyle/>
          <a:p>
            <a:r>
              <a:rPr lang="en-US" dirty="0"/>
              <a:t>Observational research has a bad reputation</a:t>
            </a:r>
          </a:p>
          <a:p>
            <a:r>
              <a:rPr lang="en-US" dirty="0"/>
              <a:t>Just saying your design is better is not good enough</a:t>
            </a:r>
          </a:p>
          <a:p>
            <a:r>
              <a:rPr lang="en-US" dirty="0"/>
              <a:t>(Negative) controls provide an additional diagnostic </a:t>
            </a:r>
          </a:p>
          <a:p>
            <a:r>
              <a:rPr lang="en-US" dirty="0"/>
              <a:t>Confounding structure is unknowable, so cannot pick ‘perfect’ negative control</a:t>
            </a:r>
          </a:p>
          <a:p>
            <a:r>
              <a:rPr lang="en-US" dirty="0"/>
              <a:t>Instead, we pick a sample of controls</a:t>
            </a:r>
          </a:p>
          <a:p>
            <a:r>
              <a:rPr lang="en-US" dirty="0"/>
              <a:t>Empirical calibration of p-values and confidence intervals allows interpretation of control estimates</a:t>
            </a:r>
          </a:p>
          <a:p>
            <a:r>
              <a:rPr lang="en-US" dirty="0"/>
              <a:t>Assumptions:</a:t>
            </a:r>
          </a:p>
          <a:p>
            <a:pPr lvl="1"/>
            <a:r>
              <a:rPr lang="en-US" dirty="0"/>
              <a:t>Negative controls are really negative</a:t>
            </a:r>
          </a:p>
          <a:p>
            <a:pPr lvl="1"/>
            <a:r>
              <a:rPr lang="en-US" dirty="0"/>
              <a:t>(weak) exchangeability (less so if no bias observed?)</a:t>
            </a:r>
          </a:p>
        </p:txBody>
      </p:sp>
    </p:spTree>
    <p:extLst>
      <p:ext uri="{BB962C8B-B14F-4D97-AF65-F5344CB8AC3E}">
        <p14:creationId xmlns:p14="http://schemas.microsoft.com/office/powerpoint/2010/main" val="190894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B5EC2-CB31-4736-9872-3E175DED0F89}"/>
              </a:ext>
            </a:extLst>
          </p:cNvPr>
          <p:cNvSpPr>
            <a:spLocks noGrp="1"/>
          </p:cNvSpPr>
          <p:nvPr>
            <p:ph type="title"/>
          </p:nvPr>
        </p:nvSpPr>
        <p:spPr/>
        <p:txBody>
          <a:bodyPr/>
          <a:lstStyle/>
          <a:p>
            <a:r>
              <a:rPr lang="en-US" dirty="0"/>
              <a:t>Instrumental variables</a:t>
            </a:r>
          </a:p>
        </p:txBody>
      </p:sp>
      <p:sp>
        <p:nvSpPr>
          <p:cNvPr id="3" name="Content Placeholder 2">
            <a:extLst>
              <a:ext uri="{FF2B5EF4-FFF2-40B4-BE49-F238E27FC236}">
                <a16:creationId xmlns:a16="http://schemas.microsoft.com/office/drawing/2014/main" id="{BB2702FD-5CDC-4E2C-8F3F-7E1ECC939BD4}"/>
              </a:ext>
            </a:extLst>
          </p:cNvPr>
          <p:cNvSpPr>
            <a:spLocks noGrp="1"/>
          </p:cNvSpPr>
          <p:nvPr>
            <p:ph idx="1"/>
          </p:nvPr>
        </p:nvSpPr>
        <p:spPr/>
        <p:txBody>
          <a:bodyPr/>
          <a:lstStyle/>
          <a:p>
            <a:r>
              <a:rPr lang="en-US" dirty="0"/>
              <a:t>Do they really exist?</a:t>
            </a:r>
          </a:p>
          <a:p>
            <a:r>
              <a:rPr lang="en-US" dirty="0"/>
              <a:t>Would show as strong predictor in propensity model</a:t>
            </a:r>
          </a:p>
          <a:p>
            <a:r>
              <a:rPr lang="en-US" dirty="0"/>
              <a:t>If correcting for IV</a:t>
            </a:r>
          </a:p>
          <a:p>
            <a:pPr lvl="1"/>
            <a:r>
              <a:rPr lang="en-US" dirty="0"/>
              <a:t>Still leads to balance on all kitchen sink covariates</a:t>
            </a:r>
          </a:p>
          <a:p>
            <a:pPr lvl="1"/>
            <a:r>
              <a:rPr lang="en-US" dirty="0"/>
              <a:t>Does not lead to bias as observed using negative controls</a:t>
            </a:r>
          </a:p>
          <a:p>
            <a:pPr marL="457200" lvl="1" indent="0">
              <a:buNone/>
            </a:pPr>
            <a:r>
              <a:rPr lang="en-US" dirty="0"/>
              <a:t>Should I then worry about it?</a:t>
            </a:r>
          </a:p>
        </p:txBody>
      </p:sp>
    </p:spTree>
    <p:extLst>
      <p:ext uri="{BB962C8B-B14F-4D97-AF65-F5344CB8AC3E}">
        <p14:creationId xmlns:p14="http://schemas.microsoft.com/office/powerpoint/2010/main" val="389437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B7F387-94E9-4039-A87E-6B26360A3C09}"/>
              </a:ext>
            </a:extLst>
          </p:cNvPr>
          <p:cNvSpPr txBox="1"/>
          <p:nvPr/>
        </p:nvSpPr>
        <p:spPr>
          <a:xfrm>
            <a:off x="2715266" y="1199445"/>
            <a:ext cx="1853392" cy="830997"/>
          </a:xfrm>
          <a:prstGeom prst="rect">
            <a:avLst/>
          </a:prstGeom>
          <a:noFill/>
        </p:spPr>
        <p:txBody>
          <a:bodyPr wrap="none" rtlCol="0">
            <a:spAutoFit/>
          </a:bodyPr>
          <a:lstStyle/>
          <a:p>
            <a:pPr algn="ctr"/>
            <a:r>
              <a:rPr lang="en-US" sz="2400" dirty="0"/>
              <a:t>Depression</a:t>
            </a:r>
          </a:p>
          <a:p>
            <a:pPr algn="ctr"/>
            <a:r>
              <a:rPr lang="en-US" sz="2400" dirty="0">
                <a:solidFill>
                  <a:schemeClr val="bg2">
                    <a:lumMod val="75000"/>
                  </a:schemeClr>
                </a:solidFill>
              </a:rPr>
              <a:t>(unobserved)</a:t>
            </a:r>
          </a:p>
        </p:txBody>
      </p:sp>
      <p:sp>
        <p:nvSpPr>
          <p:cNvPr id="5" name="TextBox 4">
            <a:extLst>
              <a:ext uri="{FF2B5EF4-FFF2-40B4-BE49-F238E27FC236}">
                <a16:creationId xmlns:a16="http://schemas.microsoft.com/office/drawing/2014/main" id="{8F7688AB-68F3-4CE2-81D5-9FA135581783}"/>
              </a:ext>
            </a:extLst>
          </p:cNvPr>
          <p:cNvSpPr txBox="1"/>
          <p:nvPr/>
        </p:nvSpPr>
        <p:spPr>
          <a:xfrm>
            <a:off x="7500532" y="1199445"/>
            <a:ext cx="1853392" cy="830997"/>
          </a:xfrm>
          <a:prstGeom prst="rect">
            <a:avLst/>
          </a:prstGeom>
          <a:noFill/>
        </p:spPr>
        <p:txBody>
          <a:bodyPr wrap="none" rtlCol="0">
            <a:spAutoFit/>
          </a:bodyPr>
          <a:lstStyle/>
          <a:p>
            <a:pPr algn="ctr"/>
            <a:r>
              <a:rPr lang="en-US" sz="2400" dirty="0"/>
              <a:t>Smoking</a:t>
            </a:r>
          </a:p>
          <a:p>
            <a:pPr algn="ctr"/>
            <a:r>
              <a:rPr lang="en-US" sz="2400" dirty="0">
                <a:solidFill>
                  <a:schemeClr val="bg2">
                    <a:lumMod val="75000"/>
                  </a:schemeClr>
                </a:solidFill>
              </a:rPr>
              <a:t>(unobserved)</a:t>
            </a:r>
            <a:endParaRPr lang="en-US" sz="2400" dirty="0"/>
          </a:p>
        </p:txBody>
      </p:sp>
      <p:sp>
        <p:nvSpPr>
          <p:cNvPr id="6" name="TextBox 5">
            <a:extLst>
              <a:ext uri="{FF2B5EF4-FFF2-40B4-BE49-F238E27FC236}">
                <a16:creationId xmlns:a16="http://schemas.microsoft.com/office/drawing/2014/main" id="{20D331BA-4697-44C8-997A-639952BAFE56}"/>
              </a:ext>
            </a:extLst>
          </p:cNvPr>
          <p:cNvSpPr txBox="1"/>
          <p:nvPr/>
        </p:nvSpPr>
        <p:spPr>
          <a:xfrm>
            <a:off x="5148961" y="2109987"/>
            <a:ext cx="2011641" cy="830997"/>
          </a:xfrm>
          <a:prstGeom prst="rect">
            <a:avLst/>
          </a:prstGeom>
          <a:noFill/>
        </p:spPr>
        <p:txBody>
          <a:bodyPr wrap="none" rtlCol="0">
            <a:spAutoFit/>
          </a:bodyPr>
          <a:lstStyle/>
          <a:p>
            <a:pPr algn="ctr"/>
            <a:r>
              <a:rPr lang="en-US" sz="2400" dirty="0"/>
              <a:t>Cardiovascular</a:t>
            </a:r>
          </a:p>
          <a:p>
            <a:pPr algn="ctr"/>
            <a:r>
              <a:rPr lang="en-US" sz="2400" dirty="0"/>
              <a:t>disease</a:t>
            </a:r>
          </a:p>
        </p:txBody>
      </p:sp>
      <p:sp>
        <p:nvSpPr>
          <p:cNvPr id="7" name="TextBox 6">
            <a:extLst>
              <a:ext uri="{FF2B5EF4-FFF2-40B4-BE49-F238E27FC236}">
                <a16:creationId xmlns:a16="http://schemas.microsoft.com/office/drawing/2014/main" id="{8259817C-13CE-4220-8FC3-28ED378AE87B}"/>
              </a:ext>
            </a:extLst>
          </p:cNvPr>
          <p:cNvSpPr txBox="1"/>
          <p:nvPr/>
        </p:nvSpPr>
        <p:spPr>
          <a:xfrm>
            <a:off x="2602349" y="3660994"/>
            <a:ext cx="2079224" cy="830997"/>
          </a:xfrm>
          <a:prstGeom prst="rect">
            <a:avLst/>
          </a:prstGeom>
          <a:noFill/>
        </p:spPr>
        <p:txBody>
          <a:bodyPr wrap="none" rtlCol="0">
            <a:spAutoFit/>
          </a:bodyPr>
          <a:lstStyle/>
          <a:p>
            <a:pPr algn="ctr"/>
            <a:r>
              <a:rPr lang="en-US" sz="2400" dirty="0"/>
              <a:t>Antidepressant</a:t>
            </a:r>
          </a:p>
          <a:p>
            <a:pPr algn="ctr"/>
            <a:r>
              <a:rPr lang="en-US" sz="2400" dirty="0"/>
              <a:t>use</a:t>
            </a:r>
          </a:p>
        </p:txBody>
      </p:sp>
      <p:sp>
        <p:nvSpPr>
          <p:cNvPr id="8" name="TextBox 7">
            <a:extLst>
              <a:ext uri="{FF2B5EF4-FFF2-40B4-BE49-F238E27FC236}">
                <a16:creationId xmlns:a16="http://schemas.microsoft.com/office/drawing/2014/main" id="{0A52D9FA-6F32-4272-8D2C-490AC77F2F3C}"/>
              </a:ext>
            </a:extLst>
          </p:cNvPr>
          <p:cNvSpPr txBox="1"/>
          <p:nvPr/>
        </p:nvSpPr>
        <p:spPr>
          <a:xfrm>
            <a:off x="7587575" y="3799493"/>
            <a:ext cx="1679306" cy="461665"/>
          </a:xfrm>
          <a:prstGeom prst="rect">
            <a:avLst/>
          </a:prstGeom>
          <a:noFill/>
        </p:spPr>
        <p:txBody>
          <a:bodyPr wrap="none" rtlCol="0">
            <a:spAutoFit/>
          </a:bodyPr>
          <a:lstStyle/>
          <a:p>
            <a:pPr algn="ctr"/>
            <a:r>
              <a:rPr lang="en-US" sz="2400" dirty="0"/>
              <a:t>Lung cancer</a:t>
            </a:r>
          </a:p>
        </p:txBody>
      </p:sp>
      <p:cxnSp>
        <p:nvCxnSpPr>
          <p:cNvPr id="10" name="Straight Arrow Connector 9">
            <a:extLst>
              <a:ext uri="{FF2B5EF4-FFF2-40B4-BE49-F238E27FC236}">
                <a16:creationId xmlns:a16="http://schemas.microsoft.com/office/drawing/2014/main" id="{32D354EA-0873-4CA7-96D7-69E23A8AA5B4}"/>
              </a:ext>
            </a:extLst>
          </p:cNvPr>
          <p:cNvCxnSpPr>
            <a:stCxn id="4" idx="2"/>
            <a:endCxn id="7" idx="0"/>
          </p:cNvCxnSpPr>
          <p:nvPr/>
        </p:nvCxnSpPr>
        <p:spPr>
          <a:xfrm flipH="1">
            <a:off x="3641961" y="2030442"/>
            <a:ext cx="1" cy="1630552"/>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E975293-1F25-487C-8B03-71F3FF2BEB8C}"/>
              </a:ext>
            </a:extLst>
          </p:cNvPr>
          <p:cNvCxnSpPr>
            <a:cxnSpLocks/>
          </p:cNvCxnSpPr>
          <p:nvPr/>
        </p:nvCxnSpPr>
        <p:spPr>
          <a:xfrm>
            <a:off x="4258573" y="1520395"/>
            <a:ext cx="1047321" cy="672737"/>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7CB3DCB-8DFF-4F67-ADC2-EDBAC0A18065}"/>
              </a:ext>
            </a:extLst>
          </p:cNvPr>
          <p:cNvCxnSpPr>
            <a:cxnSpLocks/>
          </p:cNvCxnSpPr>
          <p:nvPr/>
        </p:nvCxnSpPr>
        <p:spPr>
          <a:xfrm flipH="1">
            <a:off x="6879968" y="1695181"/>
            <a:ext cx="827992" cy="49795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F00894C-A8D7-4A88-942E-CEBD2FCBD977}"/>
              </a:ext>
            </a:extLst>
          </p:cNvPr>
          <p:cNvCxnSpPr>
            <a:cxnSpLocks/>
            <a:stCxn id="5" idx="2"/>
            <a:endCxn id="8" idx="0"/>
          </p:cNvCxnSpPr>
          <p:nvPr/>
        </p:nvCxnSpPr>
        <p:spPr>
          <a:xfrm>
            <a:off x="8427228" y="2030442"/>
            <a:ext cx="0" cy="176905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6E70238-EB58-42A9-BE82-80D29B9B410D}"/>
              </a:ext>
            </a:extLst>
          </p:cNvPr>
          <p:cNvCxnSpPr>
            <a:cxnSpLocks/>
            <a:stCxn id="7" idx="3"/>
            <a:endCxn id="8" idx="1"/>
          </p:cNvCxnSpPr>
          <p:nvPr/>
        </p:nvCxnSpPr>
        <p:spPr>
          <a:xfrm flipV="1">
            <a:off x="4681573" y="4030326"/>
            <a:ext cx="2906002" cy="46167"/>
          </a:xfrm>
          <a:prstGeom prst="straightConnector1">
            <a:avLst/>
          </a:prstGeom>
          <a:ln>
            <a:prstDash val="lgDash"/>
            <a:tailEnd type="triangle"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7E55227-2022-4CAD-B4BB-73B8746F580A}"/>
              </a:ext>
            </a:extLst>
          </p:cNvPr>
          <p:cNvSpPr txBox="1"/>
          <p:nvPr/>
        </p:nvSpPr>
        <p:spPr>
          <a:xfrm>
            <a:off x="5815957" y="3632431"/>
            <a:ext cx="327334" cy="461665"/>
          </a:xfrm>
          <a:prstGeom prst="rect">
            <a:avLst/>
          </a:prstGeom>
          <a:noFill/>
        </p:spPr>
        <p:txBody>
          <a:bodyPr wrap="none" rtlCol="0">
            <a:spAutoFit/>
          </a:bodyPr>
          <a:lstStyle/>
          <a:p>
            <a:pPr algn="ctr"/>
            <a:r>
              <a:rPr lang="en-US" sz="2400" dirty="0"/>
              <a:t>?</a:t>
            </a:r>
          </a:p>
        </p:txBody>
      </p:sp>
      <p:sp>
        <p:nvSpPr>
          <p:cNvPr id="28" name="TextBox 27">
            <a:extLst>
              <a:ext uri="{FF2B5EF4-FFF2-40B4-BE49-F238E27FC236}">
                <a16:creationId xmlns:a16="http://schemas.microsoft.com/office/drawing/2014/main" id="{CB20E702-ACFD-4C40-AF0B-32841837E6D2}"/>
              </a:ext>
            </a:extLst>
          </p:cNvPr>
          <p:cNvSpPr txBox="1"/>
          <p:nvPr/>
        </p:nvSpPr>
        <p:spPr>
          <a:xfrm>
            <a:off x="563057" y="5279844"/>
            <a:ext cx="11324143" cy="1200329"/>
          </a:xfrm>
          <a:prstGeom prst="rect">
            <a:avLst/>
          </a:prstGeom>
          <a:noFill/>
        </p:spPr>
        <p:txBody>
          <a:bodyPr wrap="square" rtlCol="0">
            <a:spAutoFit/>
          </a:bodyPr>
          <a:lstStyle/>
          <a:p>
            <a:r>
              <a:rPr lang="en-US" sz="2400" dirty="0"/>
              <a:t>Conditioning on CV disease introduces a correlation between antidepressant use and lung cancer, because people with CV disease are either depressed or are smoking. Those who use antidepressants are thus less likely to be smokers, and will have less lung cancer.</a:t>
            </a:r>
          </a:p>
        </p:txBody>
      </p:sp>
      <p:sp>
        <p:nvSpPr>
          <p:cNvPr id="29" name="TextBox 28">
            <a:extLst>
              <a:ext uri="{FF2B5EF4-FFF2-40B4-BE49-F238E27FC236}">
                <a16:creationId xmlns:a16="http://schemas.microsoft.com/office/drawing/2014/main" id="{4250A9F0-FFDB-4A9E-AE31-B1B94DE9FF57}"/>
              </a:ext>
            </a:extLst>
          </p:cNvPr>
          <p:cNvSpPr txBox="1"/>
          <p:nvPr/>
        </p:nvSpPr>
        <p:spPr>
          <a:xfrm>
            <a:off x="563057" y="4378086"/>
            <a:ext cx="11125200" cy="830997"/>
          </a:xfrm>
          <a:prstGeom prst="rect">
            <a:avLst/>
          </a:prstGeom>
          <a:noFill/>
        </p:spPr>
        <p:txBody>
          <a:bodyPr wrap="square" rtlCol="0">
            <a:spAutoFit/>
          </a:bodyPr>
          <a:lstStyle/>
          <a:p>
            <a:r>
              <a:rPr lang="en-US" sz="2400" dirty="0"/>
              <a:t>Example study: we want to know if antidepressants cause lung cancer. We can’t observe depression status or smoking status</a:t>
            </a:r>
          </a:p>
        </p:txBody>
      </p:sp>
      <p:sp>
        <p:nvSpPr>
          <p:cNvPr id="2" name="Title 1">
            <a:extLst>
              <a:ext uri="{FF2B5EF4-FFF2-40B4-BE49-F238E27FC236}">
                <a16:creationId xmlns:a16="http://schemas.microsoft.com/office/drawing/2014/main" id="{44E1CDC4-5D2C-48A5-8592-768459B56147}"/>
              </a:ext>
            </a:extLst>
          </p:cNvPr>
          <p:cNvSpPr>
            <a:spLocks noGrp="1"/>
          </p:cNvSpPr>
          <p:nvPr>
            <p:ph type="title"/>
          </p:nvPr>
        </p:nvSpPr>
        <p:spPr/>
        <p:txBody>
          <a:bodyPr/>
          <a:lstStyle/>
          <a:p>
            <a:r>
              <a:rPr lang="en-US" dirty="0"/>
              <a:t>Collider bias</a:t>
            </a:r>
          </a:p>
        </p:txBody>
      </p:sp>
    </p:spTree>
    <p:extLst>
      <p:ext uri="{BB962C8B-B14F-4D97-AF65-F5344CB8AC3E}">
        <p14:creationId xmlns:p14="http://schemas.microsoft.com/office/powerpoint/2010/main" val="2651077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4250A9F0-FFDB-4A9E-AE31-B1B94DE9FF57}"/>
              </a:ext>
            </a:extLst>
          </p:cNvPr>
          <p:cNvSpPr txBox="1"/>
          <p:nvPr/>
        </p:nvSpPr>
        <p:spPr>
          <a:xfrm>
            <a:off x="847186" y="5203193"/>
            <a:ext cx="9840738" cy="830997"/>
          </a:xfrm>
          <a:prstGeom prst="rect">
            <a:avLst/>
          </a:prstGeom>
          <a:noFill/>
        </p:spPr>
        <p:txBody>
          <a:bodyPr wrap="square" rtlCol="0">
            <a:spAutoFit/>
          </a:bodyPr>
          <a:lstStyle/>
          <a:p>
            <a:r>
              <a:rPr lang="en-US" sz="2400" dirty="0"/>
              <a:t>But we have many other covariates besides CV disease. We balance on all of those, giving us confidence we balance on smoking status.</a:t>
            </a:r>
          </a:p>
        </p:txBody>
      </p:sp>
      <p:sp>
        <p:nvSpPr>
          <p:cNvPr id="2" name="Title 1">
            <a:extLst>
              <a:ext uri="{FF2B5EF4-FFF2-40B4-BE49-F238E27FC236}">
                <a16:creationId xmlns:a16="http://schemas.microsoft.com/office/drawing/2014/main" id="{BDC5D2DB-0BDF-468A-B12D-B5EB1B23E08F}"/>
              </a:ext>
            </a:extLst>
          </p:cNvPr>
          <p:cNvSpPr>
            <a:spLocks noGrp="1"/>
          </p:cNvSpPr>
          <p:nvPr>
            <p:ph type="title"/>
          </p:nvPr>
        </p:nvSpPr>
        <p:spPr/>
        <p:txBody>
          <a:bodyPr/>
          <a:lstStyle/>
          <a:p>
            <a:r>
              <a:rPr lang="en-US" dirty="0"/>
              <a:t>Collider bias</a:t>
            </a:r>
          </a:p>
        </p:txBody>
      </p:sp>
      <p:grpSp>
        <p:nvGrpSpPr>
          <p:cNvPr id="9" name="Group 8">
            <a:extLst>
              <a:ext uri="{FF2B5EF4-FFF2-40B4-BE49-F238E27FC236}">
                <a16:creationId xmlns:a16="http://schemas.microsoft.com/office/drawing/2014/main" id="{7412218A-16AC-4A43-A924-62B42B57F16B}"/>
              </a:ext>
            </a:extLst>
          </p:cNvPr>
          <p:cNvGrpSpPr/>
          <p:nvPr/>
        </p:nvGrpSpPr>
        <p:grpSpPr>
          <a:xfrm>
            <a:off x="2590800" y="1219200"/>
            <a:ext cx="8779349" cy="3292546"/>
            <a:chOff x="2203561" y="1398859"/>
            <a:chExt cx="8779349" cy="3292546"/>
          </a:xfrm>
        </p:grpSpPr>
        <p:sp>
          <p:nvSpPr>
            <p:cNvPr id="4" name="TextBox 3">
              <a:extLst>
                <a:ext uri="{FF2B5EF4-FFF2-40B4-BE49-F238E27FC236}">
                  <a16:creationId xmlns:a16="http://schemas.microsoft.com/office/drawing/2014/main" id="{34B7F387-94E9-4039-A87E-6B26360A3C09}"/>
                </a:ext>
              </a:extLst>
            </p:cNvPr>
            <p:cNvSpPr txBox="1"/>
            <p:nvPr/>
          </p:nvSpPr>
          <p:spPr>
            <a:xfrm>
              <a:off x="2316478" y="1398859"/>
              <a:ext cx="1853392" cy="830997"/>
            </a:xfrm>
            <a:prstGeom prst="rect">
              <a:avLst/>
            </a:prstGeom>
            <a:noFill/>
          </p:spPr>
          <p:txBody>
            <a:bodyPr wrap="none" rtlCol="0">
              <a:spAutoFit/>
            </a:bodyPr>
            <a:lstStyle/>
            <a:p>
              <a:pPr algn="ctr"/>
              <a:r>
                <a:rPr lang="en-US" sz="2400" dirty="0"/>
                <a:t>Depression</a:t>
              </a:r>
            </a:p>
            <a:p>
              <a:pPr algn="ctr"/>
              <a:r>
                <a:rPr lang="en-US" sz="2400" dirty="0">
                  <a:solidFill>
                    <a:schemeClr val="bg2">
                      <a:lumMod val="75000"/>
                    </a:schemeClr>
                  </a:solidFill>
                </a:rPr>
                <a:t>(unobserved)</a:t>
              </a:r>
            </a:p>
          </p:txBody>
        </p:sp>
        <p:sp>
          <p:nvSpPr>
            <p:cNvPr id="5" name="TextBox 4">
              <a:extLst>
                <a:ext uri="{FF2B5EF4-FFF2-40B4-BE49-F238E27FC236}">
                  <a16:creationId xmlns:a16="http://schemas.microsoft.com/office/drawing/2014/main" id="{8F7688AB-68F3-4CE2-81D5-9FA135581783}"/>
                </a:ext>
              </a:extLst>
            </p:cNvPr>
            <p:cNvSpPr txBox="1"/>
            <p:nvPr/>
          </p:nvSpPr>
          <p:spPr>
            <a:xfrm>
              <a:off x="7101744" y="1398859"/>
              <a:ext cx="1853392" cy="830997"/>
            </a:xfrm>
            <a:prstGeom prst="rect">
              <a:avLst/>
            </a:prstGeom>
            <a:noFill/>
          </p:spPr>
          <p:txBody>
            <a:bodyPr wrap="none" rtlCol="0">
              <a:spAutoFit/>
            </a:bodyPr>
            <a:lstStyle/>
            <a:p>
              <a:pPr algn="ctr"/>
              <a:r>
                <a:rPr lang="en-US" sz="2400" dirty="0"/>
                <a:t>Smoking</a:t>
              </a:r>
            </a:p>
            <a:p>
              <a:pPr algn="ctr"/>
              <a:r>
                <a:rPr lang="en-US" sz="2400" dirty="0">
                  <a:solidFill>
                    <a:schemeClr val="bg2">
                      <a:lumMod val="75000"/>
                    </a:schemeClr>
                  </a:solidFill>
                </a:rPr>
                <a:t>(unobserved)</a:t>
              </a:r>
              <a:endParaRPr lang="en-US" sz="2400" dirty="0"/>
            </a:p>
          </p:txBody>
        </p:sp>
        <p:sp>
          <p:nvSpPr>
            <p:cNvPr id="6" name="TextBox 5">
              <a:extLst>
                <a:ext uri="{FF2B5EF4-FFF2-40B4-BE49-F238E27FC236}">
                  <a16:creationId xmlns:a16="http://schemas.microsoft.com/office/drawing/2014/main" id="{20D331BA-4697-44C8-997A-639952BAFE56}"/>
                </a:ext>
              </a:extLst>
            </p:cNvPr>
            <p:cNvSpPr txBox="1"/>
            <p:nvPr/>
          </p:nvSpPr>
          <p:spPr>
            <a:xfrm>
              <a:off x="4750173" y="2309401"/>
              <a:ext cx="2011641" cy="830997"/>
            </a:xfrm>
            <a:prstGeom prst="rect">
              <a:avLst/>
            </a:prstGeom>
            <a:noFill/>
          </p:spPr>
          <p:txBody>
            <a:bodyPr wrap="none" rtlCol="0">
              <a:spAutoFit/>
            </a:bodyPr>
            <a:lstStyle/>
            <a:p>
              <a:pPr algn="ctr"/>
              <a:r>
                <a:rPr lang="en-US" sz="2400" dirty="0"/>
                <a:t>Cardiovascular</a:t>
              </a:r>
            </a:p>
            <a:p>
              <a:pPr algn="ctr"/>
              <a:r>
                <a:rPr lang="en-US" sz="2400" dirty="0"/>
                <a:t>disease</a:t>
              </a:r>
            </a:p>
          </p:txBody>
        </p:sp>
        <p:sp>
          <p:nvSpPr>
            <p:cNvPr id="7" name="TextBox 6">
              <a:extLst>
                <a:ext uri="{FF2B5EF4-FFF2-40B4-BE49-F238E27FC236}">
                  <a16:creationId xmlns:a16="http://schemas.microsoft.com/office/drawing/2014/main" id="{8259817C-13CE-4220-8FC3-28ED378AE87B}"/>
                </a:ext>
              </a:extLst>
            </p:cNvPr>
            <p:cNvSpPr txBox="1"/>
            <p:nvPr/>
          </p:nvSpPr>
          <p:spPr>
            <a:xfrm>
              <a:off x="2203561" y="3860408"/>
              <a:ext cx="2079224" cy="830997"/>
            </a:xfrm>
            <a:prstGeom prst="rect">
              <a:avLst/>
            </a:prstGeom>
            <a:noFill/>
          </p:spPr>
          <p:txBody>
            <a:bodyPr wrap="none" rtlCol="0">
              <a:spAutoFit/>
            </a:bodyPr>
            <a:lstStyle/>
            <a:p>
              <a:pPr algn="ctr"/>
              <a:r>
                <a:rPr lang="en-US" sz="2400" dirty="0"/>
                <a:t>Antidepressant</a:t>
              </a:r>
            </a:p>
            <a:p>
              <a:pPr algn="ctr"/>
              <a:r>
                <a:rPr lang="en-US" sz="2400" dirty="0"/>
                <a:t>use</a:t>
              </a:r>
            </a:p>
          </p:txBody>
        </p:sp>
        <p:sp>
          <p:nvSpPr>
            <p:cNvPr id="8" name="TextBox 7">
              <a:extLst>
                <a:ext uri="{FF2B5EF4-FFF2-40B4-BE49-F238E27FC236}">
                  <a16:creationId xmlns:a16="http://schemas.microsoft.com/office/drawing/2014/main" id="{0A52D9FA-6F32-4272-8D2C-490AC77F2F3C}"/>
                </a:ext>
              </a:extLst>
            </p:cNvPr>
            <p:cNvSpPr txBox="1"/>
            <p:nvPr/>
          </p:nvSpPr>
          <p:spPr>
            <a:xfrm>
              <a:off x="7188787" y="3998907"/>
              <a:ext cx="1679306" cy="461665"/>
            </a:xfrm>
            <a:prstGeom prst="rect">
              <a:avLst/>
            </a:prstGeom>
            <a:noFill/>
          </p:spPr>
          <p:txBody>
            <a:bodyPr wrap="none" rtlCol="0">
              <a:spAutoFit/>
            </a:bodyPr>
            <a:lstStyle/>
            <a:p>
              <a:pPr algn="ctr"/>
              <a:r>
                <a:rPr lang="en-US" sz="2400" dirty="0"/>
                <a:t>Lung cancer</a:t>
              </a:r>
            </a:p>
          </p:txBody>
        </p:sp>
        <p:cxnSp>
          <p:nvCxnSpPr>
            <p:cNvPr id="10" name="Straight Arrow Connector 9">
              <a:extLst>
                <a:ext uri="{FF2B5EF4-FFF2-40B4-BE49-F238E27FC236}">
                  <a16:creationId xmlns:a16="http://schemas.microsoft.com/office/drawing/2014/main" id="{32D354EA-0873-4CA7-96D7-69E23A8AA5B4}"/>
                </a:ext>
              </a:extLst>
            </p:cNvPr>
            <p:cNvCxnSpPr>
              <a:stCxn id="4" idx="2"/>
              <a:endCxn id="7" idx="0"/>
            </p:cNvCxnSpPr>
            <p:nvPr/>
          </p:nvCxnSpPr>
          <p:spPr>
            <a:xfrm flipH="1">
              <a:off x="3243173" y="2229856"/>
              <a:ext cx="1" cy="1630552"/>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E975293-1F25-487C-8B03-71F3FF2BEB8C}"/>
                </a:ext>
              </a:extLst>
            </p:cNvPr>
            <p:cNvCxnSpPr>
              <a:cxnSpLocks/>
            </p:cNvCxnSpPr>
            <p:nvPr/>
          </p:nvCxnSpPr>
          <p:spPr>
            <a:xfrm>
              <a:off x="3859785" y="1719809"/>
              <a:ext cx="1047321" cy="672737"/>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7CB3DCB-8DFF-4F67-ADC2-EDBAC0A18065}"/>
                </a:ext>
              </a:extLst>
            </p:cNvPr>
            <p:cNvCxnSpPr>
              <a:cxnSpLocks/>
            </p:cNvCxnSpPr>
            <p:nvPr/>
          </p:nvCxnSpPr>
          <p:spPr>
            <a:xfrm flipH="1">
              <a:off x="6481180" y="1894595"/>
              <a:ext cx="827992" cy="49795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F00894C-A8D7-4A88-942E-CEBD2FCBD977}"/>
                </a:ext>
              </a:extLst>
            </p:cNvPr>
            <p:cNvCxnSpPr>
              <a:cxnSpLocks/>
              <a:stCxn id="5" idx="2"/>
              <a:endCxn id="8" idx="0"/>
            </p:cNvCxnSpPr>
            <p:nvPr/>
          </p:nvCxnSpPr>
          <p:spPr>
            <a:xfrm>
              <a:off x="8028440" y="2229856"/>
              <a:ext cx="0" cy="176905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6E70238-EB58-42A9-BE82-80D29B9B410D}"/>
                </a:ext>
              </a:extLst>
            </p:cNvPr>
            <p:cNvCxnSpPr>
              <a:cxnSpLocks/>
              <a:stCxn id="7" idx="3"/>
              <a:endCxn id="8" idx="1"/>
            </p:cNvCxnSpPr>
            <p:nvPr/>
          </p:nvCxnSpPr>
          <p:spPr>
            <a:xfrm flipV="1">
              <a:off x="4282785" y="4229740"/>
              <a:ext cx="2906002" cy="46167"/>
            </a:xfrm>
            <a:prstGeom prst="straightConnector1">
              <a:avLst/>
            </a:prstGeom>
            <a:ln>
              <a:prstDash val="lgDash"/>
              <a:tailEnd type="triangle"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7E55227-2022-4CAD-B4BB-73B8746F580A}"/>
                </a:ext>
              </a:extLst>
            </p:cNvPr>
            <p:cNvSpPr txBox="1"/>
            <p:nvPr/>
          </p:nvSpPr>
          <p:spPr>
            <a:xfrm>
              <a:off x="5417169" y="3831845"/>
              <a:ext cx="327334" cy="461665"/>
            </a:xfrm>
            <a:prstGeom prst="rect">
              <a:avLst/>
            </a:prstGeom>
            <a:noFill/>
          </p:spPr>
          <p:txBody>
            <a:bodyPr wrap="none" rtlCol="0">
              <a:spAutoFit/>
            </a:bodyPr>
            <a:lstStyle/>
            <a:p>
              <a:pPr algn="ctr"/>
              <a:r>
                <a:rPr lang="en-US" sz="2400" dirty="0"/>
                <a:t>?</a:t>
              </a:r>
            </a:p>
          </p:txBody>
        </p:sp>
        <p:sp>
          <p:nvSpPr>
            <p:cNvPr id="15" name="TextBox 14">
              <a:extLst>
                <a:ext uri="{FF2B5EF4-FFF2-40B4-BE49-F238E27FC236}">
                  <a16:creationId xmlns:a16="http://schemas.microsoft.com/office/drawing/2014/main" id="{E5116713-C9DC-4C7E-BABF-3104B94887A0}"/>
                </a:ext>
              </a:extLst>
            </p:cNvPr>
            <p:cNvSpPr txBox="1"/>
            <p:nvPr/>
          </p:nvSpPr>
          <p:spPr>
            <a:xfrm>
              <a:off x="9074589" y="2514600"/>
              <a:ext cx="896912" cy="461665"/>
            </a:xfrm>
            <a:prstGeom prst="rect">
              <a:avLst/>
            </a:prstGeom>
            <a:noFill/>
          </p:spPr>
          <p:txBody>
            <a:bodyPr wrap="none" rtlCol="0">
              <a:spAutoFit/>
            </a:bodyPr>
            <a:lstStyle/>
            <a:p>
              <a:pPr algn="ctr"/>
              <a:r>
                <a:rPr lang="en-US" sz="2400" dirty="0"/>
                <a:t>COPD</a:t>
              </a:r>
            </a:p>
          </p:txBody>
        </p:sp>
        <p:sp>
          <p:nvSpPr>
            <p:cNvPr id="17" name="TextBox 16">
              <a:extLst>
                <a:ext uri="{FF2B5EF4-FFF2-40B4-BE49-F238E27FC236}">
                  <a16:creationId xmlns:a16="http://schemas.microsoft.com/office/drawing/2014/main" id="{AEFA582B-9394-4883-8B46-4A747C4A7969}"/>
                </a:ext>
              </a:extLst>
            </p:cNvPr>
            <p:cNvSpPr txBox="1"/>
            <p:nvPr/>
          </p:nvSpPr>
          <p:spPr>
            <a:xfrm>
              <a:off x="10040023" y="2514600"/>
              <a:ext cx="942887" cy="461665"/>
            </a:xfrm>
            <a:prstGeom prst="rect">
              <a:avLst/>
            </a:prstGeom>
            <a:noFill/>
          </p:spPr>
          <p:txBody>
            <a:bodyPr wrap="none" rtlCol="0">
              <a:spAutoFit/>
            </a:bodyPr>
            <a:lstStyle/>
            <a:p>
              <a:pPr algn="ctr"/>
              <a:r>
                <a:rPr lang="en-US" sz="2400" dirty="0"/>
                <a:t>T2DM</a:t>
              </a:r>
            </a:p>
          </p:txBody>
        </p:sp>
        <p:cxnSp>
          <p:nvCxnSpPr>
            <p:cNvPr id="18" name="Straight Arrow Connector 17">
              <a:extLst>
                <a:ext uri="{FF2B5EF4-FFF2-40B4-BE49-F238E27FC236}">
                  <a16:creationId xmlns:a16="http://schemas.microsoft.com/office/drawing/2014/main" id="{A4F1B15E-9235-41AB-A0FB-11FDA6DE9854}"/>
                </a:ext>
              </a:extLst>
            </p:cNvPr>
            <p:cNvCxnSpPr>
              <a:cxnSpLocks/>
            </p:cNvCxnSpPr>
            <p:nvPr/>
          </p:nvCxnSpPr>
          <p:spPr>
            <a:xfrm>
              <a:off x="8747706" y="2011326"/>
              <a:ext cx="528925" cy="491104"/>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45360FDB-B91F-4647-A343-54158D0D2B12}"/>
                </a:ext>
              </a:extLst>
            </p:cNvPr>
            <p:cNvCxnSpPr>
              <a:cxnSpLocks/>
            </p:cNvCxnSpPr>
            <p:nvPr/>
          </p:nvCxnSpPr>
          <p:spPr>
            <a:xfrm>
              <a:off x="8883246" y="1892354"/>
              <a:ext cx="1425906" cy="62224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794293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B7F387-94E9-4039-A87E-6B26360A3C09}"/>
              </a:ext>
            </a:extLst>
          </p:cNvPr>
          <p:cNvSpPr txBox="1"/>
          <p:nvPr/>
        </p:nvSpPr>
        <p:spPr>
          <a:xfrm>
            <a:off x="2426105" y="1164895"/>
            <a:ext cx="1853392" cy="830997"/>
          </a:xfrm>
          <a:prstGeom prst="rect">
            <a:avLst/>
          </a:prstGeom>
          <a:noFill/>
        </p:spPr>
        <p:txBody>
          <a:bodyPr wrap="none" rtlCol="0">
            <a:spAutoFit/>
          </a:bodyPr>
          <a:lstStyle/>
          <a:p>
            <a:pPr algn="ctr"/>
            <a:r>
              <a:rPr lang="en-US" sz="2400" dirty="0"/>
              <a:t>Depression</a:t>
            </a:r>
          </a:p>
          <a:p>
            <a:pPr algn="ctr"/>
            <a:r>
              <a:rPr lang="en-US" sz="2400" dirty="0">
                <a:solidFill>
                  <a:schemeClr val="bg2">
                    <a:lumMod val="75000"/>
                  </a:schemeClr>
                </a:solidFill>
              </a:rPr>
              <a:t>(unobserved)</a:t>
            </a:r>
          </a:p>
        </p:txBody>
      </p:sp>
      <p:sp>
        <p:nvSpPr>
          <p:cNvPr id="5" name="TextBox 4">
            <a:extLst>
              <a:ext uri="{FF2B5EF4-FFF2-40B4-BE49-F238E27FC236}">
                <a16:creationId xmlns:a16="http://schemas.microsoft.com/office/drawing/2014/main" id="{8F7688AB-68F3-4CE2-81D5-9FA135581783}"/>
              </a:ext>
            </a:extLst>
          </p:cNvPr>
          <p:cNvSpPr txBox="1"/>
          <p:nvPr/>
        </p:nvSpPr>
        <p:spPr>
          <a:xfrm>
            <a:off x="7211371" y="1164895"/>
            <a:ext cx="1853392" cy="830997"/>
          </a:xfrm>
          <a:prstGeom prst="rect">
            <a:avLst/>
          </a:prstGeom>
          <a:noFill/>
        </p:spPr>
        <p:txBody>
          <a:bodyPr wrap="none" rtlCol="0">
            <a:spAutoFit/>
          </a:bodyPr>
          <a:lstStyle/>
          <a:p>
            <a:pPr algn="ctr"/>
            <a:r>
              <a:rPr lang="en-US" sz="2400" dirty="0"/>
              <a:t>Smoking</a:t>
            </a:r>
          </a:p>
          <a:p>
            <a:pPr algn="ctr"/>
            <a:r>
              <a:rPr lang="en-US" sz="2400" dirty="0">
                <a:solidFill>
                  <a:schemeClr val="bg2">
                    <a:lumMod val="75000"/>
                  </a:schemeClr>
                </a:solidFill>
              </a:rPr>
              <a:t>(unobserved)</a:t>
            </a:r>
            <a:endParaRPr lang="en-US" sz="2400" dirty="0"/>
          </a:p>
        </p:txBody>
      </p:sp>
      <p:sp>
        <p:nvSpPr>
          <p:cNvPr id="6" name="TextBox 5">
            <a:extLst>
              <a:ext uri="{FF2B5EF4-FFF2-40B4-BE49-F238E27FC236}">
                <a16:creationId xmlns:a16="http://schemas.microsoft.com/office/drawing/2014/main" id="{20D331BA-4697-44C8-997A-639952BAFE56}"/>
              </a:ext>
            </a:extLst>
          </p:cNvPr>
          <p:cNvSpPr txBox="1"/>
          <p:nvPr/>
        </p:nvSpPr>
        <p:spPr>
          <a:xfrm>
            <a:off x="4859800" y="2075437"/>
            <a:ext cx="2011641" cy="830997"/>
          </a:xfrm>
          <a:prstGeom prst="rect">
            <a:avLst/>
          </a:prstGeom>
          <a:noFill/>
        </p:spPr>
        <p:txBody>
          <a:bodyPr wrap="none" rtlCol="0">
            <a:spAutoFit/>
          </a:bodyPr>
          <a:lstStyle/>
          <a:p>
            <a:pPr algn="ctr"/>
            <a:r>
              <a:rPr lang="en-US" sz="2400" dirty="0"/>
              <a:t>Cardiovascular</a:t>
            </a:r>
          </a:p>
          <a:p>
            <a:pPr algn="ctr"/>
            <a:r>
              <a:rPr lang="en-US" sz="2400" dirty="0"/>
              <a:t>disease</a:t>
            </a:r>
          </a:p>
        </p:txBody>
      </p:sp>
      <p:sp>
        <p:nvSpPr>
          <p:cNvPr id="7" name="TextBox 6">
            <a:extLst>
              <a:ext uri="{FF2B5EF4-FFF2-40B4-BE49-F238E27FC236}">
                <a16:creationId xmlns:a16="http://schemas.microsoft.com/office/drawing/2014/main" id="{8259817C-13CE-4220-8FC3-28ED378AE87B}"/>
              </a:ext>
            </a:extLst>
          </p:cNvPr>
          <p:cNvSpPr txBox="1"/>
          <p:nvPr/>
        </p:nvSpPr>
        <p:spPr>
          <a:xfrm>
            <a:off x="2313188" y="3626444"/>
            <a:ext cx="2079224" cy="830997"/>
          </a:xfrm>
          <a:prstGeom prst="rect">
            <a:avLst/>
          </a:prstGeom>
          <a:noFill/>
        </p:spPr>
        <p:txBody>
          <a:bodyPr wrap="none" rtlCol="0">
            <a:spAutoFit/>
          </a:bodyPr>
          <a:lstStyle/>
          <a:p>
            <a:pPr algn="ctr"/>
            <a:r>
              <a:rPr lang="en-US" sz="2400" dirty="0"/>
              <a:t>Antidepressant</a:t>
            </a:r>
          </a:p>
          <a:p>
            <a:pPr algn="ctr"/>
            <a:r>
              <a:rPr lang="en-US" sz="2400" dirty="0"/>
              <a:t>use</a:t>
            </a:r>
          </a:p>
        </p:txBody>
      </p:sp>
      <p:sp>
        <p:nvSpPr>
          <p:cNvPr id="8" name="TextBox 7">
            <a:extLst>
              <a:ext uri="{FF2B5EF4-FFF2-40B4-BE49-F238E27FC236}">
                <a16:creationId xmlns:a16="http://schemas.microsoft.com/office/drawing/2014/main" id="{0A52D9FA-6F32-4272-8D2C-490AC77F2F3C}"/>
              </a:ext>
            </a:extLst>
          </p:cNvPr>
          <p:cNvSpPr txBox="1"/>
          <p:nvPr/>
        </p:nvSpPr>
        <p:spPr>
          <a:xfrm>
            <a:off x="7298414" y="3764943"/>
            <a:ext cx="1679306" cy="461665"/>
          </a:xfrm>
          <a:prstGeom prst="rect">
            <a:avLst/>
          </a:prstGeom>
          <a:noFill/>
        </p:spPr>
        <p:txBody>
          <a:bodyPr wrap="none" rtlCol="0">
            <a:spAutoFit/>
          </a:bodyPr>
          <a:lstStyle/>
          <a:p>
            <a:pPr algn="ctr"/>
            <a:r>
              <a:rPr lang="en-US" sz="2400" dirty="0"/>
              <a:t>Lung cancer</a:t>
            </a:r>
          </a:p>
        </p:txBody>
      </p:sp>
      <p:cxnSp>
        <p:nvCxnSpPr>
          <p:cNvPr id="10" name="Straight Arrow Connector 9">
            <a:extLst>
              <a:ext uri="{FF2B5EF4-FFF2-40B4-BE49-F238E27FC236}">
                <a16:creationId xmlns:a16="http://schemas.microsoft.com/office/drawing/2014/main" id="{32D354EA-0873-4CA7-96D7-69E23A8AA5B4}"/>
              </a:ext>
            </a:extLst>
          </p:cNvPr>
          <p:cNvCxnSpPr>
            <a:stCxn id="4" idx="2"/>
            <a:endCxn id="7" idx="0"/>
          </p:cNvCxnSpPr>
          <p:nvPr/>
        </p:nvCxnSpPr>
        <p:spPr>
          <a:xfrm flipH="1">
            <a:off x="3352800" y="1995892"/>
            <a:ext cx="1" cy="1630552"/>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E975293-1F25-487C-8B03-71F3FF2BEB8C}"/>
              </a:ext>
            </a:extLst>
          </p:cNvPr>
          <p:cNvCxnSpPr>
            <a:cxnSpLocks/>
          </p:cNvCxnSpPr>
          <p:nvPr/>
        </p:nvCxnSpPr>
        <p:spPr>
          <a:xfrm>
            <a:off x="3969412" y="1485845"/>
            <a:ext cx="1047321" cy="672737"/>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7CB3DCB-8DFF-4F67-ADC2-EDBAC0A18065}"/>
              </a:ext>
            </a:extLst>
          </p:cNvPr>
          <p:cNvCxnSpPr>
            <a:cxnSpLocks/>
          </p:cNvCxnSpPr>
          <p:nvPr/>
        </p:nvCxnSpPr>
        <p:spPr>
          <a:xfrm flipH="1">
            <a:off x="6590807" y="1660631"/>
            <a:ext cx="827992" cy="49795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F00894C-A8D7-4A88-942E-CEBD2FCBD977}"/>
              </a:ext>
            </a:extLst>
          </p:cNvPr>
          <p:cNvCxnSpPr>
            <a:cxnSpLocks/>
            <a:stCxn id="5" idx="2"/>
            <a:endCxn id="8" idx="0"/>
          </p:cNvCxnSpPr>
          <p:nvPr/>
        </p:nvCxnSpPr>
        <p:spPr>
          <a:xfrm>
            <a:off x="8138067" y="1995892"/>
            <a:ext cx="0" cy="176905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A6E70238-EB58-42A9-BE82-80D29B9B410D}"/>
              </a:ext>
            </a:extLst>
          </p:cNvPr>
          <p:cNvCxnSpPr>
            <a:cxnSpLocks/>
            <a:stCxn id="7" idx="3"/>
            <a:endCxn id="8" idx="1"/>
          </p:cNvCxnSpPr>
          <p:nvPr/>
        </p:nvCxnSpPr>
        <p:spPr>
          <a:xfrm flipV="1">
            <a:off x="4392412" y="3995776"/>
            <a:ext cx="2906002" cy="46167"/>
          </a:xfrm>
          <a:prstGeom prst="straightConnector1">
            <a:avLst/>
          </a:prstGeom>
          <a:ln>
            <a:prstDash val="lgDash"/>
            <a:tailEnd type="triangle"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7E55227-2022-4CAD-B4BB-73B8746F580A}"/>
              </a:ext>
            </a:extLst>
          </p:cNvPr>
          <p:cNvSpPr txBox="1"/>
          <p:nvPr/>
        </p:nvSpPr>
        <p:spPr>
          <a:xfrm>
            <a:off x="5526796" y="3597881"/>
            <a:ext cx="327334" cy="461665"/>
          </a:xfrm>
          <a:prstGeom prst="rect">
            <a:avLst/>
          </a:prstGeom>
          <a:noFill/>
        </p:spPr>
        <p:txBody>
          <a:bodyPr wrap="none" rtlCol="0">
            <a:spAutoFit/>
          </a:bodyPr>
          <a:lstStyle/>
          <a:p>
            <a:pPr algn="ctr"/>
            <a:r>
              <a:rPr lang="en-US" sz="2400" dirty="0"/>
              <a:t>?</a:t>
            </a:r>
          </a:p>
        </p:txBody>
      </p:sp>
      <p:sp>
        <p:nvSpPr>
          <p:cNvPr id="29" name="TextBox 28">
            <a:extLst>
              <a:ext uri="{FF2B5EF4-FFF2-40B4-BE49-F238E27FC236}">
                <a16:creationId xmlns:a16="http://schemas.microsoft.com/office/drawing/2014/main" id="{4250A9F0-FFDB-4A9E-AE31-B1B94DE9FF57}"/>
              </a:ext>
            </a:extLst>
          </p:cNvPr>
          <p:cNvSpPr txBox="1"/>
          <p:nvPr/>
        </p:nvSpPr>
        <p:spPr>
          <a:xfrm>
            <a:off x="1175631" y="5536829"/>
            <a:ext cx="9840738" cy="830997"/>
          </a:xfrm>
          <a:prstGeom prst="rect">
            <a:avLst/>
          </a:prstGeom>
          <a:noFill/>
        </p:spPr>
        <p:txBody>
          <a:bodyPr wrap="square" rtlCol="0">
            <a:spAutoFit/>
          </a:bodyPr>
          <a:lstStyle/>
          <a:p>
            <a:r>
              <a:rPr lang="en-US" sz="2400" dirty="0"/>
              <a:t>We also have negative controls, some of which are also caused by smoking. We don’t observe any bias for those.</a:t>
            </a:r>
          </a:p>
        </p:txBody>
      </p:sp>
      <p:cxnSp>
        <p:nvCxnSpPr>
          <p:cNvPr id="18" name="Straight Arrow Connector 17">
            <a:extLst>
              <a:ext uri="{FF2B5EF4-FFF2-40B4-BE49-F238E27FC236}">
                <a16:creationId xmlns:a16="http://schemas.microsoft.com/office/drawing/2014/main" id="{A4F1B15E-9235-41AB-A0FB-11FDA6DE9854}"/>
              </a:ext>
            </a:extLst>
          </p:cNvPr>
          <p:cNvCxnSpPr>
            <a:cxnSpLocks/>
            <a:endCxn id="23" idx="0"/>
          </p:cNvCxnSpPr>
          <p:nvPr/>
        </p:nvCxnSpPr>
        <p:spPr>
          <a:xfrm>
            <a:off x="8857333" y="1777362"/>
            <a:ext cx="691226" cy="2527925"/>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5C974692-6E97-4FD5-866B-A3D83E38538B}"/>
              </a:ext>
            </a:extLst>
          </p:cNvPr>
          <p:cNvSpPr txBox="1"/>
          <p:nvPr/>
        </p:nvSpPr>
        <p:spPr>
          <a:xfrm>
            <a:off x="8337036" y="4795837"/>
            <a:ext cx="1731821" cy="461665"/>
          </a:xfrm>
          <a:prstGeom prst="rect">
            <a:avLst/>
          </a:prstGeom>
          <a:noFill/>
        </p:spPr>
        <p:txBody>
          <a:bodyPr wrap="none" rtlCol="0">
            <a:spAutoFit/>
          </a:bodyPr>
          <a:lstStyle/>
          <a:p>
            <a:pPr algn="ctr"/>
            <a:r>
              <a:rPr lang="en-US" sz="2400" dirty="0"/>
              <a:t>Ingrown nail</a:t>
            </a:r>
          </a:p>
        </p:txBody>
      </p:sp>
      <p:sp>
        <p:nvSpPr>
          <p:cNvPr id="23" name="TextBox 22">
            <a:extLst>
              <a:ext uri="{FF2B5EF4-FFF2-40B4-BE49-F238E27FC236}">
                <a16:creationId xmlns:a16="http://schemas.microsoft.com/office/drawing/2014/main" id="{F4B6CD41-707A-49E0-A37E-B48FAD936793}"/>
              </a:ext>
            </a:extLst>
          </p:cNvPr>
          <p:cNvSpPr txBox="1"/>
          <p:nvPr/>
        </p:nvSpPr>
        <p:spPr>
          <a:xfrm>
            <a:off x="8867956" y="4305287"/>
            <a:ext cx="1361206" cy="461665"/>
          </a:xfrm>
          <a:prstGeom prst="rect">
            <a:avLst/>
          </a:prstGeom>
          <a:noFill/>
        </p:spPr>
        <p:txBody>
          <a:bodyPr wrap="none" rtlCol="0">
            <a:spAutoFit/>
          </a:bodyPr>
          <a:lstStyle/>
          <a:p>
            <a:pPr algn="ctr"/>
            <a:r>
              <a:rPr lang="en-US" sz="2400" dirty="0"/>
              <a:t>Gallstone</a:t>
            </a:r>
          </a:p>
        </p:txBody>
      </p:sp>
      <p:cxnSp>
        <p:nvCxnSpPr>
          <p:cNvPr id="24" name="Straight Arrow Connector 23">
            <a:extLst>
              <a:ext uri="{FF2B5EF4-FFF2-40B4-BE49-F238E27FC236}">
                <a16:creationId xmlns:a16="http://schemas.microsoft.com/office/drawing/2014/main" id="{26A39FC7-EF37-4A73-85A6-015D853B12F2}"/>
              </a:ext>
            </a:extLst>
          </p:cNvPr>
          <p:cNvCxnSpPr>
            <a:cxnSpLocks/>
            <a:stCxn id="7" idx="3"/>
            <a:endCxn id="23" idx="1"/>
          </p:cNvCxnSpPr>
          <p:nvPr/>
        </p:nvCxnSpPr>
        <p:spPr>
          <a:xfrm>
            <a:off x="4392412" y="4041943"/>
            <a:ext cx="4475544" cy="494177"/>
          </a:xfrm>
          <a:prstGeom prst="straightConnector1">
            <a:avLst/>
          </a:prstGeom>
          <a:ln>
            <a:prstDash val="lgDash"/>
            <a:tailEnd type="triangle" w="lg" len="lg"/>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D179ACC0-9314-4BAE-B584-ABE1EB538040}"/>
              </a:ext>
            </a:extLst>
          </p:cNvPr>
          <p:cNvCxnSpPr>
            <a:cxnSpLocks/>
            <a:stCxn id="7" idx="3"/>
            <a:endCxn id="21" idx="1"/>
          </p:cNvCxnSpPr>
          <p:nvPr/>
        </p:nvCxnSpPr>
        <p:spPr>
          <a:xfrm>
            <a:off x="4392412" y="4041943"/>
            <a:ext cx="3944624" cy="984727"/>
          </a:xfrm>
          <a:prstGeom prst="straightConnector1">
            <a:avLst/>
          </a:prstGeom>
          <a:ln>
            <a:prstDash val="lgDash"/>
            <a:tailEnd type="triangle" w="lg"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C49635D4-8F29-43DE-ACCD-4723010664BD}"/>
              </a:ext>
            </a:extLst>
          </p:cNvPr>
          <p:cNvSpPr>
            <a:spLocks noGrp="1"/>
          </p:cNvSpPr>
          <p:nvPr>
            <p:ph type="title"/>
          </p:nvPr>
        </p:nvSpPr>
        <p:spPr/>
        <p:txBody>
          <a:bodyPr/>
          <a:lstStyle/>
          <a:p>
            <a:r>
              <a:rPr lang="en-US" dirty="0"/>
              <a:t>Collider bias</a:t>
            </a:r>
          </a:p>
        </p:txBody>
      </p:sp>
    </p:spTree>
    <p:extLst>
      <p:ext uri="{BB962C8B-B14F-4D97-AF65-F5344CB8AC3E}">
        <p14:creationId xmlns:p14="http://schemas.microsoft.com/office/powerpoint/2010/main" val="3087947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practice</a:t>
            </a:r>
          </a:p>
        </p:txBody>
      </p:sp>
      <p:sp>
        <p:nvSpPr>
          <p:cNvPr id="4" name="Slide Number Placeholder 3"/>
          <p:cNvSpPr>
            <a:spLocks noGrp="1"/>
          </p:cNvSpPr>
          <p:nvPr>
            <p:ph type="sldNum" sz="quarter" idx="4"/>
          </p:nvPr>
        </p:nvSpPr>
        <p:spPr/>
        <p:txBody>
          <a:bodyPr/>
          <a:lstStyle/>
          <a:p>
            <a:fld id="{444583ED-F364-40B3-B25B-483B5033DFA3}" type="slidenum">
              <a:rPr lang="en-US" smtClean="0"/>
              <a:pPr/>
              <a:t>47</a:t>
            </a:fld>
            <a:endParaRPr lang="en-US"/>
          </a:p>
        </p:txBody>
      </p:sp>
      <p:sp>
        <p:nvSpPr>
          <p:cNvPr id="5" name="Rectangle 4"/>
          <p:cNvSpPr/>
          <p:nvPr/>
        </p:nvSpPr>
        <p:spPr>
          <a:xfrm>
            <a:off x="2919048" y="2053002"/>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protocol</a:t>
            </a:r>
          </a:p>
        </p:txBody>
      </p:sp>
      <p:sp>
        <p:nvSpPr>
          <p:cNvPr id="6" name="Flowchart: Document 5"/>
          <p:cNvSpPr/>
          <p:nvPr/>
        </p:nvSpPr>
        <p:spPr>
          <a:xfrm>
            <a:off x="2919048" y="3200400"/>
            <a:ext cx="2057400" cy="1066800"/>
          </a:xfrm>
          <a:prstGeom prst="flowChart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Protocol</a:t>
            </a:r>
            <a:r>
              <a:rPr lang="en-US" dirty="0"/>
              <a:t>: Vague description of what will be done</a:t>
            </a:r>
          </a:p>
        </p:txBody>
      </p:sp>
      <p:sp>
        <p:nvSpPr>
          <p:cNvPr id="8" name="Rectangle 7"/>
          <p:cNvSpPr/>
          <p:nvPr/>
        </p:nvSpPr>
        <p:spPr>
          <a:xfrm>
            <a:off x="5410200" y="320040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Execute study</a:t>
            </a:r>
          </a:p>
        </p:txBody>
      </p:sp>
      <p:sp>
        <p:nvSpPr>
          <p:cNvPr id="9" name="Flowchart: Document 8"/>
          <p:cNvSpPr/>
          <p:nvPr/>
        </p:nvSpPr>
        <p:spPr>
          <a:xfrm>
            <a:off x="7901352" y="3206262"/>
            <a:ext cx="2057400" cy="662354"/>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Results &amp; diagnostics</a:t>
            </a:r>
          </a:p>
        </p:txBody>
      </p:sp>
      <p:sp>
        <p:nvSpPr>
          <p:cNvPr id="10" name="Rectangle 9"/>
          <p:cNvSpPr/>
          <p:nvPr/>
        </p:nvSpPr>
        <p:spPr>
          <a:xfrm>
            <a:off x="5410199" y="433558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 execution with vague description limits</a:t>
            </a:r>
          </a:p>
        </p:txBody>
      </p:sp>
      <p:sp>
        <p:nvSpPr>
          <p:cNvPr id="11" name="Rectangle 10"/>
          <p:cNvSpPr/>
          <p:nvPr/>
        </p:nvSpPr>
        <p:spPr>
          <a:xfrm>
            <a:off x="5389684" y="547076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Amend protocol</a:t>
            </a:r>
          </a:p>
        </p:txBody>
      </p:sp>
      <p:sp>
        <p:nvSpPr>
          <p:cNvPr id="12" name="Flowchart: Document 11"/>
          <p:cNvSpPr/>
          <p:nvPr/>
        </p:nvSpPr>
        <p:spPr>
          <a:xfrm>
            <a:off x="2919048" y="1080720"/>
            <a:ext cx="2057400" cy="662354"/>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Research question</a:t>
            </a:r>
          </a:p>
        </p:txBody>
      </p:sp>
      <p:sp>
        <p:nvSpPr>
          <p:cNvPr id="16" name="Arrow: Down 15"/>
          <p:cNvSpPr/>
          <p:nvPr/>
        </p:nvSpPr>
        <p:spPr>
          <a:xfrm>
            <a:off x="3757248" y="1766520"/>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Down 16"/>
          <p:cNvSpPr/>
          <p:nvPr/>
        </p:nvSpPr>
        <p:spPr>
          <a:xfrm>
            <a:off x="3757248" y="2893401"/>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Down 17"/>
          <p:cNvSpPr/>
          <p:nvPr/>
        </p:nvSpPr>
        <p:spPr>
          <a:xfrm rot="16200000">
            <a:off x="5002824" y="3470519"/>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Down 18"/>
          <p:cNvSpPr/>
          <p:nvPr/>
        </p:nvSpPr>
        <p:spPr>
          <a:xfrm rot="16200000">
            <a:off x="7493976" y="3467100"/>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Arrow: Down 19"/>
          <p:cNvSpPr/>
          <p:nvPr/>
        </p:nvSpPr>
        <p:spPr>
          <a:xfrm rot="10800000">
            <a:off x="6248400" y="4034690"/>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Arrow: Bent 22"/>
          <p:cNvSpPr/>
          <p:nvPr/>
        </p:nvSpPr>
        <p:spPr>
          <a:xfrm rot="10800000">
            <a:off x="7542332" y="4034690"/>
            <a:ext cx="1748208" cy="1999030"/>
          </a:xfrm>
          <a:prstGeom prst="bentArrow">
            <a:avLst>
              <a:gd name="adj1" fmla="val 8883"/>
              <a:gd name="adj2" fmla="val 9459"/>
              <a:gd name="adj3" fmla="val 6504"/>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5" name="Arrow: Bent 24"/>
          <p:cNvSpPr/>
          <p:nvPr/>
        </p:nvSpPr>
        <p:spPr>
          <a:xfrm rot="16200000">
            <a:off x="3751690" y="4409772"/>
            <a:ext cx="1519607" cy="1567103"/>
          </a:xfrm>
          <a:prstGeom prst="bentArrow">
            <a:avLst>
              <a:gd name="adj1" fmla="val 11245"/>
              <a:gd name="adj2" fmla="val 14077"/>
              <a:gd name="adj3" fmla="val 8703"/>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6" name="Arrow: Bent 25"/>
          <p:cNvSpPr/>
          <p:nvPr/>
        </p:nvSpPr>
        <p:spPr>
          <a:xfrm rot="10800000">
            <a:off x="7562846" y="4034689"/>
            <a:ext cx="1118094" cy="857741"/>
          </a:xfrm>
          <a:prstGeom prst="bentArrow">
            <a:avLst>
              <a:gd name="adj1" fmla="val 18552"/>
              <a:gd name="adj2" fmla="val 21252"/>
              <a:gd name="adj3" fmla="val 14853"/>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1569619" y="4720483"/>
            <a:ext cx="1283067"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Register protocol</a:t>
            </a:r>
          </a:p>
        </p:txBody>
      </p:sp>
      <p:sp>
        <p:nvSpPr>
          <p:cNvPr id="28" name="Arrow: Bent 27"/>
          <p:cNvSpPr/>
          <p:nvPr/>
        </p:nvSpPr>
        <p:spPr>
          <a:xfrm rot="16200000" flipH="1">
            <a:off x="1914527" y="3749429"/>
            <a:ext cx="1066800" cy="781054"/>
          </a:xfrm>
          <a:prstGeom prst="bentArrow">
            <a:avLst>
              <a:gd name="adj1" fmla="val 20804"/>
              <a:gd name="adj2" fmla="val 21252"/>
              <a:gd name="adj3" fmla="val 14853"/>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053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20" grpId="0" animBg="1"/>
      <p:bldP spid="23" grpId="0" animBg="1"/>
      <p:bldP spid="25" grpId="0" animBg="1"/>
      <p:bldP spid="26" grpId="0" animBg="1"/>
      <p:bldP spid="27" grpId="0" animBg="1"/>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practice</a:t>
            </a:r>
          </a:p>
        </p:txBody>
      </p:sp>
      <p:sp>
        <p:nvSpPr>
          <p:cNvPr id="4" name="Slide Number Placeholder 3"/>
          <p:cNvSpPr>
            <a:spLocks noGrp="1"/>
          </p:cNvSpPr>
          <p:nvPr>
            <p:ph type="sldNum" sz="quarter" idx="4"/>
          </p:nvPr>
        </p:nvSpPr>
        <p:spPr/>
        <p:txBody>
          <a:bodyPr/>
          <a:lstStyle/>
          <a:p>
            <a:fld id="{444583ED-F364-40B3-B25B-483B5033DFA3}" type="slidenum">
              <a:rPr lang="en-US" smtClean="0"/>
              <a:pPr/>
              <a:t>48</a:t>
            </a:fld>
            <a:endParaRPr lang="en-US"/>
          </a:p>
        </p:txBody>
      </p:sp>
      <p:sp>
        <p:nvSpPr>
          <p:cNvPr id="11" name="Flowchart: Document 10"/>
          <p:cNvSpPr/>
          <p:nvPr/>
        </p:nvSpPr>
        <p:spPr>
          <a:xfrm>
            <a:off x="3733802" y="1045690"/>
            <a:ext cx="2057400" cy="662354"/>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Research question</a:t>
            </a:r>
          </a:p>
        </p:txBody>
      </p:sp>
      <p:sp>
        <p:nvSpPr>
          <p:cNvPr id="12" name="Arrow: Down 11"/>
          <p:cNvSpPr/>
          <p:nvPr/>
        </p:nvSpPr>
        <p:spPr>
          <a:xfrm>
            <a:off x="4572002" y="1731490"/>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2391508" y="2022370"/>
            <a:ext cx="47244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43908" y="2142408"/>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protocol</a:t>
            </a:r>
          </a:p>
        </p:txBody>
      </p:sp>
      <p:sp>
        <p:nvSpPr>
          <p:cNvPr id="24" name="Flowchart: Document 23"/>
          <p:cNvSpPr/>
          <p:nvPr/>
        </p:nvSpPr>
        <p:spPr>
          <a:xfrm>
            <a:off x="2543908" y="3289806"/>
            <a:ext cx="2057400" cy="1856765"/>
          </a:xfrm>
          <a:prstGeom prst="flowChart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Protocol</a:t>
            </a:r>
            <a:r>
              <a:rPr lang="en-US" dirty="0"/>
              <a:t>: Full (human-readable) description</a:t>
            </a:r>
          </a:p>
          <a:p>
            <a:pPr algn="ctr"/>
            <a:endParaRPr lang="en-US" dirty="0"/>
          </a:p>
          <a:p>
            <a:pPr algn="ctr"/>
            <a:endParaRPr lang="en-US" dirty="0"/>
          </a:p>
        </p:txBody>
      </p:sp>
      <p:sp>
        <p:nvSpPr>
          <p:cNvPr id="25" name="Arrow: Down 24"/>
          <p:cNvSpPr/>
          <p:nvPr/>
        </p:nvSpPr>
        <p:spPr>
          <a:xfrm>
            <a:off x="3382108" y="2982807"/>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p:cNvSpPr/>
          <p:nvPr/>
        </p:nvSpPr>
        <p:spPr>
          <a:xfrm>
            <a:off x="4906108" y="213923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 study</a:t>
            </a:r>
          </a:p>
        </p:txBody>
      </p:sp>
      <p:sp>
        <p:nvSpPr>
          <p:cNvPr id="27" name="Flowchart: Document 26"/>
          <p:cNvSpPr/>
          <p:nvPr/>
        </p:nvSpPr>
        <p:spPr>
          <a:xfrm>
            <a:off x="4906108" y="3286628"/>
            <a:ext cx="2057400" cy="1066800"/>
          </a:xfrm>
          <a:prstGeom prst="flowChart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Study package</a:t>
            </a:r>
            <a:r>
              <a:rPr lang="en-US" dirty="0"/>
              <a:t>: Full (machine-readable) implementation</a:t>
            </a:r>
          </a:p>
        </p:txBody>
      </p:sp>
      <p:sp>
        <p:nvSpPr>
          <p:cNvPr id="28" name="Arrow: Down 27"/>
          <p:cNvSpPr/>
          <p:nvPr/>
        </p:nvSpPr>
        <p:spPr>
          <a:xfrm>
            <a:off x="5744308" y="2979629"/>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Flowchart: Document 29"/>
          <p:cNvSpPr/>
          <p:nvPr/>
        </p:nvSpPr>
        <p:spPr>
          <a:xfrm>
            <a:off x="2602524" y="4191812"/>
            <a:ext cx="1922585" cy="649959"/>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Full diagnostics</a:t>
            </a:r>
          </a:p>
        </p:txBody>
      </p:sp>
      <p:sp>
        <p:nvSpPr>
          <p:cNvPr id="32" name="Arrow: Down 31"/>
          <p:cNvSpPr/>
          <p:nvPr/>
        </p:nvSpPr>
        <p:spPr>
          <a:xfrm>
            <a:off x="5744308" y="4385331"/>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p:cNvSpPr/>
          <p:nvPr/>
        </p:nvSpPr>
        <p:spPr>
          <a:xfrm>
            <a:off x="4906108" y="4677737"/>
            <a:ext cx="2057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Execute diagnostics</a:t>
            </a:r>
          </a:p>
        </p:txBody>
      </p:sp>
      <p:sp>
        <p:nvSpPr>
          <p:cNvPr id="34" name="Arrow: Bent 33"/>
          <p:cNvSpPr/>
          <p:nvPr/>
        </p:nvSpPr>
        <p:spPr>
          <a:xfrm rot="16200000">
            <a:off x="4028591" y="4310171"/>
            <a:ext cx="277928" cy="1371602"/>
          </a:xfrm>
          <a:prstGeom prst="bentArrow">
            <a:avLst>
              <a:gd name="adj1" fmla="val 30944"/>
              <a:gd name="adj2" fmla="val 50000"/>
              <a:gd name="adj3" fmla="val 40784"/>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7620000" y="2118900"/>
            <a:ext cx="1576754" cy="802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Register protocol &amp; study package</a:t>
            </a:r>
          </a:p>
        </p:txBody>
      </p:sp>
      <p:sp>
        <p:nvSpPr>
          <p:cNvPr id="36" name="Arrow: Down 35"/>
          <p:cNvSpPr/>
          <p:nvPr/>
        </p:nvSpPr>
        <p:spPr>
          <a:xfrm rot="16200000">
            <a:off x="7177454" y="2405930"/>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p:cNvSpPr/>
          <p:nvPr/>
        </p:nvSpPr>
        <p:spPr>
          <a:xfrm>
            <a:off x="7620000" y="446077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Execute study</a:t>
            </a:r>
          </a:p>
        </p:txBody>
      </p:sp>
      <p:sp>
        <p:nvSpPr>
          <p:cNvPr id="38" name="Flowchart: Document 37"/>
          <p:cNvSpPr/>
          <p:nvPr/>
        </p:nvSpPr>
        <p:spPr>
          <a:xfrm>
            <a:off x="7620000" y="5638800"/>
            <a:ext cx="2057400" cy="490024"/>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Results</a:t>
            </a:r>
          </a:p>
        </p:txBody>
      </p:sp>
      <p:sp>
        <p:nvSpPr>
          <p:cNvPr id="39" name="Arrow: Down 38"/>
          <p:cNvSpPr/>
          <p:nvPr/>
        </p:nvSpPr>
        <p:spPr>
          <a:xfrm>
            <a:off x="8458200" y="5298970"/>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Arrow: Down 39"/>
          <p:cNvSpPr/>
          <p:nvPr/>
        </p:nvSpPr>
        <p:spPr>
          <a:xfrm rot="16200000">
            <a:off x="7177454" y="4727469"/>
            <a:ext cx="3810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34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3" grpId="0" animBg="1"/>
      <p:bldP spid="24" grpId="0" animBg="1"/>
      <p:bldP spid="25" grpId="0" animBg="1"/>
      <p:bldP spid="26" grpId="0" animBg="1"/>
      <p:bldP spid="27" grpId="0" animBg="1"/>
      <p:bldP spid="28"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11AB-6F62-4006-9B41-8750D5445483}"/>
              </a:ext>
            </a:extLst>
          </p:cNvPr>
          <p:cNvSpPr>
            <a:spLocks noGrp="1"/>
          </p:cNvSpPr>
          <p:nvPr>
            <p:ph type="title"/>
          </p:nvPr>
        </p:nvSpPr>
        <p:spPr/>
        <p:txBody>
          <a:bodyPr/>
          <a:lstStyle/>
          <a:p>
            <a:r>
              <a:rPr lang="en-US" dirty="0"/>
              <a:t>Arguments against manual selection</a:t>
            </a:r>
          </a:p>
        </p:txBody>
      </p:sp>
      <p:sp>
        <p:nvSpPr>
          <p:cNvPr id="3" name="Content Placeholder 2">
            <a:extLst>
              <a:ext uri="{FF2B5EF4-FFF2-40B4-BE49-F238E27FC236}">
                <a16:creationId xmlns:a16="http://schemas.microsoft.com/office/drawing/2014/main" id="{F7D574DE-D264-4518-8DF3-1422E96C1FA4}"/>
              </a:ext>
            </a:extLst>
          </p:cNvPr>
          <p:cNvSpPr>
            <a:spLocks noGrp="1"/>
          </p:cNvSpPr>
          <p:nvPr>
            <p:ph idx="1"/>
          </p:nvPr>
        </p:nvSpPr>
        <p:spPr/>
        <p:txBody>
          <a:bodyPr/>
          <a:lstStyle/>
          <a:p>
            <a:r>
              <a:rPr lang="en-US" dirty="0"/>
              <a:t>Non-reproducible</a:t>
            </a:r>
          </a:p>
          <a:p>
            <a:r>
              <a:rPr lang="en-US" dirty="0"/>
              <a:t>Reality is not that simple</a:t>
            </a:r>
          </a:p>
          <a:p>
            <a:pPr lvl="1"/>
            <a:r>
              <a:rPr lang="en-US" dirty="0"/>
              <a:t>Human body is collection of feedback and feedforward loops</a:t>
            </a:r>
          </a:p>
          <a:p>
            <a:pPr lvl="1"/>
            <a:r>
              <a:rPr lang="en-US" dirty="0"/>
              <a:t>The healthcare system reacts to what is known</a:t>
            </a:r>
          </a:p>
        </p:txBody>
      </p:sp>
    </p:spTree>
    <p:extLst>
      <p:ext uri="{BB962C8B-B14F-4D97-AF65-F5344CB8AC3E}">
        <p14:creationId xmlns:p14="http://schemas.microsoft.com/office/powerpoint/2010/main" val="400674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AC8A-8A69-43ED-9365-42A710CBD0EB}"/>
              </a:ext>
            </a:extLst>
          </p:cNvPr>
          <p:cNvSpPr>
            <a:spLocks noGrp="1"/>
          </p:cNvSpPr>
          <p:nvPr>
            <p:ph type="title"/>
          </p:nvPr>
        </p:nvSpPr>
        <p:spPr/>
        <p:txBody>
          <a:bodyPr/>
          <a:lstStyle/>
          <a:p>
            <a:r>
              <a:rPr lang="en-US" dirty="0"/>
              <a:t>Arguments against automated approach</a:t>
            </a:r>
          </a:p>
        </p:txBody>
      </p:sp>
      <p:sp>
        <p:nvSpPr>
          <p:cNvPr id="3" name="Content Placeholder 2">
            <a:extLst>
              <a:ext uri="{FF2B5EF4-FFF2-40B4-BE49-F238E27FC236}">
                <a16:creationId xmlns:a16="http://schemas.microsoft.com/office/drawing/2014/main" id="{17A7C2E2-54D6-4E40-87B0-777BEE4F61EF}"/>
              </a:ext>
            </a:extLst>
          </p:cNvPr>
          <p:cNvSpPr>
            <a:spLocks noGrp="1"/>
          </p:cNvSpPr>
          <p:nvPr>
            <p:ph idx="1"/>
          </p:nvPr>
        </p:nvSpPr>
        <p:spPr/>
        <p:txBody>
          <a:bodyPr/>
          <a:lstStyle/>
          <a:p>
            <a:pPr marL="0" indent="0">
              <a:buNone/>
            </a:pPr>
            <a:r>
              <a:rPr lang="en-US" dirty="0"/>
              <a:t>Accidentally including</a:t>
            </a:r>
          </a:p>
          <a:p>
            <a:r>
              <a:rPr lang="en-US" dirty="0"/>
              <a:t>Instrumental variables</a:t>
            </a:r>
          </a:p>
          <a:p>
            <a:r>
              <a:rPr lang="en-US" dirty="0"/>
              <a:t>Colliders</a:t>
            </a:r>
          </a:p>
          <a:p>
            <a:endParaRPr lang="en-US" dirty="0"/>
          </a:p>
          <a:p>
            <a:pPr marL="0" indent="0">
              <a:buNone/>
            </a:pPr>
            <a:r>
              <a:rPr lang="en-US" dirty="0"/>
              <a:t>“There is a strong consensus within the causal inference field that confounders should be selected by using subject matter knowledge rather than automatized procedures, to avoid, for instance, collider-stratification bias “ – Anonymous reviewer</a:t>
            </a:r>
          </a:p>
        </p:txBody>
      </p:sp>
      <p:sp>
        <p:nvSpPr>
          <p:cNvPr id="4" name="Rounded Rectangle 6">
            <a:extLst>
              <a:ext uri="{FF2B5EF4-FFF2-40B4-BE49-F238E27FC236}">
                <a16:creationId xmlns:a16="http://schemas.microsoft.com/office/drawing/2014/main" id="{22D8542B-D7BC-441B-993F-34789B79A5F3}"/>
              </a:ext>
            </a:extLst>
          </p:cNvPr>
          <p:cNvSpPr/>
          <p:nvPr/>
        </p:nvSpPr>
        <p:spPr>
          <a:xfrm>
            <a:off x="7477125" y="5668964"/>
            <a:ext cx="4191000" cy="9144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2800" dirty="0"/>
              <a:t>To be continued (if time permits) …</a:t>
            </a:r>
          </a:p>
        </p:txBody>
      </p:sp>
      <p:pic>
        <p:nvPicPr>
          <p:cNvPr id="5" name="Picture 4">
            <a:extLst>
              <a:ext uri="{FF2B5EF4-FFF2-40B4-BE49-F238E27FC236}">
                <a16:creationId xmlns:a16="http://schemas.microsoft.com/office/drawing/2014/main" id="{0C3B8BE7-E00E-4073-BB8A-90075942BED8}"/>
              </a:ext>
            </a:extLst>
          </p:cNvPr>
          <p:cNvPicPr>
            <a:picLocks noChangeAspect="1"/>
          </p:cNvPicPr>
          <p:nvPr/>
        </p:nvPicPr>
        <p:blipFill rotWithShape="1">
          <a:blip r:embed="rId2"/>
          <a:srcRect b="8854"/>
          <a:stretch/>
        </p:blipFill>
        <p:spPr>
          <a:xfrm>
            <a:off x="228600" y="4224095"/>
            <a:ext cx="5638800" cy="26339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408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90E4-DB77-4E62-A772-F3DED64A942D}"/>
              </a:ext>
            </a:extLst>
          </p:cNvPr>
          <p:cNvSpPr>
            <a:spLocks noGrp="1"/>
          </p:cNvSpPr>
          <p:nvPr>
            <p:ph type="title"/>
          </p:nvPr>
        </p:nvSpPr>
        <p:spPr/>
        <p:txBody>
          <a:bodyPr/>
          <a:lstStyle/>
          <a:p>
            <a:r>
              <a:rPr lang="en-US" dirty="0"/>
              <a:t>Channeling adjustment</a:t>
            </a:r>
          </a:p>
        </p:txBody>
      </p:sp>
      <p:pic>
        <p:nvPicPr>
          <p:cNvPr id="4" name="Picture 3">
            <a:extLst>
              <a:ext uri="{FF2B5EF4-FFF2-40B4-BE49-F238E27FC236}">
                <a16:creationId xmlns:a16="http://schemas.microsoft.com/office/drawing/2014/main" id="{2BAE0FCC-CD89-4C27-B936-E8C9E590DE5F}"/>
              </a:ext>
            </a:extLst>
          </p:cNvPr>
          <p:cNvPicPr>
            <a:picLocks noChangeAspect="1"/>
          </p:cNvPicPr>
          <p:nvPr/>
        </p:nvPicPr>
        <p:blipFill rotWithShape="1">
          <a:blip r:embed="rId2"/>
          <a:srcRect b="30251"/>
          <a:stretch/>
        </p:blipFill>
        <p:spPr>
          <a:xfrm>
            <a:off x="5334000" y="4273315"/>
            <a:ext cx="6667499" cy="2584685"/>
          </a:xfrm>
          <a:prstGeom prst="rect">
            <a:avLst/>
          </a:prstGeom>
          <a:effectLst>
            <a:outerShdw blurRad="50800" dist="38100" dir="2700000" algn="tl" rotWithShape="0">
              <a:prstClr val="black">
                <a:alpha val="40000"/>
              </a:prstClr>
            </a:outerShdw>
          </a:effectLst>
        </p:spPr>
      </p:pic>
      <p:sp>
        <p:nvSpPr>
          <p:cNvPr id="7" name="Content Placeholder 6">
            <a:extLst>
              <a:ext uri="{FF2B5EF4-FFF2-40B4-BE49-F238E27FC236}">
                <a16:creationId xmlns:a16="http://schemas.microsoft.com/office/drawing/2014/main" id="{200549F7-96E1-40B6-96A2-FFA34A1C8EAA}"/>
              </a:ext>
            </a:extLst>
          </p:cNvPr>
          <p:cNvSpPr>
            <a:spLocks noGrp="1"/>
          </p:cNvSpPr>
          <p:nvPr>
            <p:ph idx="1"/>
          </p:nvPr>
        </p:nvSpPr>
        <p:spPr>
          <a:xfrm>
            <a:off x="336433" y="1225315"/>
            <a:ext cx="10972800" cy="1981200"/>
          </a:xfrm>
        </p:spPr>
        <p:txBody>
          <a:bodyPr>
            <a:normAutofit lnSpcReduction="10000"/>
          </a:bodyPr>
          <a:lstStyle/>
          <a:p>
            <a:r>
              <a:rPr lang="en-US" sz="2400" dirty="0"/>
              <a:t>Comparing paracetamol to ibuprofen</a:t>
            </a:r>
          </a:p>
          <a:p>
            <a:r>
              <a:rPr lang="en-US" sz="2400" dirty="0"/>
              <a:t>CPRD database</a:t>
            </a:r>
          </a:p>
          <a:p>
            <a:r>
              <a:rPr lang="en-US" sz="2400" dirty="0"/>
              <a:t>Propensity score matching</a:t>
            </a:r>
          </a:p>
          <a:p>
            <a:pPr lvl="1"/>
            <a:r>
              <a:rPr lang="en-US" sz="2000" dirty="0"/>
              <a:t>37 ‘publication covariates’ </a:t>
            </a:r>
          </a:p>
          <a:p>
            <a:pPr lvl="1"/>
            <a:r>
              <a:rPr lang="en-US" sz="2000" dirty="0"/>
              <a:t>‘Kitchen-sink’ + LASSO</a:t>
            </a:r>
          </a:p>
          <a:p>
            <a:pPr marL="457200" lvl="1" indent="0">
              <a:buNone/>
            </a:pPr>
            <a:endParaRPr lang="en-US" sz="2000" dirty="0"/>
          </a:p>
        </p:txBody>
      </p:sp>
      <p:sp>
        <p:nvSpPr>
          <p:cNvPr id="8" name="Rectangle 7">
            <a:extLst>
              <a:ext uri="{FF2B5EF4-FFF2-40B4-BE49-F238E27FC236}">
                <a16:creationId xmlns:a16="http://schemas.microsoft.com/office/drawing/2014/main" id="{C176EDD3-6A3F-4E5A-BED0-3A972A6C6B71}"/>
              </a:ext>
            </a:extLst>
          </p:cNvPr>
          <p:cNvSpPr/>
          <p:nvPr/>
        </p:nvSpPr>
        <p:spPr>
          <a:xfrm>
            <a:off x="336433" y="3124200"/>
            <a:ext cx="6096000" cy="3416320"/>
          </a:xfrm>
          <a:prstGeom prst="rect">
            <a:avLst/>
          </a:prstGeom>
        </p:spPr>
        <p:txBody>
          <a:bodyPr>
            <a:spAutoFit/>
          </a:bodyPr>
          <a:lstStyle/>
          <a:p>
            <a:pPr marL="57150" indent="0">
              <a:buNone/>
            </a:pPr>
            <a:r>
              <a:rPr lang="en-US" sz="2400" dirty="0">
                <a:solidFill>
                  <a:srgbClr val="20425A"/>
                </a:solidFill>
              </a:rPr>
              <a:t>Kitchen-sink:</a:t>
            </a:r>
          </a:p>
          <a:p>
            <a:pPr marL="514350" indent="-457200">
              <a:buFontTx/>
              <a:buChar char="-"/>
            </a:pPr>
            <a:r>
              <a:rPr lang="en-US" sz="2400" dirty="0">
                <a:solidFill>
                  <a:srgbClr val="20425A"/>
                </a:solidFill>
              </a:rPr>
              <a:t>Demographics</a:t>
            </a:r>
          </a:p>
          <a:p>
            <a:pPr marL="514350" indent="-457200">
              <a:buFontTx/>
              <a:buChar char="-"/>
            </a:pPr>
            <a:r>
              <a:rPr lang="en-US" sz="2400" dirty="0">
                <a:solidFill>
                  <a:srgbClr val="20425A"/>
                </a:solidFill>
              </a:rPr>
              <a:t>Conditions</a:t>
            </a:r>
          </a:p>
          <a:p>
            <a:pPr marL="514350" indent="-457200">
              <a:buFontTx/>
              <a:buChar char="-"/>
            </a:pPr>
            <a:r>
              <a:rPr lang="en-US" sz="2400" dirty="0">
                <a:solidFill>
                  <a:srgbClr val="20425A"/>
                </a:solidFill>
              </a:rPr>
              <a:t>Drugs</a:t>
            </a:r>
          </a:p>
          <a:p>
            <a:pPr marL="514350" indent="-457200">
              <a:buFontTx/>
              <a:buChar char="-"/>
            </a:pPr>
            <a:r>
              <a:rPr lang="en-US" sz="2400" dirty="0">
                <a:solidFill>
                  <a:srgbClr val="20425A"/>
                </a:solidFill>
              </a:rPr>
              <a:t>Lab values</a:t>
            </a:r>
          </a:p>
          <a:p>
            <a:pPr marL="514350" indent="-457200">
              <a:buFontTx/>
              <a:buChar char="-"/>
            </a:pPr>
            <a:r>
              <a:rPr lang="en-US" sz="2400" dirty="0">
                <a:solidFill>
                  <a:srgbClr val="20425A"/>
                </a:solidFill>
              </a:rPr>
              <a:t>Procedures</a:t>
            </a:r>
          </a:p>
          <a:p>
            <a:pPr marL="514350" indent="-457200">
              <a:buFontTx/>
              <a:buChar char="-"/>
            </a:pPr>
            <a:r>
              <a:rPr lang="en-US" sz="2400" dirty="0">
                <a:solidFill>
                  <a:srgbClr val="20425A"/>
                </a:solidFill>
              </a:rPr>
              <a:t>…</a:t>
            </a:r>
          </a:p>
          <a:p>
            <a:pPr marL="57150" indent="0">
              <a:buNone/>
            </a:pPr>
            <a:r>
              <a:rPr lang="en-US" sz="2400" dirty="0">
                <a:solidFill>
                  <a:srgbClr val="20425A"/>
                </a:solidFill>
              </a:rPr>
              <a:t>Typically between 10,000 and 100,000 </a:t>
            </a:r>
          </a:p>
          <a:p>
            <a:pPr marL="57150" indent="0">
              <a:buNone/>
            </a:pPr>
            <a:r>
              <a:rPr lang="en-US" sz="2400" dirty="0">
                <a:solidFill>
                  <a:srgbClr val="20425A"/>
                </a:solidFill>
              </a:rPr>
              <a:t>variables</a:t>
            </a:r>
          </a:p>
        </p:txBody>
      </p:sp>
    </p:spTree>
    <p:extLst>
      <p:ext uri="{BB962C8B-B14F-4D97-AF65-F5344CB8AC3E}">
        <p14:creationId xmlns:p14="http://schemas.microsoft.com/office/powerpoint/2010/main" val="23083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90E4-DB77-4E62-A772-F3DED64A942D}"/>
              </a:ext>
            </a:extLst>
          </p:cNvPr>
          <p:cNvSpPr>
            <a:spLocks noGrp="1"/>
          </p:cNvSpPr>
          <p:nvPr>
            <p:ph type="title"/>
          </p:nvPr>
        </p:nvSpPr>
        <p:spPr/>
        <p:txBody>
          <a:bodyPr>
            <a:normAutofit fontScale="90000"/>
          </a:bodyPr>
          <a:lstStyle/>
          <a:p>
            <a:r>
              <a:rPr lang="en-US" dirty="0"/>
              <a:t>Covariate balance: standardized difference of means</a:t>
            </a:r>
          </a:p>
        </p:txBody>
      </p:sp>
      <p:pic>
        <p:nvPicPr>
          <p:cNvPr id="5" name="Content Placeholder 4">
            <a:extLst>
              <a:ext uri="{FF2B5EF4-FFF2-40B4-BE49-F238E27FC236}">
                <a16:creationId xmlns:a16="http://schemas.microsoft.com/office/drawing/2014/main" id="{B14228E2-B93B-4BF4-98D8-27B30102C906}"/>
              </a:ext>
            </a:extLst>
          </p:cNvPr>
          <p:cNvPicPr>
            <a:picLocks noGrp="1" noChangeAspect="1"/>
          </p:cNvPicPr>
          <p:nvPr>
            <p:ph idx="1"/>
          </p:nvPr>
        </p:nvPicPr>
        <p:blipFill>
          <a:blip r:embed="rId2"/>
          <a:stretch>
            <a:fillRect/>
          </a:stretch>
        </p:blipFill>
        <p:spPr>
          <a:xfrm>
            <a:off x="611605" y="1905000"/>
            <a:ext cx="10972800" cy="4443880"/>
          </a:xfrm>
          <a:prstGeom prst="rect">
            <a:avLst/>
          </a:prstGeom>
        </p:spPr>
      </p:pic>
      <p:sp>
        <p:nvSpPr>
          <p:cNvPr id="3" name="TextBox 2">
            <a:extLst>
              <a:ext uri="{FF2B5EF4-FFF2-40B4-BE49-F238E27FC236}">
                <a16:creationId xmlns:a16="http://schemas.microsoft.com/office/drawing/2014/main" id="{E4D700C9-4B36-4417-B1CF-A530CB938898}"/>
              </a:ext>
            </a:extLst>
          </p:cNvPr>
          <p:cNvSpPr txBox="1"/>
          <p:nvPr/>
        </p:nvSpPr>
        <p:spPr>
          <a:xfrm>
            <a:off x="1143000" y="1258669"/>
            <a:ext cx="3156057" cy="646331"/>
          </a:xfrm>
          <a:prstGeom prst="rect">
            <a:avLst/>
          </a:prstGeom>
          <a:noFill/>
        </p:spPr>
        <p:txBody>
          <a:bodyPr wrap="none" rtlCol="0">
            <a:spAutoFit/>
          </a:bodyPr>
          <a:lstStyle/>
          <a:p>
            <a:r>
              <a:rPr lang="en-US" dirty="0"/>
              <a:t>Shown: 	Publication covariates</a:t>
            </a:r>
          </a:p>
          <a:p>
            <a:r>
              <a:rPr lang="en-US" dirty="0"/>
              <a:t>PS: 	Publication covariates</a:t>
            </a:r>
          </a:p>
        </p:txBody>
      </p:sp>
      <p:sp>
        <p:nvSpPr>
          <p:cNvPr id="6" name="TextBox 5">
            <a:extLst>
              <a:ext uri="{FF2B5EF4-FFF2-40B4-BE49-F238E27FC236}">
                <a16:creationId xmlns:a16="http://schemas.microsoft.com/office/drawing/2014/main" id="{2FAF63A5-530C-4B67-B55D-AB0697F21972}"/>
              </a:ext>
            </a:extLst>
          </p:cNvPr>
          <p:cNvSpPr txBox="1"/>
          <p:nvPr/>
        </p:nvSpPr>
        <p:spPr>
          <a:xfrm>
            <a:off x="4517971" y="1258668"/>
            <a:ext cx="3156057" cy="646331"/>
          </a:xfrm>
          <a:prstGeom prst="rect">
            <a:avLst/>
          </a:prstGeom>
          <a:noFill/>
        </p:spPr>
        <p:txBody>
          <a:bodyPr wrap="none" rtlCol="0">
            <a:spAutoFit/>
          </a:bodyPr>
          <a:lstStyle/>
          <a:p>
            <a:r>
              <a:rPr lang="en-US" dirty="0"/>
              <a:t>Shown: 	Kitchen sink</a:t>
            </a:r>
          </a:p>
          <a:p>
            <a:r>
              <a:rPr lang="en-US" dirty="0"/>
              <a:t>PS: 	Publication covariates</a:t>
            </a:r>
          </a:p>
        </p:txBody>
      </p:sp>
      <p:sp>
        <p:nvSpPr>
          <p:cNvPr id="7" name="TextBox 6">
            <a:extLst>
              <a:ext uri="{FF2B5EF4-FFF2-40B4-BE49-F238E27FC236}">
                <a16:creationId xmlns:a16="http://schemas.microsoft.com/office/drawing/2014/main" id="{957B38DF-3534-43C1-8AF1-E0FD092A2BAD}"/>
              </a:ext>
            </a:extLst>
          </p:cNvPr>
          <p:cNvSpPr txBox="1"/>
          <p:nvPr/>
        </p:nvSpPr>
        <p:spPr>
          <a:xfrm>
            <a:off x="8382000" y="1258668"/>
            <a:ext cx="2286588" cy="646331"/>
          </a:xfrm>
          <a:prstGeom prst="rect">
            <a:avLst/>
          </a:prstGeom>
          <a:noFill/>
        </p:spPr>
        <p:txBody>
          <a:bodyPr wrap="none" rtlCol="0">
            <a:spAutoFit/>
          </a:bodyPr>
          <a:lstStyle/>
          <a:p>
            <a:r>
              <a:rPr lang="en-US" dirty="0"/>
              <a:t>Shown: 	Kitchen sink</a:t>
            </a:r>
          </a:p>
          <a:p>
            <a:r>
              <a:rPr lang="en-US" dirty="0"/>
              <a:t>PS: 	Kitchen sink</a:t>
            </a:r>
          </a:p>
        </p:txBody>
      </p:sp>
      <p:sp>
        <p:nvSpPr>
          <p:cNvPr id="8" name="Rectangle 7">
            <a:extLst>
              <a:ext uri="{FF2B5EF4-FFF2-40B4-BE49-F238E27FC236}">
                <a16:creationId xmlns:a16="http://schemas.microsoft.com/office/drawing/2014/main" id="{A08089A1-EE40-4F50-9258-62FFE2B65DB4}"/>
              </a:ext>
            </a:extLst>
          </p:cNvPr>
          <p:cNvSpPr/>
          <p:nvPr/>
        </p:nvSpPr>
        <p:spPr>
          <a:xfrm>
            <a:off x="762000" y="1904999"/>
            <a:ext cx="304800"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9B8A6A-F683-4EE5-AD8E-ACA16C63E07D}"/>
              </a:ext>
            </a:extLst>
          </p:cNvPr>
          <p:cNvSpPr/>
          <p:nvPr/>
        </p:nvSpPr>
        <p:spPr>
          <a:xfrm>
            <a:off x="4452164" y="1904999"/>
            <a:ext cx="378287"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93121-11A5-41CD-B3C2-52EE37858F5F}"/>
              </a:ext>
            </a:extLst>
          </p:cNvPr>
          <p:cNvSpPr/>
          <p:nvPr/>
        </p:nvSpPr>
        <p:spPr>
          <a:xfrm>
            <a:off x="8079205" y="1904999"/>
            <a:ext cx="304800"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853107-3015-40D0-A527-C0AE51DFF604}"/>
              </a:ext>
            </a:extLst>
          </p:cNvPr>
          <p:cNvSpPr/>
          <p:nvPr/>
        </p:nvSpPr>
        <p:spPr>
          <a:xfrm>
            <a:off x="4426096" y="1143000"/>
            <a:ext cx="7308704"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69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90E4-DB77-4E62-A772-F3DED64A942D}"/>
              </a:ext>
            </a:extLst>
          </p:cNvPr>
          <p:cNvSpPr>
            <a:spLocks noGrp="1"/>
          </p:cNvSpPr>
          <p:nvPr>
            <p:ph type="title"/>
          </p:nvPr>
        </p:nvSpPr>
        <p:spPr/>
        <p:txBody>
          <a:bodyPr>
            <a:normAutofit fontScale="90000"/>
          </a:bodyPr>
          <a:lstStyle/>
          <a:p>
            <a:r>
              <a:rPr lang="en-US" dirty="0"/>
              <a:t>Covariate balance: standardized difference of means</a:t>
            </a:r>
          </a:p>
        </p:txBody>
      </p:sp>
      <p:pic>
        <p:nvPicPr>
          <p:cNvPr id="5" name="Content Placeholder 4">
            <a:extLst>
              <a:ext uri="{FF2B5EF4-FFF2-40B4-BE49-F238E27FC236}">
                <a16:creationId xmlns:a16="http://schemas.microsoft.com/office/drawing/2014/main" id="{B14228E2-B93B-4BF4-98D8-27B30102C906}"/>
              </a:ext>
            </a:extLst>
          </p:cNvPr>
          <p:cNvPicPr>
            <a:picLocks noGrp="1" noChangeAspect="1"/>
          </p:cNvPicPr>
          <p:nvPr>
            <p:ph idx="1"/>
          </p:nvPr>
        </p:nvPicPr>
        <p:blipFill>
          <a:blip r:embed="rId2"/>
          <a:stretch>
            <a:fillRect/>
          </a:stretch>
        </p:blipFill>
        <p:spPr>
          <a:xfrm>
            <a:off x="611605" y="1905000"/>
            <a:ext cx="10972800" cy="4443880"/>
          </a:xfrm>
          <a:prstGeom prst="rect">
            <a:avLst/>
          </a:prstGeom>
        </p:spPr>
      </p:pic>
      <p:sp>
        <p:nvSpPr>
          <p:cNvPr id="3" name="TextBox 2">
            <a:extLst>
              <a:ext uri="{FF2B5EF4-FFF2-40B4-BE49-F238E27FC236}">
                <a16:creationId xmlns:a16="http://schemas.microsoft.com/office/drawing/2014/main" id="{E4D700C9-4B36-4417-B1CF-A530CB938898}"/>
              </a:ext>
            </a:extLst>
          </p:cNvPr>
          <p:cNvSpPr txBox="1"/>
          <p:nvPr/>
        </p:nvSpPr>
        <p:spPr>
          <a:xfrm>
            <a:off x="1143000" y="1258669"/>
            <a:ext cx="3156057" cy="646331"/>
          </a:xfrm>
          <a:prstGeom prst="rect">
            <a:avLst/>
          </a:prstGeom>
          <a:noFill/>
        </p:spPr>
        <p:txBody>
          <a:bodyPr wrap="none" rtlCol="0">
            <a:spAutoFit/>
          </a:bodyPr>
          <a:lstStyle/>
          <a:p>
            <a:r>
              <a:rPr lang="en-US" dirty="0"/>
              <a:t>Shown: 	Publication covariates</a:t>
            </a:r>
          </a:p>
          <a:p>
            <a:r>
              <a:rPr lang="en-US" dirty="0"/>
              <a:t>PS: 	Publication covariates</a:t>
            </a:r>
          </a:p>
        </p:txBody>
      </p:sp>
      <p:sp>
        <p:nvSpPr>
          <p:cNvPr id="6" name="TextBox 5">
            <a:extLst>
              <a:ext uri="{FF2B5EF4-FFF2-40B4-BE49-F238E27FC236}">
                <a16:creationId xmlns:a16="http://schemas.microsoft.com/office/drawing/2014/main" id="{2FAF63A5-530C-4B67-B55D-AB0697F21972}"/>
              </a:ext>
            </a:extLst>
          </p:cNvPr>
          <p:cNvSpPr txBox="1"/>
          <p:nvPr/>
        </p:nvSpPr>
        <p:spPr>
          <a:xfrm>
            <a:off x="4517971" y="1258668"/>
            <a:ext cx="3156057" cy="646331"/>
          </a:xfrm>
          <a:prstGeom prst="rect">
            <a:avLst/>
          </a:prstGeom>
          <a:noFill/>
        </p:spPr>
        <p:txBody>
          <a:bodyPr wrap="none" rtlCol="0">
            <a:spAutoFit/>
          </a:bodyPr>
          <a:lstStyle/>
          <a:p>
            <a:r>
              <a:rPr lang="en-US" dirty="0"/>
              <a:t>Shown: 	Kitchen sink</a:t>
            </a:r>
          </a:p>
          <a:p>
            <a:r>
              <a:rPr lang="en-US" dirty="0"/>
              <a:t>PS: 	Publication covariates</a:t>
            </a:r>
          </a:p>
        </p:txBody>
      </p:sp>
      <p:sp>
        <p:nvSpPr>
          <p:cNvPr id="7" name="TextBox 6">
            <a:extLst>
              <a:ext uri="{FF2B5EF4-FFF2-40B4-BE49-F238E27FC236}">
                <a16:creationId xmlns:a16="http://schemas.microsoft.com/office/drawing/2014/main" id="{957B38DF-3534-43C1-8AF1-E0FD092A2BAD}"/>
              </a:ext>
            </a:extLst>
          </p:cNvPr>
          <p:cNvSpPr txBox="1"/>
          <p:nvPr/>
        </p:nvSpPr>
        <p:spPr>
          <a:xfrm>
            <a:off x="8382000" y="1258668"/>
            <a:ext cx="2286588" cy="646331"/>
          </a:xfrm>
          <a:prstGeom prst="rect">
            <a:avLst/>
          </a:prstGeom>
          <a:noFill/>
        </p:spPr>
        <p:txBody>
          <a:bodyPr wrap="none" rtlCol="0">
            <a:spAutoFit/>
          </a:bodyPr>
          <a:lstStyle/>
          <a:p>
            <a:r>
              <a:rPr lang="en-US" dirty="0"/>
              <a:t>Shown: 	Kitchen sink</a:t>
            </a:r>
          </a:p>
          <a:p>
            <a:r>
              <a:rPr lang="en-US" dirty="0"/>
              <a:t>PS: 	Kitchen sink</a:t>
            </a:r>
          </a:p>
        </p:txBody>
      </p:sp>
      <p:sp>
        <p:nvSpPr>
          <p:cNvPr id="8" name="Rectangle 7">
            <a:extLst>
              <a:ext uri="{FF2B5EF4-FFF2-40B4-BE49-F238E27FC236}">
                <a16:creationId xmlns:a16="http://schemas.microsoft.com/office/drawing/2014/main" id="{A08089A1-EE40-4F50-9258-62FFE2B65DB4}"/>
              </a:ext>
            </a:extLst>
          </p:cNvPr>
          <p:cNvSpPr/>
          <p:nvPr/>
        </p:nvSpPr>
        <p:spPr>
          <a:xfrm>
            <a:off x="762000" y="1904999"/>
            <a:ext cx="304800"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9B8A6A-F683-4EE5-AD8E-ACA16C63E07D}"/>
              </a:ext>
            </a:extLst>
          </p:cNvPr>
          <p:cNvSpPr/>
          <p:nvPr/>
        </p:nvSpPr>
        <p:spPr>
          <a:xfrm>
            <a:off x="4452164" y="1904999"/>
            <a:ext cx="378287"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693121-11A5-41CD-B3C2-52EE37858F5F}"/>
              </a:ext>
            </a:extLst>
          </p:cNvPr>
          <p:cNvSpPr/>
          <p:nvPr/>
        </p:nvSpPr>
        <p:spPr>
          <a:xfrm>
            <a:off x="8079205" y="1904999"/>
            <a:ext cx="304800" cy="228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81DF08-7597-4AE8-82B8-7D85CF778975}"/>
              </a:ext>
            </a:extLst>
          </p:cNvPr>
          <p:cNvSpPr/>
          <p:nvPr/>
        </p:nvSpPr>
        <p:spPr>
          <a:xfrm>
            <a:off x="8001000" y="1143000"/>
            <a:ext cx="3733800"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24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TotalTime>
  <Words>1332</Words>
  <Application>Microsoft Office PowerPoint</Application>
  <PresentationFormat>Widescreen</PresentationFormat>
  <Paragraphs>328</Paragraphs>
  <Slides>48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Office Theme</vt:lpstr>
      <vt:lpstr>Covariate selection strategies,  Negative controls,  and  Empirical calibration</vt:lpstr>
      <vt:lpstr>Trouble with observational research</vt:lpstr>
      <vt:lpstr>Residual study bias</vt:lpstr>
      <vt:lpstr>How to choose covariates to adjust for?</vt:lpstr>
      <vt:lpstr>Arguments against manual selection</vt:lpstr>
      <vt:lpstr>Arguments against automated approach</vt:lpstr>
      <vt:lpstr>Channeling adjustment</vt:lpstr>
      <vt:lpstr>Covariate balance: standardized difference of means</vt:lpstr>
      <vt:lpstr>Covariate balance: standardized difference of means</vt:lpstr>
      <vt:lpstr>Covariate balance: standardized difference of means</vt:lpstr>
      <vt:lpstr>Covariate selection should be automated</vt:lpstr>
      <vt:lpstr>Examples of negative controls</vt:lpstr>
      <vt:lpstr>Example of a negative control</vt:lpstr>
      <vt:lpstr>Example of a negative control</vt:lpstr>
      <vt:lpstr>PowerPoint Presentation</vt:lpstr>
      <vt:lpstr>PowerPoint Presentation</vt:lpstr>
      <vt:lpstr>Even for randomized trails!</vt:lpstr>
      <vt:lpstr>PowerPoint Presentation</vt:lpstr>
      <vt:lpstr>Selection of negative controls</vt:lpstr>
      <vt:lpstr>How to interpret results from negative controls: Example study</vt:lpstr>
      <vt:lpstr>P value calculation</vt:lpstr>
      <vt:lpstr>P value calculation</vt:lpstr>
      <vt:lpstr>P value calculation</vt:lpstr>
      <vt:lpstr>P value calculation</vt:lpstr>
      <vt:lpstr>Estimated effect sizes for negative controls</vt:lpstr>
      <vt:lpstr>Negative controls &amp; the null distribution </vt:lpstr>
      <vt:lpstr>Negative controls &amp; the null distribution </vt:lpstr>
      <vt:lpstr>Different visualization</vt:lpstr>
      <vt:lpstr>Different visualization</vt:lpstr>
      <vt:lpstr>Different visualization</vt:lpstr>
      <vt:lpstr>Different visualization</vt:lpstr>
      <vt:lpstr>Internal validation</vt:lpstr>
      <vt:lpstr>Other example study</vt:lpstr>
      <vt:lpstr>Other example study</vt:lpstr>
      <vt:lpstr>Criticism by Gruber &amp; Tchetgen Tchetgen</vt:lpstr>
      <vt:lpstr>How to pick &gt; 50 negative controls?</vt:lpstr>
      <vt:lpstr>Negative controls &amp; p-value calibration </vt:lpstr>
      <vt:lpstr>Confidence interval calibration</vt:lpstr>
      <vt:lpstr>Positive control synthesis</vt:lpstr>
      <vt:lpstr>Confidence interval calibration</vt:lpstr>
      <vt:lpstr>Confidence interval calibration</vt:lpstr>
      <vt:lpstr>Summary</vt:lpstr>
      <vt:lpstr>Instrumental variables</vt:lpstr>
      <vt:lpstr>Collider bias</vt:lpstr>
      <vt:lpstr>Collider bias</vt:lpstr>
      <vt:lpstr>Collider bias</vt:lpstr>
      <vt:lpstr>Current practice</vt:lpstr>
      <vt:lpstr>Proposed practice</vt:lpstr>
    </vt:vector>
  </TitlesOfParts>
  <Company>Johnson &amp;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Ryan</dc:creator>
  <cp:lastModifiedBy>Schuemie, Martijn [JRDNL]</cp:lastModifiedBy>
  <cp:revision>65</cp:revision>
  <dcterms:created xsi:type="dcterms:W3CDTF">2013-12-30T14:14:20Z</dcterms:created>
  <dcterms:modified xsi:type="dcterms:W3CDTF">2019-05-09T14:13:01Z</dcterms:modified>
</cp:coreProperties>
</file>