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30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2" r:id="rId25"/>
    <p:sldId id="290" r:id="rId26"/>
    <p:sldId id="291" r:id="rId27"/>
    <p:sldId id="285" r:id="rId28"/>
    <p:sldId id="292" r:id="rId29"/>
    <p:sldId id="295" r:id="rId30"/>
    <p:sldId id="288" r:id="rId31"/>
    <p:sldId id="296" r:id="rId32"/>
    <p:sldId id="298" r:id="rId33"/>
    <p:sldId id="297" r:id="rId34"/>
    <p:sldId id="29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652A3-A5B3-4A1C-ACD4-913F4824E1DF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15B1E-F3FE-40E7-B15E-DB98A67E3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7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9EDF-F467-404A-8067-B01296946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38929-0804-4225-AC41-2A7CEDE45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999DB-A327-498A-8645-E8D9D74A5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5D58-5ACB-463C-BB50-BC0169C73944}" type="datetime1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E647-EA9D-4B33-9866-DFDE75FAF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52068-5F45-46FF-9D5A-FD569AA4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2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799AD-3855-43FA-B2FE-F7F8D285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8135D-CA7E-4DB1-BE7F-EBEB39E93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E9D14-3000-42BB-92DA-8685D8CF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248-D791-4EF3-9E56-47CB027355EA}" type="datetime1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3F1AD-B0C4-41B3-A9BC-83E552AEB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5CA48-E383-46AD-B462-14357F0E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4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AC3169-3331-4E6A-8E60-50CBFEC8F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5F7E9-92C9-4658-A1D0-3CA90EEE1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4354F-70D2-4F85-852E-E4E94F87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1D96-BDA2-49FF-8292-91442B034ED7}" type="datetime1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89723-3F0D-4F2F-BE47-EA5062D1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2839A-A5B6-4018-8381-05B86EF8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6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CDFCF-01BC-42BE-B9C6-55EA2361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FE18F-7A96-4CDF-8E10-A6B544C98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F8972-5E1B-4FD6-AE74-12C4B882E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71EF-6D89-41C4-BF91-DE0CB3AFB8D0}" type="datetime1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350E4-FAEB-4FC7-BFF2-F6680840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9DE65-2969-4124-A9FB-893C6606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9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FCF8-72B5-4A93-A719-2289D7C42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43CA7-21B1-4002-A9F5-DD52C8B96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FED03-8738-4BDC-B594-E1F40A00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937-4DF7-4BE6-A633-C1C8185CC403}" type="datetime1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B7A6A-CEB0-49DB-BBC7-11BE9942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E5791-F1CF-41AB-82BA-7960F37D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6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6EE5-23E7-4B9F-A35B-37507D17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5084A-1EAC-4BF0-8344-154B8C3C7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43699-22EB-43BF-BADC-4A090DAD0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C4658-1301-45C6-A43A-F6201863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E9A9-8CCA-4088-AADD-21B5220E2E42}" type="datetime1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0D942-AE63-4373-A51D-C188680D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35563-9527-4BBC-BFAE-35E16F93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7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8D3B-3F70-4FEC-AF7A-224D47FB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EC314-3C93-429F-BE72-83E49CCCC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5A8B0B-9E22-4E2B-9831-40F4739B6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E92688-4ADF-4B4A-96C1-59A5901EE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0F431-9D10-4D38-8CD6-36C2D30AD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B4B615-27BD-472B-A0B7-29EF5093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2BD5-C9DE-4E73-A4A6-6317B1652DBE}" type="datetime1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24FD41-A06D-422D-9F4D-F74E76E8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F8990-964C-48B9-BBA5-D32FC4D5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E1FEE-1CD8-495D-AF67-56738D6BA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7CE75B-D277-4C20-9166-07EF69C4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21B4-6D0E-4554-A2F5-00C8B39ABE2C}" type="datetime1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AB57C-13AE-4358-8868-9B54B847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06351-32AF-440A-8713-DCC32FD8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7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2A31C-E4DB-4E85-9E00-A5BBC7616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7BB5-FCA7-4764-AC91-C1F6D6995088}" type="datetime1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981E52-7376-4914-8D4C-2409045C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7646-7101-4F47-BD27-B1AFEED6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5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BD3B-50AA-4006-846D-ACC9C664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C81AA-9441-4616-B59A-EBD4DD58C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9321E-F791-43D2-9770-FFF4357E2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270CF-2A5B-418E-B755-078DA432E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F9DB2-CC0A-423C-9FD9-26B9AEA3A434}" type="datetime1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86C58-4BC8-4F1C-ADCE-69A957F8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FDBC5-2131-41D8-82E8-7502489F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1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D5883-0146-439F-B9BC-43125465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84607-AB0F-4A80-9307-8F5AB84F5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67CF13-3B50-48E9-8A6D-DAD7D6A5D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6817E-13D1-40C6-87DB-DFC81802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BDA9-5D86-43F3-B5DE-58FEC3C7A6C0}" type="datetime1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5FD18-DC2A-4ED9-BC1E-7436C0E7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1BC8A-D02B-45A4-ABAC-18B88199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1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0CFD70-9DA6-444A-B0F8-0A3D8813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D6764-67A0-41BA-B804-6802A07E1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5F688-4639-4DBA-B281-552128AE51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81CE-BD39-4DF6-B758-638EBF7ECD91}" type="datetime1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F6028-B371-4407-9DE4-48E89FE11A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4940C-6877-4EE5-9B74-069577D31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A7BED-113B-424A-BA2E-3FE28CA9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weave17@its.jnj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D49E995-4AD6-4208-8162-CAE258F48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652" y="3559175"/>
            <a:ext cx="9980765" cy="879231"/>
          </a:xfrm>
        </p:spPr>
        <p:txBody>
          <a:bodyPr>
            <a:noAutofit/>
          </a:bodyPr>
          <a:lstStyle/>
          <a:p>
            <a:pPr marL="28345" marR="18424">
              <a:lnSpc>
                <a:spcPct val="120400"/>
              </a:lnSpc>
            </a:pPr>
            <a:r>
              <a:rPr lang="en-US" sz="2000" b="1" spc="-22" dirty="0">
                <a:solidFill>
                  <a:srgbClr val="004680"/>
                </a:solidFill>
                <a:latin typeface="Verdana"/>
                <a:cs typeface="Verdana"/>
              </a:rPr>
              <a:t>Self-Controlled Case Series Design for Comparative Effect Estimation</a:t>
            </a:r>
            <a:endParaRPr lang="en-US" sz="2000" dirty="0">
              <a:latin typeface="Verdana"/>
              <a:cs typeface="Verdana"/>
            </a:endParaRPr>
          </a:p>
        </p:txBody>
      </p:sp>
      <p:pic>
        <p:nvPicPr>
          <p:cNvPr id="5" name="Picture 6" descr="Image result for ohdsi logo">
            <a:extLst>
              <a:ext uri="{FF2B5EF4-FFF2-40B4-BE49-F238E27FC236}">
                <a16:creationId xmlns:a16="http://schemas.microsoft.com/office/drawing/2014/main" id="{4ACECD2C-E373-4CFA-B7AA-4855F5BDF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614" y="206374"/>
            <a:ext cx="278484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3">
            <a:extLst>
              <a:ext uri="{FF2B5EF4-FFF2-40B4-BE49-F238E27FC236}">
                <a16:creationId xmlns:a16="http://schemas.microsoft.com/office/drawing/2014/main" id="{D90AEA1C-E2E2-42F5-989D-E517C5D3988A}"/>
              </a:ext>
            </a:extLst>
          </p:cNvPr>
          <p:cNvSpPr txBox="1"/>
          <p:nvPr/>
        </p:nvSpPr>
        <p:spPr>
          <a:xfrm>
            <a:off x="1818253" y="4775981"/>
            <a:ext cx="8534400" cy="8822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352"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James Weaver</a:t>
            </a:r>
            <a:r>
              <a:rPr sz="2000" baseline="40000" dirty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1</a:t>
            </a:r>
            <a:r>
              <a:rPr lang="en-US" sz="2000" baseline="40000" dirty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,2</a:t>
            </a:r>
          </a:p>
          <a:p>
            <a:pPr marL="45352" algn="ctr"/>
            <a:endParaRPr lang="en-US" sz="2000" baseline="40000" dirty="0">
              <a:solidFill>
                <a:schemeClr val="bg1">
                  <a:lumMod val="50000"/>
                </a:schemeClr>
              </a:solidFill>
              <a:latin typeface="Verdana"/>
              <a:cs typeface="Verdana"/>
            </a:endParaRPr>
          </a:p>
          <a:p>
            <a:pPr marL="45352" algn="ctr"/>
            <a:r>
              <a:rPr sz="800" spc="-33" baseline="37037" dirty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1</a:t>
            </a:r>
            <a:r>
              <a:rPr lang="en-US" sz="1200" spc="-22" dirty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Janssen Research &amp; Development, LLC, Raritan, NJ, USA</a:t>
            </a:r>
          </a:p>
          <a:p>
            <a:pPr marL="45352" algn="ctr"/>
            <a:r>
              <a:rPr lang="en-US" altLang="en-US" sz="1200" baseline="300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altLang="en-US" sz="1200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Observational Health Data Sciences and Informatics (OHDSI), New York, NY, USA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698352-8866-44DB-A065-5D061907B21E}"/>
              </a:ext>
            </a:extLst>
          </p:cNvPr>
          <p:cNvSpPr/>
          <p:nvPr/>
        </p:nvSpPr>
        <p:spPr>
          <a:xfrm>
            <a:off x="4370366" y="5791200"/>
            <a:ext cx="346533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345" marR="430847" algn="ctr">
              <a:lnSpc>
                <a:spcPct val="121000"/>
              </a:lnSpc>
              <a:tabLst>
                <a:tab pos="459192" algn="l"/>
                <a:tab pos="460609" algn="l"/>
              </a:tabLst>
            </a:pPr>
            <a:r>
              <a:rPr lang="en-US" sz="2000" spc="-4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jweave17@its.jnj.com</a:t>
            </a:r>
            <a:endParaRPr lang="en-US" sz="2000" spc="-45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A2E0DF2-F7D2-40BC-A49C-1ED7BC27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10</a:t>
            </a:fld>
            <a:endParaRPr lang="en-US"/>
          </a:p>
        </p:txBody>
      </p:sp>
      <p:sp>
        <p:nvSpPr>
          <p:cNvPr id="34" name="Rectangle 15">
            <a:extLst>
              <a:ext uri="{FF2B5EF4-FFF2-40B4-BE49-F238E27FC236}">
                <a16:creationId xmlns:a16="http://schemas.microsoft.com/office/drawing/2014/main" id="{17F386EC-19DF-45E8-BD41-9B122241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35" name="Slide Number Placeholder 1">
            <a:extLst>
              <a:ext uri="{FF2B5EF4-FFF2-40B4-BE49-F238E27FC236}">
                <a16:creationId xmlns:a16="http://schemas.microsoft.com/office/drawing/2014/main" id="{60ACD501-CB4E-4893-8193-844F1DE94BAE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1E2A6B-31FE-4DC2-B1E5-DBDC15FAD6F4}"/>
              </a:ext>
            </a:extLst>
          </p:cNvPr>
          <p:cNvSpPr/>
          <p:nvPr/>
        </p:nvSpPr>
        <p:spPr bwMode="auto">
          <a:xfrm>
            <a:off x="2785015" y="2181375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7953BF-7F47-458F-BCE0-1B575701B169}"/>
              </a:ext>
            </a:extLst>
          </p:cNvPr>
          <p:cNvSpPr txBox="1"/>
          <p:nvPr/>
        </p:nvSpPr>
        <p:spPr>
          <a:xfrm>
            <a:off x="347117" y="21813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97AFE5-7FF3-4835-88B3-75107F906917}"/>
              </a:ext>
            </a:extLst>
          </p:cNvPr>
          <p:cNvSpPr txBox="1"/>
          <p:nvPr/>
        </p:nvSpPr>
        <p:spPr>
          <a:xfrm>
            <a:off x="340362" y="2541046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787E8A5-F463-42B8-ACDE-A54CB6C5708A}"/>
              </a:ext>
            </a:extLst>
          </p:cNvPr>
          <p:cNvSpPr/>
          <p:nvPr/>
        </p:nvSpPr>
        <p:spPr bwMode="auto">
          <a:xfrm>
            <a:off x="4984433" y="30990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7457B3-A3CB-45DC-B457-56822EE02B6D}"/>
              </a:ext>
            </a:extLst>
          </p:cNvPr>
          <p:cNvSpPr txBox="1"/>
          <p:nvPr/>
        </p:nvSpPr>
        <p:spPr>
          <a:xfrm>
            <a:off x="360371" y="30990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197874B-FFC8-4EA5-99A5-FF35D36481B8}"/>
              </a:ext>
            </a:extLst>
          </p:cNvPr>
          <p:cNvSpPr txBox="1"/>
          <p:nvPr/>
        </p:nvSpPr>
        <p:spPr>
          <a:xfrm>
            <a:off x="353616" y="3458761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6DD8952-4311-4C02-8EAB-0B91D877B78D}"/>
              </a:ext>
            </a:extLst>
          </p:cNvPr>
          <p:cNvSpPr txBox="1"/>
          <p:nvPr/>
        </p:nvSpPr>
        <p:spPr>
          <a:xfrm>
            <a:off x="2793526" y="2146254"/>
            <a:ext cx="7732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E81E30E-04C5-42ED-8091-7E41128ECBAB}"/>
              </a:ext>
            </a:extLst>
          </p:cNvPr>
          <p:cNvSpPr txBox="1"/>
          <p:nvPr/>
        </p:nvSpPr>
        <p:spPr>
          <a:xfrm>
            <a:off x="4978575" y="3081529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8B10C06-01C2-4AF3-8590-4CA1D569E0B3}"/>
              </a:ext>
            </a:extLst>
          </p:cNvPr>
          <p:cNvCxnSpPr/>
          <p:nvPr/>
        </p:nvCxnSpPr>
        <p:spPr bwMode="auto">
          <a:xfrm>
            <a:off x="1858617" y="24078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AE4F098-37E1-45E1-A6DA-1C61A2A7630C}"/>
              </a:ext>
            </a:extLst>
          </p:cNvPr>
          <p:cNvCxnSpPr/>
          <p:nvPr/>
        </p:nvCxnSpPr>
        <p:spPr bwMode="auto">
          <a:xfrm>
            <a:off x="1871871" y="33255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5776AD73-C89C-4BF7-825A-2155830DD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492509"/>
              </p:ext>
            </p:extLst>
          </p:nvPr>
        </p:nvGraphicFramePr>
        <p:xfrm>
          <a:off x="7229700" y="1899532"/>
          <a:ext cx="4866220" cy="3566160"/>
        </p:xfrm>
        <a:graphic>
          <a:graphicData uri="http://schemas.openxmlformats.org/drawingml/2006/table">
            <a:tbl>
              <a:tblPr firstRow="1" bandRow="1"/>
              <a:tblGrid>
                <a:gridCol w="463187">
                  <a:extLst>
                    <a:ext uri="{9D8B030D-6E8A-4147-A177-3AD203B41FA5}">
                      <a16:colId xmlns:a16="http://schemas.microsoft.com/office/drawing/2014/main" val="3775355657"/>
                    </a:ext>
                  </a:extLst>
                </a:gridCol>
                <a:gridCol w="665922">
                  <a:extLst>
                    <a:ext uri="{9D8B030D-6E8A-4147-A177-3AD203B41FA5}">
                      <a16:colId xmlns:a16="http://schemas.microsoft.com/office/drawing/2014/main" val="291670479"/>
                    </a:ext>
                  </a:extLst>
                </a:gridCol>
                <a:gridCol w="775252">
                  <a:extLst>
                    <a:ext uri="{9D8B030D-6E8A-4147-A177-3AD203B41FA5}">
                      <a16:colId xmlns:a16="http://schemas.microsoft.com/office/drawing/2014/main" val="279914340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1882733030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997971301"/>
                    </a:ext>
                  </a:extLst>
                </a:gridCol>
                <a:gridCol w="999032">
                  <a:extLst>
                    <a:ext uri="{9D8B030D-6E8A-4147-A177-3AD203B41FA5}">
                      <a16:colId xmlns:a16="http://schemas.microsoft.com/office/drawing/2014/main" val="2616369780"/>
                    </a:ext>
                  </a:extLst>
                </a:gridCol>
              </a:tblGrid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ID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 or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Interval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552350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68288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392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60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012059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1078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89569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903482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06386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326622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72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505216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70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944532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1764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151904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122C62D0-9E5A-4BCC-9EC7-C44A37E252E0}"/>
              </a:ext>
            </a:extLst>
          </p:cNvPr>
          <p:cNvSpPr txBox="1"/>
          <p:nvPr/>
        </p:nvSpPr>
        <p:spPr>
          <a:xfrm>
            <a:off x="1877873" y="2535147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CA85E9-83CF-4164-B362-563E79AC3813}"/>
              </a:ext>
            </a:extLst>
          </p:cNvPr>
          <p:cNvSpPr txBox="1"/>
          <p:nvPr/>
        </p:nvSpPr>
        <p:spPr>
          <a:xfrm>
            <a:off x="2807793" y="2535147"/>
            <a:ext cx="738995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42166E8-12C4-478A-AFED-E2B98F0537C3}"/>
              </a:ext>
            </a:extLst>
          </p:cNvPr>
          <p:cNvSpPr txBox="1"/>
          <p:nvPr/>
        </p:nvSpPr>
        <p:spPr>
          <a:xfrm>
            <a:off x="4733858" y="2535147"/>
            <a:ext cx="714616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72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6359199-5AFC-4C00-A9C4-3E73707754C2}"/>
              </a:ext>
            </a:extLst>
          </p:cNvPr>
          <p:cNvCxnSpPr/>
          <p:nvPr/>
        </p:nvCxnSpPr>
        <p:spPr bwMode="auto">
          <a:xfrm flipH="1">
            <a:off x="1979424" y="3413097"/>
            <a:ext cx="10954" cy="461665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199B52-D507-4D2B-9FE3-2892A1F15749}"/>
              </a:ext>
            </a:extLst>
          </p:cNvPr>
          <p:cNvCxnSpPr/>
          <p:nvPr/>
        </p:nvCxnSpPr>
        <p:spPr bwMode="auto">
          <a:xfrm flipH="1">
            <a:off x="6878889" y="3413103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89D3841-ED3D-431A-8B87-4B7CD5092538}"/>
              </a:ext>
            </a:extLst>
          </p:cNvPr>
          <p:cNvCxnSpPr/>
          <p:nvPr/>
        </p:nvCxnSpPr>
        <p:spPr bwMode="auto">
          <a:xfrm flipH="1">
            <a:off x="1966170" y="2505330"/>
            <a:ext cx="10954" cy="461665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CE6A567-CE4B-4575-8668-AAA8DC390901}"/>
              </a:ext>
            </a:extLst>
          </p:cNvPr>
          <p:cNvCxnSpPr/>
          <p:nvPr/>
        </p:nvCxnSpPr>
        <p:spPr bwMode="auto">
          <a:xfrm flipH="1">
            <a:off x="2800237" y="2508645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D7B724A-1ADA-4271-AC3E-2468AA221402}"/>
              </a:ext>
            </a:extLst>
          </p:cNvPr>
          <p:cNvCxnSpPr/>
          <p:nvPr/>
        </p:nvCxnSpPr>
        <p:spPr bwMode="auto">
          <a:xfrm flipH="1">
            <a:off x="3519165" y="2511960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71EB27D-2F5F-41CC-8DBB-CAF4B2057B0D}"/>
              </a:ext>
            </a:extLst>
          </p:cNvPr>
          <p:cNvCxnSpPr/>
          <p:nvPr/>
        </p:nvCxnSpPr>
        <p:spPr bwMode="auto">
          <a:xfrm flipH="1">
            <a:off x="6875576" y="2505336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54F0D35-B6E6-411F-B585-D7A76441950C}"/>
              </a:ext>
            </a:extLst>
          </p:cNvPr>
          <p:cNvCxnSpPr/>
          <p:nvPr/>
        </p:nvCxnSpPr>
        <p:spPr bwMode="auto">
          <a:xfrm flipH="1">
            <a:off x="5000104" y="3416412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B92816-F9CE-44B1-B83E-FA8DBE2B1064}"/>
              </a:ext>
            </a:extLst>
          </p:cNvPr>
          <p:cNvCxnSpPr/>
          <p:nvPr/>
        </p:nvCxnSpPr>
        <p:spPr bwMode="auto">
          <a:xfrm flipH="1">
            <a:off x="5739814" y="3419727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5C424FC-505C-43A7-A29F-0F60C1479F58}"/>
              </a:ext>
            </a:extLst>
          </p:cNvPr>
          <p:cNvSpPr txBox="1"/>
          <p:nvPr/>
        </p:nvSpPr>
        <p:spPr>
          <a:xfrm>
            <a:off x="3210780" y="3452862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0E5DE85-C974-4EE6-8642-D2FC72A3262B}"/>
              </a:ext>
            </a:extLst>
          </p:cNvPr>
          <p:cNvSpPr txBox="1"/>
          <p:nvPr/>
        </p:nvSpPr>
        <p:spPr>
          <a:xfrm>
            <a:off x="6061209" y="3452862"/>
            <a:ext cx="4947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60" name="Star: 5 Points 59">
            <a:extLst>
              <a:ext uri="{FF2B5EF4-FFF2-40B4-BE49-F238E27FC236}">
                <a16:creationId xmlns:a16="http://schemas.microsoft.com/office/drawing/2014/main" id="{BCF2B387-B18C-4F4A-BF09-8DE079F590D1}"/>
              </a:ext>
            </a:extLst>
          </p:cNvPr>
          <p:cNvSpPr/>
          <p:nvPr/>
        </p:nvSpPr>
        <p:spPr bwMode="auto">
          <a:xfrm>
            <a:off x="2799058" y="215560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61" name="Star: 5 Points 60">
            <a:extLst>
              <a:ext uri="{FF2B5EF4-FFF2-40B4-BE49-F238E27FC236}">
                <a16:creationId xmlns:a16="http://schemas.microsoft.com/office/drawing/2014/main" id="{90185BED-6BBD-4D57-A6DC-DA28F26C262C}"/>
              </a:ext>
            </a:extLst>
          </p:cNvPr>
          <p:cNvSpPr/>
          <p:nvPr/>
        </p:nvSpPr>
        <p:spPr bwMode="auto">
          <a:xfrm>
            <a:off x="5504160" y="30630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E7AC80-EB45-4DBE-A253-8C58A36EC3D5}"/>
              </a:ext>
            </a:extLst>
          </p:cNvPr>
          <p:cNvSpPr txBox="1"/>
          <p:nvPr/>
        </p:nvSpPr>
        <p:spPr>
          <a:xfrm>
            <a:off x="5064190" y="3452862"/>
            <a:ext cx="631084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7F0C909-E881-4A90-B7ED-BEBCD50C5108}"/>
              </a:ext>
            </a:extLst>
          </p:cNvPr>
          <p:cNvSpPr/>
          <p:nvPr/>
        </p:nvSpPr>
        <p:spPr bwMode="auto">
          <a:xfrm>
            <a:off x="7229700" y="3819675"/>
            <a:ext cx="4866220" cy="8121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C7B2B0-A820-47E9-A939-B772CF94C02D}"/>
              </a:ext>
            </a:extLst>
          </p:cNvPr>
          <p:cNvSpPr/>
          <p:nvPr/>
        </p:nvSpPr>
        <p:spPr bwMode="auto">
          <a:xfrm>
            <a:off x="7230065" y="4679429"/>
            <a:ext cx="4881318" cy="826268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pic>
        <p:nvPicPr>
          <p:cNvPr id="65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FA32FDCC-4859-4FF4-B859-5B7B05C87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525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11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3C57E4F0-F59D-45A7-8189-7BA4A2DA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93A07DF-B167-466B-87BF-55F72D19F376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14AD1C-0DCC-4ADB-8501-80AB8EECE16F}"/>
              </a:ext>
            </a:extLst>
          </p:cNvPr>
          <p:cNvSpPr/>
          <p:nvPr/>
        </p:nvSpPr>
        <p:spPr bwMode="auto">
          <a:xfrm>
            <a:off x="2785015" y="2181375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5DA90C-ADA4-4BC7-AF7A-45F4CA2BC280}"/>
              </a:ext>
            </a:extLst>
          </p:cNvPr>
          <p:cNvSpPr txBox="1"/>
          <p:nvPr/>
        </p:nvSpPr>
        <p:spPr>
          <a:xfrm>
            <a:off x="347117" y="21813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C4C53-215E-4AAC-A44D-6170E24BA3C0}"/>
              </a:ext>
            </a:extLst>
          </p:cNvPr>
          <p:cNvSpPr txBox="1"/>
          <p:nvPr/>
        </p:nvSpPr>
        <p:spPr>
          <a:xfrm>
            <a:off x="340362" y="2541046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2D643A-9459-4773-AD06-7698F47315A2}"/>
              </a:ext>
            </a:extLst>
          </p:cNvPr>
          <p:cNvSpPr/>
          <p:nvPr/>
        </p:nvSpPr>
        <p:spPr bwMode="auto">
          <a:xfrm>
            <a:off x="4984433" y="30990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5CE91-BC1C-40F3-AB84-118F9131FF24}"/>
              </a:ext>
            </a:extLst>
          </p:cNvPr>
          <p:cNvSpPr txBox="1"/>
          <p:nvPr/>
        </p:nvSpPr>
        <p:spPr>
          <a:xfrm>
            <a:off x="360371" y="30990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2D86A-F3ED-4A5C-BD6E-66F58BBCA991}"/>
              </a:ext>
            </a:extLst>
          </p:cNvPr>
          <p:cNvSpPr txBox="1"/>
          <p:nvPr/>
        </p:nvSpPr>
        <p:spPr>
          <a:xfrm>
            <a:off x="353616" y="3458761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05A31D-E793-444C-B41B-EE8A0576D69C}"/>
              </a:ext>
            </a:extLst>
          </p:cNvPr>
          <p:cNvSpPr txBox="1"/>
          <p:nvPr/>
        </p:nvSpPr>
        <p:spPr>
          <a:xfrm>
            <a:off x="2793526" y="2146254"/>
            <a:ext cx="7732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B260C5-7B03-444B-8295-3F131E4B3513}"/>
              </a:ext>
            </a:extLst>
          </p:cNvPr>
          <p:cNvSpPr txBox="1"/>
          <p:nvPr/>
        </p:nvSpPr>
        <p:spPr>
          <a:xfrm>
            <a:off x="4999357" y="3081529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C1844-35A7-4E40-86C6-B63283407240}"/>
              </a:ext>
            </a:extLst>
          </p:cNvPr>
          <p:cNvSpPr txBox="1"/>
          <p:nvPr/>
        </p:nvSpPr>
        <p:spPr>
          <a:xfrm>
            <a:off x="298175" y="4503824"/>
            <a:ext cx="1453770" cy="52322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Hypothetical combined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5A3F2D-7380-4D46-9002-CB2093CE8840}"/>
              </a:ext>
            </a:extLst>
          </p:cNvPr>
          <p:cNvSpPr/>
          <p:nvPr/>
        </p:nvSpPr>
        <p:spPr bwMode="auto">
          <a:xfrm>
            <a:off x="2793527" y="4737546"/>
            <a:ext cx="731706" cy="250089"/>
          </a:xfrm>
          <a:prstGeom prst="rect">
            <a:avLst/>
          </a:prstGeom>
          <a:solidFill>
            <a:srgbClr val="94C6DF">
              <a:lumMod val="5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552D79-47F5-4C9C-B6BF-DCEC9057DB3B}"/>
              </a:ext>
            </a:extLst>
          </p:cNvPr>
          <p:cNvSpPr txBox="1"/>
          <p:nvPr/>
        </p:nvSpPr>
        <p:spPr>
          <a:xfrm>
            <a:off x="2798646" y="4724702"/>
            <a:ext cx="708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 or C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F3D3B9-8280-42BB-8D3E-3587F515C1DF}"/>
              </a:ext>
            </a:extLst>
          </p:cNvPr>
          <p:cNvCxnSpPr/>
          <p:nvPr/>
        </p:nvCxnSpPr>
        <p:spPr bwMode="auto">
          <a:xfrm>
            <a:off x="4993197" y="3398945"/>
            <a:ext cx="20889" cy="1284193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22DAAF8-FD8C-4553-8562-5CC844F85DDC}"/>
              </a:ext>
            </a:extLst>
          </p:cNvPr>
          <p:cNvSpPr/>
          <p:nvPr/>
        </p:nvSpPr>
        <p:spPr bwMode="auto">
          <a:xfrm>
            <a:off x="2793527" y="4465384"/>
            <a:ext cx="731705" cy="25167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FAAA48-1F83-4EB3-B669-41467C9271AB}"/>
              </a:ext>
            </a:extLst>
          </p:cNvPr>
          <p:cNvSpPr txBox="1"/>
          <p:nvPr/>
        </p:nvSpPr>
        <p:spPr>
          <a:xfrm>
            <a:off x="2990698" y="4454992"/>
            <a:ext cx="3916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7C07BCB-D893-4510-9F5C-6ED06FFBAC66}"/>
              </a:ext>
            </a:extLst>
          </p:cNvPr>
          <p:cNvCxnSpPr/>
          <p:nvPr/>
        </p:nvCxnSpPr>
        <p:spPr bwMode="auto">
          <a:xfrm>
            <a:off x="1858617" y="24078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4BFBEEA-16C9-4BF9-8FB6-D29648AD4925}"/>
              </a:ext>
            </a:extLst>
          </p:cNvPr>
          <p:cNvCxnSpPr/>
          <p:nvPr/>
        </p:nvCxnSpPr>
        <p:spPr bwMode="auto">
          <a:xfrm>
            <a:off x="1871871" y="33255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3ACF354-5C06-477E-86F2-FC95019BC8DD}"/>
              </a:ext>
            </a:extLst>
          </p:cNvPr>
          <p:cNvCxnSpPr/>
          <p:nvPr/>
        </p:nvCxnSpPr>
        <p:spPr bwMode="auto">
          <a:xfrm flipV="1">
            <a:off x="1865247" y="4726993"/>
            <a:ext cx="5136753" cy="332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680AC1D-1A24-42CD-B349-979B41198056}"/>
              </a:ext>
            </a:extLst>
          </p:cNvPr>
          <p:cNvCxnSpPr/>
          <p:nvPr/>
        </p:nvCxnSpPr>
        <p:spPr bwMode="auto">
          <a:xfrm>
            <a:off x="5737884" y="3385089"/>
            <a:ext cx="20889" cy="1284193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9A8EF00-0B95-4C3D-81F0-E09BD8D65524}"/>
              </a:ext>
            </a:extLst>
          </p:cNvPr>
          <p:cNvSpPr/>
          <p:nvPr/>
        </p:nvSpPr>
        <p:spPr bwMode="auto">
          <a:xfrm>
            <a:off x="5024109" y="4734082"/>
            <a:ext cx="731706" cy="250089"/>
          </a:xfrm>
          <a:prstGeom prst="rect">
            <a:avLst/>
          </a:prstGeom>
          <a:solidFill>
            <a:srgbClr val="94C6DF">
              <a:lumMod val="5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5FF2089-E2A2-4774-8EFA-79153F673BF2}"/>
              </a:ext>
            </a:extLst>
          </p:cNvPr>
          <p:cNvSpPr txBox="1"/>
          <p:nvPr/>
        </p:nvSpPr>
        <p:spPr>
          <a:xfrm>
            <a:off x="5039619" y="4721237"/>
            <a:ext cx="708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 or C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0D55977C-D56D-4828-8F6F-CE2E6F5CC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479567"/>
              </p:ext>
            </p:extLst>
          </p:nvPr>
        </p:nvGraphicFramePr>
        <p:xfrm>
          <a:off x="7229700" y="1899532"/>
          <a:ext cx="4866220" cy="3566160"/>
        </p:xfrm>
        <a:graphic>
          <a:graphicData uri="http://schemas.openxmlformats.org/drawingml/2006/table">
            <a:tbl>
              <a:tblPr firstRow="1" bandRow="1"/>
              <a:tblGrid>
                <a:gridCol w="463187">
                  <a:extLst>
                    <a:ext uri="{9D8B030D-6E8A-4147-A177-3AD203B41FA5}">
                      <a16:colId xmlns:a16="http://schemas.microsoft.com/office/drawing/2014/main" val="3775355657"/>
                    </a:ext>
                  </a:extLst>
                </a:gridCol>
                <a:gridCol w="665922">
                  <a:extLst>
                    <a:ext uri="{9D8B030D-6E8A-4147-A177-3AD203B41FA5}">
                      <a16:colId xmlns:a16="http://schemas.microsoft.com/office/drawing/2014/main" val="291670479"/>
                    </a:ext>
                  </a:extLst>
                </a:gridCol>
                <a:gridCol w="775252">
                  <a:extLst>
                    <a:ext uri="{9D8B030D-6E8A-4147-A177-3AD203B41FA5}">
                      <a16:colId xmlns:a16="http://schemas.microsoft.com/office/drawing/2014/main" val="279914340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1882733030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997971301"/>
                    </a:ext>
                  </a:extLst>
                </a:gridCol>
                <a:gridCol w="999032">
                  <a:extLst>
                    <a:ext uri="{9D8B030D-6E8A-4147-A177-3AD203B41FA5}">
                      <a16:colId xmlns:a16="http://schemas.microsoft.com/office/drawing/2014/main" val="2616369780"/>
                    </a:ext>
                  </a:extLst>
                </a:gridCol>
              </a:tblGrid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ID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 or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Interval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552350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68288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392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60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012059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1078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89569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903482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06386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326622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72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505216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70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944532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1764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151904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27356A7-7957-4267-916B-F8003519E891}"/>
              </a:ext>
            </a:extLst>
          </p:cNvPr>
          <p:cNvSpPr txBox="1"/>
          <p:nvPr/>
        </p:nvSpPr>
        <p:spPr>
          <a:xfrm>
            <a:off x="1877873" y="2535147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3CC954-AE9C-4E15-9844-6ECEBB8BCC1E}"/>
              </a:ext>
            </a:extLst>
          </p:cNvPr>
          <p:cNvSpPr txBox="1"/>
          <p:nvPr/>
        </p:nvSpPr>
        <p:spPr>
          <a:xfrm>
            <a:off x="2807793" y="2535147"/>
            <a:ext cx="738995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5CF062-C2D3-49EE-B6E1-6737A8E2BC2B}"/>
              </a:ext>
            </a:extLst>
          </p:cNvPr>
          <p:cNvSpPr txBox="1"/>
          <p:nvPr/>
        </p:nvSpPr>
        <p:spPr>
          <a:xfrm>
            <a:off x="4733858" y="2535147"/>
            <a:ext cx="714616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72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144164-ECA2-4592-82A2-8720F180EBAA}"/>
              </a:ext>
            </a:extLst>
          </p:cNvPr>
          <p:cNvCxnSpPr/>
          <p:nvPr/>
        </p:nvCxnSpPr>
        <p:spPr bwMode="auto">
          <a:xfrm flipH="1">
            <a:off x="2804744" y="2494789"/>
            <a:ext cx="3952" cy="1956738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A684678-CEF4-4CA7-8762-6E15309EE7F3}"/>
              </a:ext>
            </a:extLst>
          </p:cNvPr>
          <p:cNvSpPr txBox="1"/>
          <p:nvPr/>
        </p:nvSpPr>
        <p:spPr>
          <a:xfrm>
            <a:off x="5064190" y="3452862"/>
            <a:ext cx="631084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FEBCF59-48ED-447F-9794-8A7C3C3E0AFF}"/>
              </a:ext>
            </a:extLst>
          </p:cNvPr>
          <p:cNvSpPr txBox="1"/>
          <p:nvPr/>
        </p:nvSpPr>
        <p:spPr>
          <a:xfrm>
            <a:off x="6061209" y="3452862"/>
            <a:ext cx="4947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8300AB2-DCD8-402D-BFCA-47E84E8CD023}"/>
              </a:ext>
            </a:extLst>
          </p:cNvPr>
          <p:cNvSpPr txBox="1"/>
          <p:nvPr/>
        </p:nvSpPr>
        <p:spPr>
          <a:xfrm>
            <a:off x="3210780" y="3452862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3991FFA-4225-4EA4-AFE9-0DA2356AFEB4}"/>
              </a:ext>
            </a:extLst>
          </p:cNvPr>
          <p:cNvCxnSpPr/>
          <p:nvPr/>
        </p:nvCxnSpPr>
        <p:spPr bwMode="auto">
          <a:xfrm flipH="1">
            <a:off x="3525182" y="2498254"/>
            <a:ext cx="3952" cy="1956738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C1B0DE3D-231E-4FA2-8528-CCCC0D78BFFA}"/>
              </a:ext>
            </a:extLst>
          </p:cNvPr>
          <p:cNvSpPr/>
          <p:nvPr/>
        </p:nvSpPr>
        <p:spPr bwMode="auto">
          <a:xfrm>
            <a:off x="2799058" y="215560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6E746216-4A6B-4936-9B9C-DB8EC72AA7F4}"/>
              </a:ext>
            </a:extLst>
          </p:cNvPr>
          <p:cNvSpPr/>
          <p:nvPr/>
        </p:nvSpPr>
        <p:spPr bwMode="auto">
          <a:xfrm>
            <a:off x="5545724" y="30630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8CEEB5A5-F81B-49C0-BD61-3B01BA86F182}"/>
              </a:ext>
            </a:extLst>
          </p:cNvPr>
          <p:cNvSpPr/>
          <p:nvPr/>
        </p:nvSpPr>
        <p:spPr bwMode="auto">
          <a:xfrm>
            <a:off x="5552650" y="4742948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A383C446-BA46-4CFC-8D14-BF63A3EA3985}"/>
              </a:ext>
            </a:extLst>
          </p:cNvPr>
          <p:cNvSpPr/>
          <p:nvPr/>
        </p:nvSpPr>
        <p:spPr bwMode="auto">
          <a:xfrm>
            <a:off x="2795593" y="446931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1BD89C5-95B2-46E2-83AF-781E3697506D}"/>
              </a:ext>
            </a:extLst>
          </p:cNvPr>
          <p:cNvSpPr/>
          <p:nvPr/>
        </p:nvSpPr>
        <p:spPr bwMode="auto">
          <a:xfrm>
            <a:off x="8398894" y="1899532"/>
            <a:ext cx="765581" cy="356616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4B2A92A-9BFC-4F66-AFF1-314CCD08589D}"/>
              </a:ext>
            </a:extLst>
          </p:cNvPr>
          <p:cNvSpPr/>
          <p:nvPr/>
        </p:nvSpPr>
        <p:spPr bwMode="auto">
          <a:xfrm>
            <a:off x="9922735" y="1906658"/>
            <a:ext cx="1148102" cy="3566160"/>
          </a:xfrm>
          <a:prstGeom prst="rect">
            <a:avLst/>
          </a:prstGeom>
          <a:noFill/>
          <a:ln w="57150" cap="flat" cmpd="sng" algn="ctr">
            <a:solidFill>
              <a:srgbClr val="94C6D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A17D55A-5732-4861-B8CC-35E27D4DDF3B}"/>
              </a:ext>
            </a:extLst>
          </p:cNvPr>
          <p:cNvSpPr/>
          <p:nvPr/>
        </p:nvSpPr>
        <p:spPr bwMode="auto">
          <a:xfrm>
            <a:off x="7665303" y="1899532"/>
            <a:ext cx="691424" cy="3573286"/>
          </a:xfrm>
          <a:prstGeom prst="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pic>
        <p:nvPicPr>
          <p:cNvPr id="41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E1CA7E21-3D2B-484A-8AF8-D9C8A53BF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950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15">
            <a:extLst>
              <a:ext uri="{FF2B5EF4-FFF2-40B4-BE49-F238E27FC236}">
                <a16:creationId xmlns:a16="http://schemas.microsoft.com/office/drawing/2014/main" id="{28FB5C15-6B86-438A-948C-69B92E5C8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C24E031-2554-4119-91B8-BFAF4C996B8A}"/>
              </a:ext>
            </a:extLst>
          </p:cNvPr>
          <p:cNvSpPr/>
          <p:nvPr/>
        </p:nvSpPr>
        <p:spPr bwMode="auto">
          <a:xfrm>
            <a:off x="2785015" y="190515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EC5C985-6FE9-42E1-B60A-4ADFC04F3DE7}"/>
              </a:ext>
            </a:extLst>
          </p:cNvPr>
          <p:cNvSpPr txBox="1"/>
          <p:nvPr/>
        </p:nvSpPr>
        <p:spPr>
          <a:xfrm>
            <a:off x="347117" y="192420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785AE74-7770-4433-8338-3243D77E1A36}"/>
              </a:ext>
            </a:extLst>
          </p:cNvPr>
          <p:cNvSpPr/>
          <p:nvPr/>
        </p:nvSpPr>
        <p:spPr bwMode="auto">
          <a:xfrm>
            <a:off x="4984433" y="22608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266F7B5-C07B-46A5-AA17-658F2E1BE559}"/>
              </a:ext>
            </a:extLst>
          </p:cNvPr>
          <p:cNvSpPr txBox="1"/>
          <p:nvPr/>
        </p:nvSpPr>
        <p:spPr>
          <a:xfrm>
            <a:off x="360371" y="227994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6F18796-B6F5-47DC-90A7-F572FD5B5294}"/>
              </a:ext>
            </a:extLst>
          </p:cNvPr>
          <p:cNvSpPr txBox="1"/>
          <p:nvPr/>
        </p:nvSpPr>
        <p:spPr>
          <a:xfrm>
            <a:off x="2974501" y="188907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EC8DE88-9899-4356-8E94-1BACA4DA4121}"/>
              </a:ext>
            </a:extLst>
          </p:cNvPr>
          <p:cNvSpPr txBox="1"/>
          <p:nvPr/>
        </p:nvSpPr>
        <p:spPr>
          <a:xfrm>
            <a:off x="5156098" y="226237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BF925E6-BC88-478F-89FA-9762343995E4}"/>
              </a:ext>
            </a:extLst>
          </p:cNvPr>
          <p:cNvCxnSpPr/>
          <p:nvPr/>
        </p:nvCxnSpPr>
        <p:spPr bwMode="auto">
          <a:xfrm>
            <a:off x="1858617" y="215068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D07DD6E-F6B3-4D09-85F0-E20B3AE8383D}"/>
              </a:ext>
            </a:extLst>
          </p:cNvPr>
          <p:cNvCxnSpPr/>
          <p:nvPr/>
        </p:nvCxnSpPr>
        <p:spPr bwMode="auto">
          <a:xfrm>
            <a:off x="1871871" y="250642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0" name="Star: 5 Points 69">
            <a:extLst>
              <a:ext uri="{FF2B5EF4-FFF2-40B4-BE49-F238E27FC236}">
                <a16:creationId xmlns:a16="http://schemas.microsoft.com/office/drawing/2014/main" id="{7FE395B5-E419-45AE-9F69-6AFCC5E12979}"/>
              </a:ext>
            </a:extLst>
          </p:cNvPr>
          <p:cNvSpPr/>
          <p:nvPr/>
        </p:nvSpPr>
        <p:spPr bwMode="auto">
          <a:xfrm>
            <a:off x="2799058" y="189843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71" name="Star: 5 Points 70">
            <a:extLst>
              <a:ext uri="{FF2B5EF4-FFF2-40B4-BE49-F238E27FC236}">
                <a16:creationId xmlns:a16="http://schemas.microsoft.com/office/drawing/2014/main" id="{EDE0207C-3BB4-4AAC-AD30-A1DCE18C8EFC}"/>
              </a:ext>
            </a:extLst>
          </p:cNvPr>
          <p:cNvSpPr/>
          <p:nvPr/>
        </p:nvSpPr>
        <p:spPr bwMode="auto">
          <a:xfrm>
            <a:off x="5545724" y="224393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A8CF995-2C9E-4BA6-9CA1-B63DDAE3DBDA}"/>
              </a:ext>
            </a:extLst>
          </p:cNvPr>
          <p:cNvSpPr txBox="1"/>
          <p:nvPr/>
        </p:nvSpPr>
        <p:spPr>
          <a:xfrm>
            <a:off x="347117" y="11907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AD0912-DA6A-4D6A-AB56-C39C33EF2573}"/>
              </a:ext>
            </a:extLst>
          </p:cNvPr>
          <p:cNvSpPr txBox="1"/>
          <p:nvPr/>
        </p:nvSpPr>
        <p:spPr>
          <a:xfrm>
            <a:off x="360371" y="156556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D112A6B-3A85-4AFE-AD90-61817E51474C}"/>
              </a:ext>
            </a:extLst>
          </p:cNvPr>
          <p:cNvSpPr txBox="1"/>
          <p:nvPr/>
        </p:nvSpPr>
        <p:spPr>
          <a:xfrm>
            <a:off x="3552064" y="1155654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8435F40-C5EF-4842-9676-064677F3130E}"/>
              </a:ext>
            </a:extLst>
          </p:cNvPr>
          <p:cNvCxnSpPr/>
          <p:nvPr/>
        </p:nvCxnSpPr>
        <p:spPr bwMode="auto">
          <a:xfrm>
            <a:off x="1858617" y="14172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0120C42-B0FF-45B9-A0B2-BFE29D41D846}"/>
              </a:ext>
            </a:extLst>
          </p:cNvPr>
          <p:cNvCxnSpPr/>
          <p:nvPr/>
        </p:nvCxnSpPr>
        <p:spPr bwMode="auto">
          <a:xfrm>
            <a:off x="1871871" y="1792054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EA6AE888-BAE8-4E28-9992-80B3A071B16C}"/>
              </a:ext>
            </a:extLst>
          </p:cNvPr>
          <p:cNvSpPr/>
          <p:nvPr/>
        </p:nvSpPr>
        <p:spPr bwMode="auto">
          <a:xfrm>
            <a:off x="3543553" y="116220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54FE222-94E2-4754-8B6E-0023658E487F}"/>
              </a:ext>
            </a:extLst>
          </p:cNvPr>
          <p:cNvSpPr txBox="1"/>
          <p:nvPr/>
        </p:nvSpPr>
        <p:spPr>
          <a:xfrm>
            <a:off x="3704464" y="1155654"/>
            <a:ext cx="382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248C3C6-EE46-485A-B344-00F101964FD6}"/>
              </a:ext>
            </a:extLst>
          </p:cNvPr>
          <p:cNvSpPr/>
          <p:nvPr/>
        </p:nvSpPr>
        <p:spPr bwMode="auto">
          <a:xfrm>
            <a:off x="4153155" y="15369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C095BD4-54AD-4E63-91A8-3F4601AD82C7}"/>
              </a:ext>
            </a:extLst>
          </p:cNvPr>
          <p:cNvSpPr txBox="1"/>
          <p:nvPr/>
        </p:nvSpPr>
        <p:spPr>
          <a:xfrm>
            <a:off x="4267200" y="1527222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81" name="Star: 5 Points 80">
            <a:extLst>
              <a:ext uri="{FF2B5EF4-FFF2-40B4-BE49-F238E27FC236}">
                <a16:creationId xmlns:a16="http://schemas.microsoft.com/office/drawing/2014/main" id="{767873E4-5F6E-4DDF-A19B-9A7F6446425B}"/>
              </a:ext>
            </a:extLst>
          </p:cNvPr>
          <p:cNvSpPr/>
          <p:nvPr/>
        </p:nvSpPr>
        <p:spPr bwMode="auto">
          <a:xfrm>
            <a:off x="4620930" y="149145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82" name="Star: 5 Points 81">
            <a:extLst>
              <a:ext uri="{FF2B5EF4-FFF2-40B4-BE49-F238E27FC236}">
                <a16:creationId xmlns:a16="http://schemas.microsoft.com/office/drawing/2014/main" id="{7DCA308F-D4D7-4445-82B4-9E13F5E34D6D}"/>
              </a:ext>
            </a:extLst>
          </p:cNvPr>
          <p:cNvSpPr/>
          <p:nvPr/>
        </p:nvSpPr>
        <p:spPr bwMode="auto">
          <a:xfrm>
            <a:off x="2705539" y="112690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7A30C9C-8989-46FF-8FCC-BADF6F3AA842}"/>
              </a:ext>
            </a:extLst>
          </p:cNvPr>
          <p:cNvSpPr/>
          <p:nvPr/>
        </p:nvSpPr>
        <p:spPr bwMode="auto">
          <a:xfrm>
            <a:off x="2257425" y="3391050"/>
            <a:ext cx="1267807" cy="20743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5C7A133-7FB6-4B4E-8317-BD4CFFD18258}"/>
              </a:ext>
            </a:extLst>
          </p:cNvPr>
          <p:cNvSpPr txBox="1"/>
          <p:nvPr/>
        </p:nvSpPr>
        <p:spPr>
          <a:xfrm>
            <a:off x="347117" y="339105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7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3794F80-0FCF-4192-B439-59869C61DF2B}"/>
              </a:ext>
            </a:extLst>
          </p:cNvPr>
          <p:cNvSpPr/>
          <p:nvPr/>
        </p:nvSpPr>
        <p:spPr bwMode="auto">
          <a:xfrm>
            <a:off x="4984433" y="3723376"/>
            <a:ext cx="1109089" cy="230854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F545801-F5BE-4171-9362-A599A2790381}"/>
              </a:ext>
            </a:extLst>
          </p:cNvPr>
          <p:cNvSpPr txBox="1"/>
          <p:nvPr/>
        </p:nvSpPr>
        <p:spPr>
          <a:xfrm>
            <a:off x="360371" y="37467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8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0A3F9C4-FEF7-4651-9C00-43FDBE252C19}"/>
              </a:ext>
            </a:extLst>
          </p:cNvPr>
          <p:cNvSpPr txBox="1"/>
          <p:nvPr/>
        </p:nvSpPr>
        <p:spPr>
          <a:xfrm>
            <a:off x="2974501" y="335592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07C8AC6-224D-405E-94C1-D05D770B14DF}"/>
              </a:ext>
            </a:extLst>
          </p:cNvPr>
          <p:cNvSpPr txBox="1"/>
          <p:nvPr/>
        </p:nvSpPr>
        <p:spPr>
          <a:xfrm>
            <a:off x="5327548" y="372922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C42D7D05-12C1-437B-B0CA-EF78773F80DF}"/>
              </a:ext>
            </a:extLst>
          </p:cNvPr>
          <p:cNvCxnSpPr/>
          <p:nvPr/>
        </p:nvCxnSpPr>
        <p:spPr bwMode="auto">
          <a:xfrm>
            <a:off x="1858617" y="361753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CE0CBCD0-2F9A-482D-B93A-8C8C6172DF5B}"/>
              </a:ext>
            </a:extLst>
          </p:cNvPr>
          <p:cNvCxnSpPr/>
          <p:nvPr/>
        </p:nvCxnSpPr>
        <p:spPr bwMode="auto">
          <a:xfrm>
            <a:off x="1871871" y="39732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1" name="Star: 5 Points 90">
            <a:extLst>
              <a:ext uri="{FF2B5EF4-FFF2-40B4-BE49-F238E27FC236}">
                <a16:creationId xmlns:a16="http://schemas.microsoft.com/office/drawing/2014/main" id="{3CA55343-E37C-44EF-BAB8-614B5CEEB9F9}"/>
              </a:ext>
            </a:extLst>
          </p:cNvPr>
          <p:cNvSpPr/>
          <p:nvPr/>
        </p:nvSpPr>
        <p:spPr bwMode="auto">
          <a:xfrm>
            <a:off x="2799058" y="336528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7BAA93D-5C43-4FED-810A-3A4A6BD87A10}"/>
              </a:ext>
            </a:extLst>
          </p:cNvPr>
          <p:cNvSpPr txBox="1"/>
          <p:nvPr/>
        </p:nvSpPr>
        <p:spPr>
          <a:xfrm>
            <a:off x="347117" y="265762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5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00D170B-95B2-41B3-ADAD-E3646D822451}"/>
              </a:ext>
            </a:extLst>
          </p:cNvPr>
          <p:cNvSpPr txBox="1"/>
          <p:nvPr/>
        </p:nvSpPr>
        <p:spPr>
          <a:xfrm>
            <a:off x="360371" y="303241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6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E81C3CA1-A15A-45D3-9F99-A04936047419}"/>
              </a:ext>
            </a:extLst>
          </p:cNvPr>
          <p:cNvCxnSpPr/>
          <p:nvPr/>
        </p:nvCxnSpPr>
        <p:spPr bwMode="auto">
          <a:xfrm>
            <a:off x="1858617" y="288411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D4CDCCD0-BFF0-4826-ACC8-DA4B6721F445}"/>
              </a:ext>
            </a:extLst>
          </p:cNvPr>
          <p:cNvCxnSpPr/>
          <p:nvPr/>
        </p:nvCxnSpPr>
        <p:spPr bwMode="auto">
          <a:xfrm>
            <a:off x="1871871" y="3258904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757229EB-4362-4FE6-A28B-B23BF7789B89}"/>
              </a:ext>
            </a:extLst>
          </p:cNvPr>
          <p:cNvSpPr/>
          <p:nvPr/>
        </p:nvSpPr>
        <p:spPr bwMode="auto">
          <a:xfrm>
            <a:off x="3160933" y="2657625"/>
            <a:ext cx="1315817" cy="19791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2D677EE-006F-49F7-8666-2BF095781A4F}"/>
              </a:ext>
            </a:extLst>
          </p:cNvPr>
          <p:cNvSpPr txBox="1"/>
          <p:nvPr/>
        </p:nvSpPr>
        <p:spPr>
          <a:xfrm>
            <a:off x="3542539" y="2622504"/>
            <a:ext cx="382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14CDF01-817E-484C-88D1-B92A93D54D0B}"/>
              </a:ext>
            </a:extLst>
          </p:cNvPr>
          <p:cNvSpPr/>
          <p:nvPr/>
        </p:nvSpPr>
        <p:spPr bwMode="auto">
          <a:xfrm>
            <a:off x="2667255" y="300384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1739865-C0A2-4F06-9EF4-C9B4560EE9CF}"/>
              </a:ext>
            </a:extLst>
          </p:cNvPr>
          <p:cNvSpPr txBox="1"/>
          <p:nvPr/>
        </p:nvSpPr>
        <p:spPr>
          <a:xfrm>
            <a:off x="2781300" y="2994072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100" name="Star: 5 Points 99">
            <a:extLst>
              <a:ext uri="{FF2B5EF4-FFF2-40B4-BE49-F238E27FC236}">
                <a16:creationId xmlns:a16="http://schemas.microsoft.com/office/drawing/2014/main" id="{E40DA66C-8720-4AEE-AE6D-427BF9C7EF6A}"/>
              </a:ext>
            </a:extLst>
          </p:cNvPr>
          <p:cNvSpPr/>
          <p:nvPr/>
        </p:nvSpPr>
        <p:spPr bwMode="auto">
          <a:xfrm>
            <a:off x="4620930" y="295830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01" name="Star: 5 Points 100">
            <a:extLst>
              <a:ext uri="{FF2B5EF4-FFF2-40B4-BE49-F238E27FC236}">
                <a16:creationId xmlns:a16="http://schemas.microsoft.com/office/drawing/2014/main" id="{959E82AA-5EF9-4D70-9C77-68F19516FFE6}"/>
              </a:ext>
            </a:extLst>
          </p:cNvPr>
          <p:cNvSpPr/>
          <p:nvPr/>
        </p:nvSpPr>
        <p:spPr bwMode="auto">
          <a:xfrm>
            <a:off x="3238939" y="259375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3B121CA-CAC6-4B1E-9017-4ADE3C836BB8}"/>
              </a:ext>
            </a:extLst>
          </p:cNvPr>
          <p:cNvSpPr/>
          <p:nvPr/>
        </p:nvSpPr>
        <p:spPr bwMode="auto">
          <a:xfrm>
            <a:off x="2794540" y="409590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88DCF7C-8CEC-46F2-9AC0-13D1115A34F4}"/>
              </a:ext>
            </a:extLst>
          </p:cNvPr>
          <p:cNvSpPr txBox="1"/>
          <p:nvPr/>
        </p:nvSpPr>
        <p:spPr>
          <a:xfrm>
            <a:off x="356642" y="411495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9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3B9AF74-0DE3-4B2F-A847-0BCC5FAAA3C1}"/>
              </a:ext>
            </a:extLst>
          </p:cNvPr>
          <p:cNvSpPr/>
          <p:nvPr/>
        </p:nvSpPr>
        <p:spPr bwMode="auto">
          <a:xfrm>
            <a:off x="4993958" y="445164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2512BF3-2606-4D79-97C6-4DBDD4BE29DC}"/>
              </a:ext>
            </a:extLst>
          </p:cNvPr>
          <p:cNvSpPr txBox="1"/>
          <p:nvPr/>
        </p:nvSpPr>
        <p:spPr>
          <a:xfrm>
            <a:off x="369896" y="44706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3BAEFD8-83B3-47FA-897F-B61285B55433}"/>
              </a:ext>
            </a:extLst>
          </p:cNvPr>
          <p:cNvSpPr txBox="1"/>
          <p:nvPr/>
        </p:nvSpPr>
        <p:spPr>
          <a:xfrm>
            <a:off x="2984026" y="407982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07E67B3-C573-4357-8563-5485921C2A26}"/>
              </a:ext>
            </a:extLst>
          </p:cNvPr>
          <p:cNvSpPr txBox="1"/>
          <p:nvPr/>
        </p:nvSpPr>
        <p:spPr>
          <a:xfrm>
            <a:off x="5165623" y="445312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B035C51-B330-4716-A6E3-0FF7D0B160FA}"/>
              </a:ext>
            </a:extLst>
          </p:cNvPr>
          <p:cNvCxnSpPr/>
          <p:nvPr/>
        </p:nvCxnSpPr>
        <p:spPr bwMode="auto">
          <a:xfrm>
            <a:off x="1868142" y="434143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0202640-B884-4AC0-8BB9-BFB9716F2E0C}"/>
              </a:ext>
            </a:extLst>
          </p:cNvPr>
          <p:cNvCxnSpPr/>
          <p:nvPr/>
        </p:nvCxnSpPr>
        <p:spPr bwMode="auto">
          <a:xfrm>
            <a:off x="1881396" y="46971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0" name="Star: 5 Points 109">
            <a:extLst>
              <a:ext uri="{FF2B5EF4-FFF2-40B4-BE49-F238E27FC236}">
                <a16:creationId xmlns:a16="http://schemas.microsoft.com/office/drawing/2014/main" id="{29E9B7A2-CA9F-4980-96BF-D33C2735F3CE}"/>
              </a:ext>
            </a:extLst>
          </p:cNvPr>
          <p:cNvSpPr/>
          <p:nvPr/>
        </p:nvSpPr>
        <p:spPr bwMode="auto">
          <a:xfrm>
            <a:off x="3675358" y="408918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11" name="Star: 5 Points 110">
            <a:extLst>
              <a:ext uri="{FF2B5EF4-FFF2-40B4-BE49-F238E27FC236}">
                <a16:creationId xmlns:a16="http://schemas.microsoft.com/office/drawing/2014/main" id="{EE5B4045-9F70-4650-93D5-330AA3F882B7}"/>
              </a:ext>
            </a:extLst>
          </p:cNvPr>
          <p:cNvSpPr/>
          <p:nvPr/>
        </p:nvSpPr>
        <p:spPr bwMode="auto">
          <a:xfrm>
            <a:off x="4497974" y="44346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6796595-0F82-4066-8DDB-2BD9FC9BDADF}"/>
              </a:ext>
            </a:extLst>
          </p:cNvPr>
          <p:cNvSpPr/>
          <p:nvPr/>
        </p:nvSpPr>
        <p:spPr bwMode="auto">
          <a:xfrm>
            <a:off x="5353305" y="3013365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E6B2A2B-E1AC-40F0-96A5-3E8977A5C1A1}"/>
              </a:ext>
            </a:extLst>
          </p:cNvPr>
          <p:cNvSpPr txBox="1"/>
          <p:nvPr/>
        </p:nvSpPr>
        <p:spPr>
          <a:xfrm>
            <a:off x="5467350" y="3003597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B0A26232-577B-4818-925F-42894B0FCB2E}"/>
              </a:ext>
            </a:extLst>
          </p:cNvPr>
          <p:cNvSpPr/>
          <p:nvPr/>
        </p:nvSpPr>
        <p:spPr bwMode="auto">
          <a:xfrm>
            <a:off x="3477684" y="3727186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953AEB0-BC4A-4F03-BCE5-E7C6EF47D0A1}"/>
              </a:ext>
            </a:extLst>
          </p:cNvPr>
          <p:cNvSpPr txBox="1"/>
          <p:nvPr/>
        </p:nvSpPr>
        <p:spPr>
          <a:xfrm>
            <a:off x="3667170" y="3711115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16" name="Star: 5 Points 115">
            <a:extLst>
              <a:ext uri="{FF2B5EF4-FFF2-40B4-BE49-F238E27FC236}">
                <a16:creationId xmlns:a16="http://schemas.microsoft.com/office/drawing/2014/main" id="{3747B369-A166-4710-A87B-209283BD0D5C}"/>
              </a:ext>
            </a:extLst>
          </p:cNvPr>
          <p:cNvSpPr/>
          <p:nvPr/>
        </p:nvSpPr>
        <p:spPr bwMode="auto">
          <a:xfrm>
            <a:off x="4012199" y="37107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graphicFrame>
        <p:nvGraphicFramePr>
          <p:cNvPr id="117" name="Table 116">
            <a:extLst>
              <a:ext uri="{FF2B5EF4-FFF2-40B4-BE49-F238E27FC236}">
                <a16:creationId xmlns:a16="http://schemas.microsoft.com/office/drawing/2014/main" id="{E515F2D4-6B29-4A03-9DCB-F30F2A2E9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44497"/>
              </p:ext>
            </p:extLst>
          </p:nvPr>
        </p:nvGraphicFramePr>
        <p:xfrm>
          <a:off x="7544860" y="956866"/>
          <a:ext cx="4069009" cy="4539585"/>
        </p:xfrm>
        <a:graphic>
          <a:graphicData uri="http://schemas.openxmlformats.org/drawingml/2006/table">
            <a:tbl>
              <a:tblPr/>
              <a:tblGrid>
                <a:gridCol w="581287">
                  <a:extLst>
                    <a:ext uri="{9D8B030D-6E8A-4147-A177-3AD203B41FA5}">
                      <a16:colId xmlns:a16="http://schemas.microsoft.com/office/drawing/2014/main" val="4180657727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267486288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195638213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3676676724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369825293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690701718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1808895222"/>
                    </a:ext>
                  </a:extLst>
                </a:gridCol>
              </a:tblGrid>
              <a:tr h="203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loginterval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843254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42798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2523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17679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84075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61796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98649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38316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02678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89462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05134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10831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15731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0401828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04973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54175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28949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96550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36021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55392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42996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29880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02286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90419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30519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53253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4551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826464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84724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28404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14367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7864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22440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71167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566669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6468E97A-B8BC-4F0B-9A15-DF6F5C7D48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2392" y="5010735"/>
                <a:ext cx="5952897" cy="531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1pPr>
                <a:lvl2pPr marL="4556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2pPr>
                <a:lvl3pPr marL="9128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3pPr>
                <a:lvl4pPr marL="13700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4pPr>
                <a:lvl5pPr marL="18272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05050"/>
                    </a:solidFill>
                    <a:effectLst/>
                    <a:uLnTx/>
                    <a:uFillTx/>
                    <a:latin typeface="Verdana" charset="0"/>
                    <a:ea typeface="ＭＳ Ｐゴシック" charset="-128"/>
                  </a:rPr>
                  <a:t>Fit conditional Poisson regression model with offset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Cambria Math" panose="02040503050406030204" pitchFamily="18" charset="0"/>
                  <a:ea typeface="ＭＳ Ｐゴシック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𝑬𝒗𝒆𝒏𝒕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~ 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𝒕𝒄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𝒔𝒕𝒓𝒂𝒕𝒂</m:t>
                      </m:r>
                      <m:d>
                        <m:dPr>
                          <m:ctrlPr>
                            <a:rPr kumimoji="0" lang="en-US" sz="20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50505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20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50505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𝒊𝒅</m:t>
                          </m:r>
                        </m:e>
                      </m:d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𝒍𝒐𝒈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⁡_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𝒊𝒏𝒕𝒆𝒓𝒗𝒂𝒍</m:t>
                      </m:r>
                    </m:oMath>
                  </m:oMathPara>
                </a14:m>
                <a:endParaRPr kumimoji="0" lang="en-US" sz="2000" b="1" i="1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Verdana" charset="0"/>
                  <a:ea typeface="ＭＳ Ｐゴシック" charset="-128"/>
                </a:endParaRPr>
              </a:p>
            </p:txBody>
          </p:sp>
        </mc:Choice>
        <mc:Fallback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6468E97A-B8BC-4F0B-9A15-DF6F5C7D4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2392" y="5010735"/>
                <a:ext cx="5952897" cy="531981"/>
              </a:xfrm>
              <a:prstGeom prst="rect">
                <a:avLst/>
              </a:prstGeom>
              <a:blipFill>
                <a:blip r:embed="rId2"/>
                <a:stretch>
                  <a:fillRect l="-2047" t="-12644" b="-7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9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7BADAAD0-6BC0-4BC4-856D-6742A66B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13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13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A9AA8A7D-2F9C-4D62-9D87-371449491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85B6E-254A-41C7-BBB0-1093642EE241}"/>
              </a:ext>
            </a:extLst>
          </p:cNvPr>
          <p:cNvSpPr/>
          <p:nvPr/>
        </p:nvSpPr>
        <p:spPr bwMode="auto">
          <a:xfrm>
            <a:off x="2785015" y="190515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EB92A-B9AA-4C7C-8BEA-32A2F2B776DD}"/>
              </a:ext>
            </a:extLst>
          </p:cNvPr>
          <p:cNvSpPr txBox="1"/>
          <p:nvPr/>
        </p:nvSpPr>
        <p:spPr>
          <a:xfrm>
            <a:off x="347117" y="192420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50978F-03DA-4C1E-94D6-31DA026DF1B5}"/>
              </a:ext>
            </a:extLst>
          </p:cNvPr>
          <p:cNvSpPr/>
          <p:nvPr/>
        </p:nvSpPr>
        <p:spPr bwMode="auto">
          <a:xfrm>
            <a:off x="4984433" y="22608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C7E9BA-5FBD-48B1-827B-91990DAA2ECC}"/>
              </a:ext>
            </a:extLst>
          </p:cNvPr>
          <p:cNvSpPr txBox="1"/>
          <p:nvPr/>
        </p:nvSpPr>
        <p:spPr>
          <a:xfrm>
            <a:off x="360371" y="227994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09A30C-AFB2-499A-9788-B150D425CAFC}"/>
              </a:ext>
            </a:extLst>
          </p:cNvPr>
          <p:cNvSpPr txBox="1"/>
          <p:nvPr/>
        </p:nvSpPr>
        <p:spPr>
          <a:xfrm>
            <a:off x="2974501" y="188907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21BB15-8A2D-4725-B927-4406A7A46EC0}"/>
              </a:ext>
            </a:extLst>
          </p:cNvPr>
          <p:cNvSpPr txBox="1"/>
          <p:nvPr/>
        </p:nvSpPr>
        <p:spPr>
          <a:xfrm>
            <a:off x="5156098" y="226237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4A7BDB-756F-4AFE-AFD3-B63A1CEEA1A7}"/>
              </a:ext>
            </a:extLst>
          </p:cNvPr>
          <p:cNvCxnSpPr/>
          <p:nvPr/>
        </p:nvCxnSpPr>
        <p:spPr bwMode="auto">
          <a:xfrm>
            <a:off x="1858617" y="215068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B6DB052-64B2-4A13-AD2D-A575646806BA}"/>
              </a:ext>
            </a:extLst>
          </p:cNvPr>
          <p:cNvCxnSpPr/>
          <p:nvPr/>
        </p:nvCxnSpPr>
        <p:spPr bwMode="auto">
          <a:xfrm>
            <a:off x="1871871" y="250642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43CAB558-CC64-4A86-9992-90F4D1A0DAD4}"/>
              </a:ext>
            </a:extLst>
          </p:cNvPr>
          <p:cNvSpPr/>
          <p:nvPr/>
        </p:nvSpPr>
        <p:spPr bwMode="auto">
          <a:xfrm>
            <a:off x="2799058" y="189843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E515105E-8CDB-4124-891F-604C0935626D}"/>
              </a:ext>
            </a:extLst>
          </p:cNvPr>
          <p:cNvSpPr/>
          <p:nvPr/>
        </p:nvSpPr>
        <p:spPr bwMode="auto">
          <a:xfrm>
            <a:off x="5545724" y="224393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798981-9643-4288-8E1E-BA8AEFBC9EBF}"/>
              </a:ext>
            </a:extLst>
          </p:cNvPr>
          <p:cNvSpPr txBox="1"/>
          <p:nvPr/>
        </p:nvSpPr>
        <p:spPr>
          <a:xfrm>
            <a:off x="347117" y="11907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EB4E6-546B-4465-A0EB-C5D8437C3458}"/>
              </a:ext>
            </a:extLst>
          </p:cNvPr>
          <p:cNvSpPr txBox="1"/>
          <p:nvPr/>
        </p:nvSpPr>
        <p:spPr>
          <a:xfrm>
            <a:off x="360371" y="156556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4B3B68-6A71-462D-96C7-228470DD3432}"/>
              </a:ext>
            </a:extLst>
          </p:cNvPr>
          <p:cNvSpPr txBox="1"/>
          <p:nvPr/>
        </p:nvSpPr>
        <p:spPr>
          <a:xfrm>
            <a:off x="3552064" y="1155654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249A3A5-6576-4908-8717-D6A466B1BC33}"/>
              </a:ext>
            </a:extLst>
          </p:cNvPr>
          <p:cNvCxnSpPr/>
          <p:nvPr/>
        </p:nvCxnSpPr>
        <p:spPr bwMode="auto">
          <a:xfrm>
            <a:off x="1858617" y="14172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4A3D5EB-E398-4F8B-8E6A-29EE510A899C}"/>
              </a:ext>
            </a:extLst>
          </p:cNvPr>
          <p:cNvCxnSpPr/>
          <p:nvPr/>
        </p:nvCxnSpPr>
        <p:spPr bwMode="auto">
          <a:xfrm>
            <a:off x="1871871" y="1792054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8B48DE3-AB30-4057-AF14-70FAFD6B556B}"/>
              </a:ext>
            </a:extLst>
          </p:cNvPr>
          <p:cNvSpPr/>
          <p:nvPr/>
        </p:nvSpPr>
        <p:spPr bwMode="auto">
          <a:xfrm>
            <a:off x="3543553" y="116220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78CCD8-7921-4E33-A882-610497649BDF}"/>
              </a:ext>
            </a:extLst>
          </p:cNvPr>
          <p:cNvSpPr txBox="1"/>
          <p:nvPr/>
        </p:nvSpPr>
        <p:spPr>
          <a:xfrm>
            <a:off x="3704464" y="1155654"/>
            <a:ext cx="382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AAFBE0-2EC6-4335-ADBE-80F48F40170E}"/>
              </a:ext>
            </a:extLst>
          </p:cNvPr>
          <p:cNvSpPr/>
          <p:nvPr/>
        </p:nvSpPr>
        <p:spPr bwMode="auto">
          <a:xfrm>
            <a:off x="4153155" y="15369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EA7DC60-C2DE-4089-8B5D-D4B0AFDE3F4A}"/>
              </a:ext>
            </a:extLst>
          </p:cNvPr>
          <p:cNvSpPr txBox="1"/>
          <p:nvPr/>
        </p:nvSpPr>
        <p:spPr>
          <a:xfrm>
            <a:off x="4267200" y="1527222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17D0A5CD-ABCC-4F7F-AF47-45A7200151D9}"/>
              </a:ext>
            </a:extLst>
          </p:cNvPr>
          <p:cNvSpPr/>
          <p:nvPr/>
        </p:nvSpPr>
        <p:spPr bwMode="auto">
          <a:xfrm>
            <a:off x="4620930" y="149145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2D7B32B1-5322-4DA0-BB34-3C58915B0661}"/>
              </a:ext>
            </a:extLst>
          </p:cNvPr>
          <p:cNvSpPr/>
          <p:nvPr/>
        </p:nvSpPr>
        <p:spPr bwMode="auto">
          <a:xfrm>
            <a:off x="2705539" y="112690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94277E-23BC-4F11-AF2C-80F028BCCDEC}"/>
              </a:ext>
            </a:extLst>
          </p:cNvPr>
          <p:cNvSpPr/>
          <p:nvPr/>
        </p:nvSpPr>
        <p:spPr bwMode="auto">
          <a:xfrm>
            <a:off x="2257425" y="3391050"/>
            <a:ext cx="1267807" cy="20743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9FB989-C048-4DF0-89FA-C5EE05A40100}"/>
              </a:ext>
            </a:extLst>
          </p:cNvPr>
          <p:cNvSpPr txBox="1"/>
          <p:nvPr/>
        </p:nvSpPr>
        <p:spPr>
          <a:xfrm>
            <a:off x="347117" y="339105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7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A6A457-0EDA-4F00-A0A2-EC0DB494BE2E}"/>
              </a:ext>
            </a:extLst>
          </p:cNvPr>
          <p:cNvSpPr/>
          <p:nvPr/>
        </p:nvSpPr>
        <p:spPr bwMode="auto">
          <a:xfrm>
            <a:off x="4984433" y="3723376"/>
            <a:ext cx="1109089" cy="230854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405F6C1-56BB-4292-86B0-777BA78EF55B}"/>
              </a:ext>
            </a:extLst>
          </p:cNvPr>
          <p:cNvSpPr txBox="1"/>
          <p:nvPr/>
        </p:nvSpPr>
        <p:spPr>
          <a:xfrm>
            <a:off x="360371" y="37467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992ECB-5DEC-4A9C-B9E8-F3E444B08F02}"/>
              </a:ext>
            </a:extLst>
          </p:cNvPr>
          <p:cNvSpPr txBox="1"/>
          <p:nvPr/>
        </p:nvSpPr>
        <p:spPr>
          <a:xfrm>
            <a:off x="2974501" y="335592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73297E-A2FD-4B8F-A911-34FAA6B6D4BC}"/>
              </a:ext>
            </a:extLst>
          </p:cNvPr>
          <p:cNvSpPr txBox="1"/>
          <p:nvPr/>
        </p:nvSpPr>
        <p:spPr>
          <a:xfrm>
            <a:off x="5327548" y="372922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D67C780-3E31-4035-88C4-3EF155559BAD}"/>
              </a:ext>
            </a:extLst>
          </p:cNvPr>
          <p:cNvCxnSpPr/>
          <p:nvPr/>
        </p:nvCxnSpPr>
        <p:spPr bwMode="auto">
          <a:xfrm>
            <a:off x="1858617" y="361753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FBF5E88-D825-4095-BA59-B979C992B789}"/>
              </a:ext>
            </a:extLst>
          </p:cNvPr>
          <p:cNvCxnSpPr/>
          <p:nvPr/>
        </p:nvCxnSpPr>
        <p:spPr bwMode="auto">
          <a:xfrm>
            <a:off x="1871871" y="39732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F2B244B4-3108-4E95-B970-9DB525A8B547}"/>
              </a:ext>
            </a:extLst>
          </p:cNvPr>
          <p:cNvSpPr/>
          <p:nvPr/>
        </p:nvSpPr>
        <p:spPr bwMode="auto">
          <a:xfrm>
            <a:off x="2799058" y="336528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E923FEC-2605-4A90-A2B8-17406C227D17}"/>
              </a:ext>
            </a:extLst>
          </p:cNvPr>
          <p:cNvSpPr txBox="1"/>
          <p:nvPr/>
        </p:nvSpPr>
        <p:spPr>
          <a:xfrm>
            <a:off x="347117" y="265762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C44361-7F47-42AA-ADD7-66E7B5D78F41}"/>
              </a:ext>
            </a:extLst>
          </p:cNvPr>
          <p:cNvSpPr txBox="1"/>
          <p:nvPr/>
        </p:nvSpPr>
        <p:spPr>
          <a:xfrm>
            <a:off x="360371" y="303241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6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1E60FAA-6095-47C0-BB43-FE5805429E5A}"/>
              </a:ext>
            </a:extLst>
          </p:cNvPr>
          <p:cNvCxnSpPr/>
          <p:nvPr/>
        </p:nvCxnSpPr>
        <p:spPr bwMode="auto">
          <a:xfrm>
            <a:off x="1858617" y="288411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6225841-F7E8-400A-9F1D-D064375BCE62}"/>
              </a:ext>
            </a:extLst>
          </p:cNvPr>
          <p:cNvCxnSpPr/>
          <p:nvPr/>
        </p:nvCxnSpPr>
        <p:spPr bwMode="auto">
          <a:xfrm>
            <a:off x="1871871" y="3258904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A723D333-F1E8-4BA8-92C6-85EAE5545D4A}"/>
              </a:ext>
            </a:extLst>
          </p:cNvPr>
          <p:cNvSpPr/>
          <p:nvPr/>
        </p:nvSpPr>
        <p:spPr bwMode="auto">
          <a:xfrm>
            <a:off x="3160933" y="2657625"/>
            <a:ext cx="1315817" cy="19791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D2CDA3-E030-4375-8BD4-F2E84B1AA312}"/>
              </a:ext>
            </a:extLst>
          </p:cNvPr>
          <p:cNvSpPr txBox="1"/>
          <p:nvPr/>
        </p:nvSpPr>
        <p:spPr>
          <a:xfrm>
            <a:off x="3542539" y="2622504"/>
            <a:ext cx="382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BD5CA2C-4A4F-4FB4-95B4-7037EBE5FDDE}"/>
              </a:ext>
            </a:extLst>
          </p:cNvPr>
          <p:cNvSpPr/>
          <p:nvPr/>
        </p:nvSpPr>
        <p:spPr bwMode="auto">
          <a:xfrm>
            <a:off x="2667255" y="300384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419A7E-D979-4AE8-8C2A-F19020F4DF2F}"/>
              </a:ext>
            </a:extLst>
          </p:cNvPr>
          <p:cNvSpPr txBox="1"/>
          <p:nvPr/>
        </p:nvSpPr>
        <p:spPr>
          <a:xfrm>
            <a:off x="2781300" y="2994072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FC2990E6-3A7B-4764-9676-25A7667A27F8}"/>
              </a:ext>
            </a:extLst>
          </p:cNvPr>
          <p:cNvSpPr/>
          <p:nvPr/>
        </p:nvSpPr>
        <p:spPr bwMode="auto">
          <a:xfrm>
            <a:off x="4620930" y="295830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43" name="Star: 5 Points 42">
            <a:extLst>
              <a:ext uri="{FF2B5EF4-FFF2-40B4-BE49-F238E27FC236}">
                <a16:creationId xmlns:a16="http://schemas.microsoft.com/office/drawing/2014/main" id="{CAF1D0A8-0BAD-4AC8-8C39-530499B0ECC8}"/>
              </a:ext>
            </a:extLst>
          </p:cNvPr>
          <p:cNvSpPr/>
          <p:nvPr/>
        </p:nvSpPr>
        <p:spPr bwMode="auto">
          <a:xfrm>
            <a:off x="3238939" y="259375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B2C53B2-7434-4848-9D58-887AC159EDEA}"/>
              </a:ext>
            </a:extLst>
          </p:cNvPr>
          <p:cNvSpPr/>
          <p:nvPr/>
        </p:nvSpPr>
        <p:spPr bwMode="auto">
          <a:xfrm>
            <a:off x="2794540" y="409590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3DCFAED-B037-45BA-9E74-17C2254D271D}"/>
              </a:ext>
            </a:extLst>
          </p:cNvPr>
          <p:cNvSpPr txBox="1"/>
          <p:nvPr/>
        </p:nvSpPr>
        <p:spPr>
          <a:xfrm>
            <a:off x="356642" y="411495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9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0D6EF4C-DBA0-4920-BCE8-EF2B33FDD01F}"/>
              </a:ext>
            </a:extLst>
          </p:cNvPr>
          <p:cNvSpPr/>
          <p:nvPr/>
        </p:nvSpPr>
        <p:spPr bwMode="auto">
          <a:xfrm>
            <a:off x="4993958" y="445164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E3D94CC-7BA4-4F01-B2E1-FC81EA1A8411}"/>
              </a:ext>
            </a:extLst>
          </p:cNvPr>
          <p:cNvSpPr txBox="1"/>
          <p:nvPr/>
        </p:nvSpPr>
        <p:spPr>
          <a:xfrm>
            <a:off x="369896" y="44706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08787C-D136-4705-8532-A1210DD60850}"/>
              </a:ext>
            </a:extLst>
          </p:cNvPr>
          <p:cNvSpPr txBox="1"/>
          <p:nvPr/>
        </p:nvSpPr>
        <p:spPr>
          <a:xfrm>
            <a:off x="2984026" y="407982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A9DB8AA-F155-4CB3-B0B5-783A56966CBA}"/>
              </a:ext>
            </a:extLst>
          </p:cNvPr>
          <p:cNvSpPr txBox="1"/>
          <p:nvPr/>
        </p:nvSpPr>
        <p:spPr>
          <a:xfrm>
            <a:off x="5165623" y="445312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AEFA9A0-544D-404E-B124-7C8E17631968}"/>
              </a:ext>
            </a:extLst>
          </p:cNvPr>
          <p:cNvCxnSpPr/>
          <p:nvPr/>
        </p:nvCxnSpPr>
        <p:spPr bwMode="auto">
          <a:xfrm>
            <a:off x="1868142" y="434143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3E51D6C-E548-4228-9127-548F438D3D2F}"/>
              </a:ext>
            </a:extLst>
          </p:cNvPr>
          <p:cNvCxnSpPr/>
          <p:nvPr/>
        </p:nvCxnSpPr>
        <p:spPr bwMode="auto">
          <a:xfrm>
            <a:off x="1881396" y="46971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CB9E20A7-F69D-4FE1-8C9F-44D2B8BAB807}"/>
              </a:ext>
            </a:extLst>
          </p:cNvPr>
          <p:cNvSpPr/>
          <p:nvPr/>
        </p:nvSpPr>
        <p:spPr bwMode="auto">
          <a:xfrm>
            <a:off x="3675358" y="408918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47C60C83-1D47-4D82-8123-139CEA9A84BA}"/>
              </a:ext>
            </a:extLst>
          </p:cNvPr>
          <p:cNvSpPr/>
          <p:nvPr/>
        </p:nvSpPr>
        <p:spPr bwMode="auto">
          <a:xfrm>
            <a:off x="4497974" y="44346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5186628-A9FE-4685-A094-A0998F9B05CC}"/>
              </a:ext>
            </a:extLst>
          </p:cNvPr>
          <p:cNvSpPr/>
          <p:nvPr/>
        </p:nvSpPr>
        <p:spPr bwMode="auto">
          <a:xfrm>
            <a:off x="5353305" y="3013365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3B7DE7B-F7CC-4495-B98A-E066F55D0909}"/>
              </a:ext>
            </a:extLst>
          </p:cNvPr>
          <p:cNvSpPr txBox="1"/>
          <p:nvPr/>
        </p:nvSpPr>
        <p:spPr>
          <a:xfrm>
            <a:off x="5467350" y="3003597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2B3CBF4-4FB1-41FF-B930-F9ABE8D48D88}"/>
              </a:ext>
            </a:extLst>
          </p:cNvPr>
          <p:cNvSpPr/>
          <p:nvPr/>
        </p:nvSpPr>
        <p:spPr bwMode="auto">
          <a:xfrm>
            <a:off x="3477684" y="3727186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8981A6E-EE49-4722-AEE4-6525D346D99F}"/>
              </a:ext>
            </a:extLst>
          </p:cNvPr>
          <p:cNvSpPr txBox="1"/>
          <p:nvPr/>
        </p:nvSpPr>
        <p:spPr>
          <a:xfrm>
            <a:off x="3667170" y="3711115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58" name="Star: 5 Points 57">
            <a:extLst>
              <a:ext uri="{FF2B5EF4-FFF2-40B4-BE49-F238E27FC236}">
                <a16:creationId xmlns:a16="http://schemas.microsoft.com/office/drawing/2014/main" id="{55D358DB-2FBB-4131-B620-D12FACF066D2}"/>
              </a:ext>
            </a:extLst>
          </p:cNvPr>
          <p:cNvSpPr/>
          <p:nvPr/>
        </p:nvSpPr>
        <p:spPr bwMode="auto">
          <a:xfrm>
            <a:off x="4012199" y="37107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F6805E7E-9321-404C-8D6E-82AA82BBC217}"/>
              </a:ext>
            </a:extLst>
          </p:cNvPr>
          <p:cNvGraphicFramePr>
            <a:graphicFrameLocks noGrp="1"/>
          </p:cNvGraphicFramePr>
          <p:nvPr/>
        </p:nvGraphicFramePr>
        <p:xfrm>
          <a:off x="7544860" y="956866"/>
          <a:ext cx="4069009" cy="4539585"/>
        </p:xfrm>
        <a:graphic>
          <a:graphicData uri="http://schemas.openxmlformats.org/drawingml/2006/table">
            <a:tbl>
              <a:tblPr/>
              <a:tblGrid>
                <a:gridCol w="581287">
                  <a:extLst>
                    <a:ext uri="{9D8B030D-6E8A-4147-A177-3AD203B41FA5}">
                      <a16:colId xmlns:a16="http://schemas.microsoft.com/office/drawing/2014/main" val="4180657727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267486288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195638213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3676676724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369825293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690701718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1808895222"/>
                    </a:ext>
                  </a:extLst>
                </a:gridCol>
              </a:tblGrid>
              <a:tr h="203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loginterval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843254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42798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2523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17679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84075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61796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98649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38316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02678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89462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05134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10831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15731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0401828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04973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54175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28949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96550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36021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55392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42996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29880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02286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90419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30519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53253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4551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826464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84724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28404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14367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7864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22440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71167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566669"/>
                  </a:ext>
                </a:extLst>
              </a:tr>
            </a:tbl>
          </a:graphicData>
        </a:graphic>
      </p:graphicFrame>
      <p:sp>
        <p:nvSpPr>
          <p:cNvPr id="60" name="Rectangle 59">
            <a:extLst>
              <a:ext uri="{FF2B5EF4-FFF2-40B4-BE49-F238E27FC236}">
                <a16:creationId xmlns:a16="http://schemas.microsoft.com/office/drawing/2014/main" id="{E5959870-CDA0-4025-B00D-6E8FAD0F55F6}"/>
              </a:ext>
            </a:extLst>
          </p:cNvPr>
          <p:cNvSpPr/>
          <p:nvPr/>
        </p:nvSpPr>
        <p:spPr bwMode="auto">
          <a:xfrm>
            <a:off x="8788951" y="949739"/>
            <a:ext cx="531177" cy="453958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BF19149-F907-42F9-B097-2050EF80ED0E}"/>
              </a:ext>
            </a:extLst>
          </p:cNvPr>
          <p:cNvSpPr/>
          <p:nvPr/>
        </p:nvSpPr>
        <p:spPr bwMode="auto">
          <a:xfrm>
            <a:off x="9893465" y="956865"/>
            <a:ext cx="564212" cy="4539585"/>
          </a:xfrm>
          <a:prstGeom prst="rect">
            <a:avLst/>
          </a:prstGeom>
          <a:noFill/>
          <a:ln w="57150" cap="flat" cmpd="sng" algn="ctr">
            <a:solidFill>
              <a:srgbClr val="94C6D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E391D80-54AD-4B3E-A87C-C68745F33BC9}"/>
              </a:ext>
            </a:extLst>
          </p:cNvPr>
          <p:cNvSpPr/>
          <p:nvPr/>
        </p:nvSpPr>
        <p:spPr bwMode="auto">
          <a:xfrm>
            <a:off x="8152501" y="947842"/>
            <a:ext cx="578140" cy="4548656"/>
          </a:xfrm>
          <a:prstGeom prst="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DE46F40-C5E8-45DB-9950-A3ACE83258DF}"/>
              </a:ext>
            </a:extLst>
          </p:cNvPr>
          <p:cNvSpPr/>
          <p:nvPr/>
        </p:nvSpPr>
        <p:spPr bwMode="auto">
          <a:xfrm>
            <a:off x="1093958" y="5458880"/>
            <a:ext cx="982406" cy="349409"/>
          </a:xfrm>
          <a:prstGeom prst="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3916B98-2D4E-405B-95DF-B39D04AB3310}"/>
              </a:ext>
            </a:extLst>
          </p:cNvPr>
          <p:cNvSpPr/>
          <p:nvPr/>
        </p:nvSpPr>
        <p:spPr bwMode="auto">
          <a:xfrm>
            <a:off x="2143264" y="5498682"/>
            <a:ext cx="343129" cy="310661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  <a:ea typeface="ＭＳ Ｐゴシック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944D1FF-531A-4E75-ACAE-B58540C56D60}"/>
              </a:ext>
            </a:extLst>
          </p:cNvPr>
          <p:cNvSpPr/>
          <p:nvPr/>
        </p:nvSpPr>
        <p:spPr bwMode="auto">
          <a:xfrm>
            <a:off x="2605441" y="5498681"/>
            <a:ext cx="324748" cy="310661"/>
          </a:xfrm>
          <a:prstGeom prst="ellipse">
            <a:avLst/>
          </a:prstGeom>
          <a:noFill/>
          <a:ln w="57150" cap="flat" cmpd="sng" algn="ctr">
            <a:solidFill>
              <a:srgbClr val="94C6D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  <a:ea typeface="ＭＳ Ｐゴシック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C768D0A-B05D-4022-B61C-5BF2918CF2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2392" y="5010735"/>
                <a:ext cx="5952897" cy="531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1pPr>
                <a:lvl2pPr marL="4556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2pPr>
                <a:lvl3pPr marL="9128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3pPr>
                <a:lvl4pPr marL="13700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4pPr>
                <a:lvl5pPr marL="1827213" indent="1588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Verdana" charset="0"/>
                    <a:ea typeface="ＭＳ Ｐゴシック" charset="-128"/>
                    <a:cs typeface="ＭＳ Ｐゴシック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05050"/>
                    </a:solidFill>
                    <a:effectLst/>
                    <a:uLnTx/>
                    <a:uFillTx/>
                    <a:latin typeface="Verdana" charset="0"/>
                    <a:ea typeface="ＭＳ Ｐゴシック" charset="-128"/>
                  </a:rPr>
                  <a:t>Fit conditional Poisson regression model with offset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Cambria Math" panose="02040503050406030204" pitchFamily="18" charset="0"/>
                  <a:ea typeface="ＭＳ Ｐゴシック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𝑬𝒗𝒆𝒏𝒕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~ 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𝒕𝒄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𝒔𝒕𝒓𝒂𝒕𝒂</m:t>
                      </m:r>
                      <m:d>
                        <m:dPr>
                          <m:ctrlPr>
                            <a:rPr kumimoji="0" lang="en-US" sz="20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50505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sz="20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50505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𝒊𝒅</m:t>
                          </m:r>
                        </m:e>
                      </m:d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𝒍𝒐𝒈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⁡_</m:t>
                      </m:r>
                      <m:r>
                        <a:rPr kumimoji="0" lang="en-US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𝒊𝒏𝒕𝒆𝒓𝒗𝒂𝒍</m:t>
                      </m:r>
                    </m:oMath>
                  </m:oMathPara>
                </a14:m>
                <a:endParaRPr kumimoji="0" lang="en-US" sz="2000" b="1" i="1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Verdana" charset="0"/>
                  <a:ea typeface="ＭＳ Ｐゴシック" charset="-128"/>
                </a:endParaRP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C768D0A-B05D-4022-B61C-5BF2918CF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2392" y="5010735"/>
                <a:ext cx="5952897" cy="531981"/>
              </a:xfrm>
              <a:prstGeom prst="rect">
                <a:avLst/>
              </a:prstGeom>
              <a:blipFill>
                <a:blip r:embed="rId2"/>
                <a:stretch>
                  <a:fillRect l="-2047" t="-12644" b="-7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7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77F0C909-20F2-45B2-8D0B-3A02B6D94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66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14</a:t>
            </a:fld>
            <a:endParaRPr lang="en-US"/>
          </a:p>
        </p:txBody>
      </p:sp>
      <p:sp>
        <p:nvSpPr>
          <p:cNvPr id="64" name="Rectangle 15">
            <a:extLst>
              <a:ext uri="{FF2B5EF4-FFF2-40B4-BE49-F238E27FC236}">
                <a16:creationId xmlns:a16="http://schemas.microsoft.com/office/drawing/2014/main" id="{85CFD259-5FF2-47A6-8CD2-09EE62D77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042A25A-B98D-4644-A582-DC78269737E6}"/>
              </a:ext>
            </a:extLst>
          </p:cNvPr>
          <p:cNvSpPr/>
          <p:nvPr/>
        </p:nvSpPr>
        <p:spPr bwMode="auto">
          <a:xfrm>
            <a:off x="2785015" y="190515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059D376-73BF-4DFA-B77D-42BB594D759D}"/>
              </a:ext>
            </a:extLst>
          </p:cNvPr>
          <p:cNvSpPr txBox="1"/>
          <p:nvPr/>
        </p:nvSpPr>
        <p:spPr>
          <a:xfrm>
            <a:off x="347117" y="192420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1C74A77-E562-428E-9D32-A1402F89FEC5}"/>
              </a:ext>
            </a:extLst>
          </p:cNvPr>
          <p:cNvSpPr/>
          <p:nvPr/>
        </p:nvSpPr>
        <p:spPr bwMode="auto">
          <a:xfrm>
            <a:off x="4984433" y="22608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03C0E28-EECF-47C8-934D-202F35EF9185}"/>
              </a:ext>
            </a:extLst>
          </p:cNvPr>
          <p:cNvSpPr txBox="1"/>
          <p:nvPr/>
        </p:nvSpPr>
        <p:spPr>
          <a:xfrm>
            <a:off x="360371" y="227994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91AEA1E-A273-4F97-BF2A-10A60FD53084}"/>
              </a:ext>
            </a:extLst>
          </p:cNvPr>
          <p:cNvSpPr txBox="1"/>
          <p:nvPr/>
        </p:nvSpPr>
        <p:spPr>
          <a:xfrm>
            <a:off x="2974501" y="188907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93F0F1B-ED87-4811-A32F-A1B7236662EE}"/>
              </a:ext>
            </a:extLst>
          </p:cNvPr>
          <p:cNvSpPr txBox="1"/>
          <p:nvPr/>
        </p:nvSpPr>
        <p:spPr>
          <a:xfrm>
            <a:off x="5156098" y="226237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DC75A09-E20D-4D9E-BA1E-6D6676F9CA80}"/>
              </a:ext>
            </a:extLst>
          </p:cNvPr>
          <p:cNvCxnSpPr/>
          <p:nvPr/>
        </p:nvCxnSpPr>
        <p:spPr bwMode="auto">
          <a:xfrm>
            <a:off x="1858617" y="215068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E4B1368-C301-45C4-9319-ECABB82AE54B}"/>
              </a:ext>
            </a:extLst>
          </p:cNvPr>
          <p:cNvCxnSpPr/>
          <p:nvPr/>
        </p:nvCxnSpPr>
        <p:spPr bwMode="auto">
          <a:xfrm>
            <a:off x="1871871" y="250642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Star: 5 Points 72">
            <a:extLst>
              <a:ext uri="{FF2B5EF4-FFF2-40B4-BE49-F238E27FC236}">
                <a16:creationId xmlns:a16="http://schemas.microsoft.com/office/drawing/2014/main" id="{1FCC74BC-5182-462C-AB5C-08D342064BC0}"/>
              </a:ext>
            </a:extLst>
          </p:cNvPr>
          <p:cNvSpPr/>
          <p:nvPr/>
        </p:nvSpPr>
        <p:spPr bwMode="auto">
          <a:xfrm>
            <a:off x="2799058" y="189843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74" name="Star: 5 Points 73">
            <a:extLst>
              <a:ext uri="{FF2B5EF4-FFF2-40B4-BE49-F238E27FC236}">
                <a16:creationId xmlns:a16="http://schemas.microsoft.com/office/drawing/2014/main" id="{9ACCBA49-0D21-4600-B0E6-16007EE8F950}"/>
              </a:ext>
            </a:extLst>
          </p:cNvPr>
          <p:cNvSpPr/>
          <p:nvPr/>
        </p:nvSpPr>
        <p:spPr bwMode="auto">
          <a:xfrm>
            <a:off x="5545724" y="224393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E104A1-1D0F-48BF-8893-F6A2B41A02BC}"/>
              </a:ext>
            </a:extLst>
          </p:cNvPr>
          <p:cNvSpPr txBox="1"/>
          <p:nvPr/>
        </p:nvSpPr>
        <p:spPr>
          <a:xfrm>
            <a:off x="347117" y="11907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F52BEFB-E673-48B6-A20E-D8662D32F13A}"/>
              </a:ext>
            </a:extLst>
          </p:cNvPr>
          <p:cNvSpPr txBox="1"/>
          <p:nvPr/>
        </p:nvSpPr>
        <p:spPr>
          <a:xfrm>
            <a:off x="360371" y="156556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0A4351B-F815-4476-86EE-5ED8D7347140}"/>
              </a:ext>
            </a:extLst>
          </p:cNvPr>
          <p:cNvSpPr txBox="1"/>
          <p:nvPr/>
        </p:nvSpPr>
        <p:spPr>
          <a:xfrm>
            <a:off x="3552064" y="1155654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1F8C6EB-31F8-4CEE-AAD3-7137D57C427A}"/>
              </a:ext>
            </a:extLst>
          </p:cNvPr>
          <p:cNvCxnSpPr/>
          <p:nvPr/>
        </p:nvCxnSpPr>
        <p:spPr bwMode="auto">
          <a:xfrm>
            <a:off x="1858617" y="14172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54F5C4F-A548-45ED-8D63-8ACEF2846CCB}"/>
              </a:ext>
            </a:extLst>
          </p:cNvPr>
          <p:cNvCxnSpPr/>
          <p:nvPr/>
        </p:nvCxnSpPr>
        <p:spPr bwMode="auto">
          <a:xfrm>
            <a:off x="1871871" y="1792054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EB10ED2E-F274-43D1-8CEB-059C86BE7556}"/>
              </a:ext>
            </a:extLst>
          </p:cNvPr>
          <p:cNvSpPr/>
          <p:nvPr/>
        </p:nvSpPr>
        <p:spPr bwMode="auto">
          <a:xfrm>
            <a:off x="3543553" y="116220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8AE6916-86E5-4532-BBBE-774B4A08D4DA}"/>
              </a:ext>
            </a:extLst>
          </p:cNvPr>
          <p:cNvSpPr txBox="1"/>
          <p:nvPr/>
        </p:nvSpPr>
        <p:spPr>
          <a:xfrm>
            <a:off x="3704464" y="1155654"/>
            <a:ext cx="382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B257247-5BC7-410F-A613-E3D00BBEDD63}"/>
              </a:ext>
            </a:extLst>
          </p:cNvPr>
          <p:cNvSpPr/>
          <p:nvPr/>
        </p:nvSpPr>
        <p:spPr bwMode="auto">
          <a:xfrm>
            <a:off x="4153155" y="15369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5E787F0-7FC0-4D88-88AE-FD605F03EF44}"/>
              </a:ext>
            </a:extLst>
          </p:cNvPr>
          <p:cNvSpPr txBox="1"/>
          <p:nvPr/>
        </p:nvSpPr>
        <p:spPr>
          <a:xfrm>
            <a:off x="4267200" y="1527222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84" name="Star: 5 Points 83">
            <a:extLst>
              <a:ext uri="{FF2B5EF4-FFF2-40B4-BE49-F238E27FC236}">
                <a16:creationId xmlns:a16="http://schemas.microsoft.com/office/drawing/2014/main" id="{A22C472F-A6ED-4698-A23A-F81FC26EC66B}"/>
              </a:ext>
            </a:extLst>
          </p:cNvPr>
          <p:cNvSpPr/>
          <p:nvPr/>
        </p:nvSpPr>
        <p:spPr bwMode="auto">
          <a:xfrm>
            <a:off x="4620930" y="149145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id="{A6D5A95A-15A9-47E7-8E3D-10B22B266330}"/>
              </a:ext>
            </a:extLst>
          </p:cNvPr>
          <p:cNvSpPr/>
          <p:nvPr/>
        </p:nvSpPr>
        <p:spPr bwMode="auto">
          <a:xfrm>
            <a:off x="2705539" y="112690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4C0C293-F43B-4C3B-B88F-BAEC7D1A8D76}"/>
              </a:ext>
            </a:extLst>
          </p:cNvPr>
          <p:cNvSpPr/>
          <p:nvPr/>
        </p:nvSpPr>
        <p:spPr bwMode="auto">
          <a:xfrm>
            <a:off x="2257425" y="3391050"/>
            <a:ext cx="1267807" cy="20743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40ABD30-A729-4531-ACD1-1CF8C8FFEC1C}"/>
              </a:ext>
            </a:extLst>
          </p:cNvPr>
          <p:cNvSpPr txBox="1"/>
          <p:nvPr/>
        </p:nvSpPr>
        <p:spPr>
          <a:xfrm>
            <a:off x="347117" y="339105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7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26D6C01-FB55-4737-A3E2-7BD118B5217F}"/>
              </a:ext>
            </a:extLst>
          </p:cNvPr>
          <p:cNvSpPr/>
          <p:nvPr/>
        </p:nvSpPr>
        <p:spPr bwMode="auto">
          <a:xfrm>
            <a:off x="4984433" y="3723376"/>
            <a:ext cx="1109089" cy="230854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5EF30D2-1C5C-45B7-B508-6920DB5299FC}"/>
              </a:ext>
            </a:extLst>
          </p:cNvPr>
          <p:cNvSpPr txBox="1"/>
          <p:nvPr/>
        </p:nvSpPr>
        <p:spPr>
          <a:xfrm>
            <a:off x="360371" y="37467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313B433-D1C9-4C2B-A642-08E7EC5BEECF}"/>
              </a:ext>
            </a:extLst>
          </p:cNvPr>
          <p:cNvSpPr txBox="1"/>
          <p:nvPr/>
        </p:nvSpPr>
        <p:spPr>
          <a:xfrm>
            <a:off x="2974501" y="335592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5811DF8-BB79-440D-B573-5986E7D0B507}"/>
              </a:ext>
            </a:extLst>
          </p:cNvPr>
          <p:cNvSpPr txBox="1"/>
          <p:nvPr/>
        </p:nvSpPr>
        <p:spPr>
          <a:xfrm>
            <a:off x="5327548" y="372922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CFCF3873-2C79-4983-9E63-E578ADE9BBDD}"/>
              </a:ext>
            </a:extLst>
          </p:cNvPr>
          <p:cNvCxnSpPr/>
          <p:nvPr/>
        </p:nvCxnSpPr>
        <p:spPr bwMode="auto">
          <a:xfrm>
            <a:off x="1858617" y="361753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7FBD68C-7EF7-4B67-80A8-FDDAAA0214ED}"/>
              </a:ext>
            </a:extLst>
          </p:cNvPr>
          <p:cNvCxnSpPr/>
          <p:nvPr/>
        </p:nvCxnSpPr>
        <p:spPr bwMode="auto">
          <a:xfrm>
            <a:off x="1871871" y="39732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Star: 5 Points 93">
            <a:extLst>
              <a:ext uri="{FF2B5EF4-FFF2-40B4-BE49-F238E27FC236}">
                <a16:creationId xmlns:a16="http://schemas.microsoft.com/office/drawing/2014/main" id="{E1EBB2AC-1BF9-4C28-A5FF-7D4E3B9E7834}"/>
              </a:ext>
            </a:extLst>
          </p:cNvPr>
          <p:cNvSpPr/>
          <p:nvPr/>
        </p:nvSpPr>
        <p:spPr bwMode="auto">
          <a:xfrm>
            <a:off x="2799058" y="336528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9CA678C-5F97-4843-A322-BFC830A30894}"/>
              </a:ext>
            </a:extLst>
          </p:cNvPr>
          <p:cNvSpPr txBox="1"/>
          <p:nvPr/>
        </p:nvSpPr>
        <p:spPr>
          <a:xfrm>
            <a:off x="347117" y="265762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5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81AFB28-D7F9-4DFE-80CB-6C56F5CEF86E}"/>
              </a:ext>
            </a:extLst>
          </p:cNvPr>
          <p:cNvSpPr txBox="1"/>
          <p:nvPr/>
        </p:nvSpPr>
        <p:spPr>
          <a:xfrm>
            <a:off x="360371" y="303241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6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02A9ACD0-40ED-48B6-BB38-694570DCF8E1}"/>
              </a:ext>
            </a:extLst>
          </p:cNvPr>
          <p:cNvCxnSpPr/>
          <p:nvPr/>
        </p:nvCxnSpPr>
        <p:spPr bwMode="auto">
          <a:xfrm>
            <a:off x="1858617" y="288411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0D0B338B-F70D-4DA6-B79F-E1FFE0BE153F}"/>
              </a:ext>
            </a:extLst>
          </p:cNvPr>
          <p:cNvCxnSpPr/>
          <p:nvPr/>
        </p:nvCxnSpPr>
        <p:spPr bwMode="auto">
          <a:xfrm>
            <a:off x="1871871" y="3258904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82E0B07F-03FE-4A91-AAB0-45445614D94B}"/>
              </a:ext>
            </a:extLst>
          </p:cNvPr>
          <p:cNvSpPr/>
          <p:nvPr/>
        </p:nvSpPr>
        <p:spPr bwMode="auto">
          <a:xfrm>
            <a:off x="3160933" y="2657625"/>
            <a:ext cx="1315817" cy="19791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CF9FB21-5C8A-4358-9091-ECC73F26D3FA}"/>
              </a:ext>
            </a:extLst>
          </p:cNvPr>
          <p:cNvSpPr txBox="1"/>
          <p:nvPr/>
        </p:nvSpPr>
        <p:spPr>
          <a:xfrm>
            <a:off x="3542539" y="2622504"/>
            <a:ext cx="382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D6D8479-C67F-4B71-B968-F1DFE4E29357}"/>
              </a:ext>
            </a:extLst>
          </p:cNvPr>
          <p:cNvSpPr/>
          <p:nvPr/>
        </p:nvSpPr>
        <p:spPr bwMode="auto">
          <a:xfrm>
            <a:off x="2667255" y="300384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9826D80-789E-4A1C-B6D1-2B19CAD55DF1}"/>
              </a:ext>
            </a:extLst>
          </p:cNvPr>
          <p:cNvSpPr txBox="1"/>
          <p:nvPr/>
        </p:nvSpPr>
        <p:spPr>
          <a:xfrm>
            <a:off x="2781300" y="2994072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103" name="Star: 5 Points 102">
            <a:extLst>
              <a:ext uri="{FF2B5EF4-FFF2-40B4-BE49-F238E27FC236}">
                <a16:creationId xmlns:a16="http://schemas.microsoft.com/office/drawing/2014/main" id="{6DD08126-D4C6-4917-BDFC-B4D3D46764E7}"/>
              </a:ext>
            </a:extLst>
          </p:cNvPr>
          <p:cNvSpPr/>
          <p:nvPr/>
        </p:nvSpPr>
        <p:spPr bwMode="auto">
          <a:xfrm>
            <a:off x="4620930" y="295830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04" name="Star: 5 Points 103">
            <a:extLst>
              <a:ext uri="{FF2B5EF4-FFF2-40B4-BE49-F238E27FC236}">
                <a16:creationId xmlns:a16="http://schemas.microsoft.com/office/drawing/2014/main" id="{1C8C4D3E-7C71-4DF5-9988-C8BFE4E17197}"/>
              </a:ext>
            </a:extLst>
          </p:cNvPr>
          <p:cNvSpPr/>
          <p:nvPr/>
        </p:nvSpPr>
        <p:spPr bwMode="auto">
          <a:xfrm>
            <a:off x="3238939" y="259375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4BD0E36-9179-46A2-9848-ED49AB0844E8}"/>
              </a:ext>
            </a:extLst>
          </p:cNvPr>
          <p:cNvSpPr/>
          <p:nvPr/>
        </p:nvSpPr>
        <p:spPr bwMode="auto">
          <a:xfrm>
            <a:off x="2794540" y="4095900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41054F6-01F5-4FB7-923B-9F31DE23EE7F}"/>
              </a:ext>
            </a:extLst>
          </p:cNvPr>
          <p:cNvSpPr txBox="1"/>
          <p:nvPr/>
        </p:nvSpPr>
        <p:spPr>
          <a:xfrm>
            <a:off x="356642" y="411495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9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963EA68-092F-44F8-9CE9-9953CADF1DA3}"/>
              </a:ext>
            </a:extLst>
          </p:cNvPr>
          <p:cNvSpPr/>
          <p:nvPr/>
        </p:nvSpPr>
        <p:spPr bwMode="auto">
          <a:xfrm>
            <a:off x="4993958" y="445164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D41A840-A08C-4018-98E3-F35335A73393}"/>
              </a:ext>
            </a:extLst>
          </p:cNvPr>
          <p:cNvSpPr txBox="1"/>
          <p:nvPr/>
        </p:nvSpPr>
        <p:spPr>
          <a:xfrm>
            <a:off x="369896" y="44706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030F64E-45FB-41ED-8994-01C7B99139BC}"/>
              </a:ext>
            </a:extLst>
          </p:cNvPr>
          <p:cNvSpPr txBox="1"/>
          <p:nvPr/>
        </p:nvSpPr>
        <p:spPr>
          <a:xfrm>
            <a:off x="2984026" y="4079829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8368DFC-D1F1-402D-BB17-F9D41042FF36}"/>
              </a:ext>
            </a:extLst>
          </p:cNvPr>
          <p:cNvSpPr txBox="1"/>
          <p:nvPr/>
        </p:nvSpPr>
        <p:spPr>
          <a:xfrm>
            <a:off x="5165623" y="4453129"/>
            <a:ext cx="4130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4AE2F8A6-A4F7-4F73-96A9-5AA8348DBA45}"/>
              </a:ext>
            </a:extLst>
          </p:cNvPr>
          <p:cNvCxnSpPr/>
          <p:nvPr/>
        </p:nvCxnSpPr>
        <p:spPr bwMode="auto">
          <a:xfrm>
            <a:off x="1868142" y="4341439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2EA62752-7D12-402A-986A-D1ED9019E298}"/>
              </a:ext>
            </a:extLst>
          </p:cNvPr>
          <p:cNvCxnSpPr/>
          <p:nvPr/>
        </p:nvCxnSpPr>
        <p:spPr bwMode="auto">
          <a:xfrm>
            <a:off x="1881396" y="46971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3" name="Star: 5 Points 112">
            <a:extLst>
              <a:ext uri="{FF2B5EF4-FFF2-40B4-BE49-F238E27FC236}">
                <a16:creationId xmlns:a16="http://schemas.microsoft.com/office/drawing/2014/main" id="{B31C70AC-E7C0-41F8-8629-1996CCE65783}"/>
              </a:ext>
            </a:extLst>
          </p:cNvPr>
          <p:cNvSpPr/>
          <p:nvPr/>
        </p:nvSpPr>
        <p:spPr bwMode="auto">
          <a:xfrm>
            <a:off x="3675358" y="408918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14" name="Star: 5 Points 113">
            <a:extLst>
              <a:ext uri="{FF2B5EF4-FFF2-40B4-BE49-F238E27FC236}">
                <a16:creationId xmlns:a16="http://schemas.microsoft.com/office/drawing/2014/main" id="{2C407E67-1EC5-4CCF-B273-18110C39F6EC}"/>
              </a:ext>
            </a:extLst>
          </p:cNvPr>
          <p:cNvSpPr/>
          <p:nvPr/>
        </p:nvSpPr>
        <p:spPr bwMode="auto">
          <a:xfrm>
            <a:off x="4497974" y="44346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7F9B00B-AB97-414E-A6D0-F0A0CCEF4A67}"/>
              </a:ext>
            </a:extLst>
          </p:cNvPr>
          <p:cNvSpPr/>
          <p:nvPr/>
        </p:nvSpPr>
        <p:spPr bwMode="auto">
          <a:xfrm>
            <a:off x="5353305" y="3013365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9A8DD78-F7E4-45AF-A453-7886613D13C5}"/>
              </a:ext>
            </a:extLst>
          </p:cNvPr>
          <p:cNvSpPr txBox="1"/>
          <p:nvPr/>
        </p:nvSpPr>
        <p:spPr>
          <a:xfrm>
            <a:off x="5467350" y="3003597"/>
            <a:ext cx="528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A191F548-59E6-4503-81FA-75EE393385D5}"/>
              </a:ext>
            </a:extLst>
          </p:cNvPr>
          <p:cNvSpPr/>
          <p:nvPr/>
        </p:nvSpPr>
        <p:spPr bwMode="auto">
          <a:xfrm>
            <a:off x="3477684" y="3727186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D9312F6-57C7-45C9-9338-89EC2244ABD6}"/>
              </a:ext>
            </a:extLst>
          </p:cNvPr>
          <p:cNvSpPr txBox="1"/>
          <p:nvPr/>
        </p:nvSpPr>
        <p:spPr>
          <a:xfrm>
            <a:off x="3667170" y="3711115"/>
            <a:ext cx="367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19" name="Star: 5 Points 118">
            <a:extLst>
              <a:ext uri="{FF2B5EF4-FFF2-40B4-BE49-F238E27FC236}">
                <a16:creationId xmlns:a16="http://schemas.microsoft.com/office/drawing/2014/main" id="{F9DCDF92-6923-4AA0-A569-668C94784F03}"/>
              </a:ext>
            </a:extLst>
          </p:cNvPr>
          <p:cNvSpPr/>
          <p:nvPr/>
        </p:nvSpPr>
        <p:spPr bwMode="auto">
          <a:xfrm>
            <a:off x="4012199" y="37107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graphicFrame>
        <p:nvGraphicFramePr>
          <p:cNvPr id="120" name="Table 119">
            <a:extLst>
              <a:ext uri="{FF2B5EF4-FFF2-40B4-BE49-F238E27FC236}">
                <a16:creationId xmlns:a16="http://schemas.microsoft.com/office/drawing/2014/main" id="{255EE931-F8AA-41EF-BD16-78B6D998B289}"/>
              </a:ext>
            </a:extLst>
          </p:cNvPr>
          <p:cNvGraphicFramePr>
            <a:graphicFrameLocks noGrp="1"/>
          </p:cNvGraphicFramePr>
          <p:nvPr/>
        </p:nvGraphicFramePr>
        <p:xfrm>
          <a:off x="7544860" y="956866"/>
          <a:ext cx="4069009" cy="4539585"/>
        </p:xfrm>
        <a:graphic>
          <a:graphicData uri="http://schemas.openxmlformats.org/drawingml/2006/table">
            <a:tbl>
              <a:tblPr/>
              <a:tblGrid>
                <a:gridCol w="581287">
                  <a:extLst>
                    <a:ext uri="{9D8B030D-6E8A-4147-A177-3AD203B41FA5}">
                      <a16:colId xmlns:a16="http://schemas.microsoft.com/office/drawing/2014/main" val="4180657727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267486288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195638213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3676676724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3698252936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690701718"/>
                    </a:ext>
                  </a:extLst>
                </a:gridCol>
                <a:gridCol w="581287">
                  <a:extLst>
                    <a:ext uri="{9D8B030D-6E8A-4147-A177-3AD203B41FA5}">
                      <a16:colId xmlns:a16="http://schemas.microsoft.com/office/drawing/2014/main" val="1808895222"/>
                    </a:ext>
                  </a:extLst>
                </a:gridCol>
              </a:tblGrid>
              <a:tr h="203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event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</a:t>
                      </a: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loginterval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617" marR="5617" marT="5617" marB="0" anchor="ctr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843254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42798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2523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17679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84075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61796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98649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38316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02678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89462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305134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10831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15731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0401828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04973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54175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28949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96550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36021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55392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42996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1.95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29880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022862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90419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30519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53253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45519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8264646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847240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284047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14367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7864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224403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711675"/>
                  </a:ext>
                </a:extLst>
              </a:tr>
              <a:tr h="112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5617" marR="5617" marT="5617" marB="0" anchor="b">
                    <a:lnL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566669"/>
                  </a:ext>
                </a:extLst>
              </a:tr>
            </a:tbl>
          </a:graphicData>
        </a:graphic>
      </p:graphicFrame>
      <p:sp>
        <p:nvSpPr>
          <p:cNvPr id="121" name="Rectangle 120">
            <a:extLst>
              <a:ext uri="{FF2B5EF4-FFF2-40B4-BE49-F238E27FC236}">
                <a16:creationId xmlns:a16="http://schemas.microsoft.com/office/drawing/2014/main" id="{5ABAB6C8-89B7-4471-8508-AA9667C5E687}"/>
              </a:ext>
            </a:extLst>
          </p:cNvPr>
          <p:cNvSpPr/>
          <p:nvPr/>
        </p:nvSpPr>
        <p:spPr bwMode="auto">
          <a:xfrm>
            <a:off x="8788951" y="949739"/>
            <a:ext cx="531177" cy="453958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6FA28A25-2E8B-4C53-B6A8-05C7EA0841F3}"/>
              </a:ext>
            </a:extLst>
          </p:cNvPr>
          <p:cNvSpPr/>
          <p:nvPr/>
        </p:nvSpPr>
        <p:spPr bwMode="auto">
          <a:xfrm>
            <a:off x="9893465" y="956865"/>
            <a:ext cx="564212" cy="4539585"/>
          </a:xfrm>
          <a:prstGeom prst="rect">
            <a:avLst/>
          </a:prstGeom>
          <a:noFill/>
          <a:ln w="57150" cap="flat" cmpd="sng" algn="ctr">
            <a:solidFill>
              <a:srgbClr val="94C6D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FC6A824A-BE12-4561-BDFE-C46E41F197FE}"/>
              </a:ext>
            </a:extLst>
          </p:cNvPr>
          <p:cNvSpPr/>
          <p:nvPr/>
        </p:nvSpPr>
        <p:spPr bwMode="auto">
          <a:xfrm>
            <a:off x="8152501" y="947842"/>
            <a:ext cx="578140" cy="4548656"/>
          </a:xfrm>
          <a:prstGeom prst="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124" name="Rectangle 16">
            <a:extLst>
              <a:ext uri="{FF2B5EF4-FFF2-40B4-BE49-F238E27FC236}">
                <a16:creationId xmlns:a16="http://schemas.microsoft.com/office/drawing/2014/main" id="{914FCC83-3548-4B66-BA34-409DED6CF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129" y="5150114"/>
            <a:ext cx="6349673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RRR = exp(t) = 5.57 (95% CI: -2.38, 13.52)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125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38A13243-C3E0-4A04-ADCD-9A0FA6988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24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15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3F8FBD9E-1D4D-40D5-AA92-32CFBD734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iii. Analysis settings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E2C42008-99D7-4CC3-A917-755314DA4AC8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9C47F0-4F25-48D4-BA2E-9CAB93092AB7}"/>
              </a:ext>
            </a:extLst>
          </p:cNvPr>
          <p:cNvSpPr/>
          <p:nvPr/>
        </p:nvSpPr>
        <p:spPr>
          <a:xfrm>
            <a:off x="3044652" y="1349073"/>
            <a:ext cx="6805201" cy="2390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/>
            <a:r>
              <a:rPr lang="en-US" b="1" dirty="0">
                <a:solidFill>
                  <a:srgbClr val="505050"/>
                </a:solidFill>
                <a:latin typeface="Verdana"/>
              </a:rPr>
              <a:t>All cases</a:t>
            </a:r>
          </a:p>
          <a:p>
            <a:pPr marL="685800" lvl="1" indent="-342900">
              <a:lnSpc>
                <a:spcPct val="150000"/>
              </a:lnSpc>
              <a:buFontTx/>
              <a:buAutoNum type="arabicPeriod"/>
            </a:pPr>
            <a:r>
              <a:rPr lang="en-US" dirty="0">
                <a:solidFill>
                  <a:srgbClr val="505050"/>
                </a:solidFill>
                <a:latin typeface="Verdana"/>
              </a:rPr>
              <a:t>unadjusted model</a:t>
            </a:r>
          </a:p>
          <a:p>
            <a:pPr marL="685800" lvl="1" indent="-342900">
              <a:lnSpc>
                <a:spcPct val="150000"/>
              </a:lnSpc>
              <a:buFontTx/>
              <a:buAutoNum type="arabicPeriod"/>
            </a:pPr>
            <a:r>
              <a:rPr lang="en-US" dirty="0">
                <a:solidFill>
                  <a:srgbClr val="505050"/>
                </a:solidFill>
                <a:latin typeface="Verdana"/>
              </a:rPr>
              <a:t>Age and seasonality adjustment</a:t>
            </a:r>
          </a:p>
          <a:p>
            <a:pPr marL="685800" lvl="1" indent="-342900">
              <a:lnSpc>
                <a:spcPct val="150000"/>
              </a:lnSpc>
              <a:buFontTx/>
              <a:buAutoNum type="arabicPeriod"/>
            </a:pPr>
            <a:r>
              <a:rPr lang="en-US" dirty="0">
                <a:solidFill>
                  <a:srgbClr val="505050"/>
                </a:solidFill>
                <a:latin typeface="Verdana"/>
              </a:rPr>
              <a:t>Pre-exposure window</a:t>
            </a:r>
          </a:p>
          <a:p>
            <a:pPr marL="685800" lvl="1" indent="-342900">
              <a:lnSpc>
                <a:spcPct val="150000"/>
              </a:lnSpc>
              <a:buFontTx/>
              <a:buAutoNum type="arabicPeriod"/>
            </a:pPr>
            <a:r>
              <a:rPr lang="en-US" dirty="0">
                <a:solidFill>
                  <a:srgbClr val="505050"/>
                </a:solidFill>
                <a:latin typeface="Verdana"/>
              </a:rPr>
              <a:t>Event dependent observation period adjustment</a:t>
            </a:r>
          </a:p>
          <a:p>
            <a:pPr marL="685800" lvl="1" indent="-342900">
              <a:lnSpc>
                <a:spcPct val="150000"/>
              </a:lnSpc>
              <a:buFontTx/>
              <a:buAutoNum type="arabicPeriod"/>
            </a:pPr>
            <a:r>
              <a:rPr lang="en-US" dirty="0">
                <a:solidFill>
                  <a:srgbClr val="505050"/>
                </a:solidFill>
                <a:latin typeface="Verdana"/>
              </a:rPr>
              <a:t>All other exposures (multiple CSCCS)</a:t>
            </a:r>
          </a:p>
        </p:txBody>
      </p:sp>
      <p:pic>
        <p:nvPicPr>
          <p:cNvPr id="6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F55CC8AB-CB26-4C77-9C19-8B3EDF05D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516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DE038ED2-37BB-4896-945A-4978ED327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III. Estimation method evaluation framework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i. Motivation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0BF3D95D-EFEB-4721-9643-D6D8F0AB0BF0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1220C396-5240-442C-8F3B-2C49827F4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29619"/>
            <a:ext cx="8321674" cy="414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How accurate and reliable are the estimates of a particular population-level effect estimation method?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OHDSI Method Evaluation Task Force developed methodology to systematically evaluate a large set of study designs and design choices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Next step from the OMOP experiments [Drug Saf. 2013; 36, Suppl. 1]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6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7C52004C-0373-46D5-ABE2-59E574503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290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17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1EDD1105-7FE9-410F-969B-49309A229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III. Estimation method evaluation framework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i. Motivation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EE1BD02F-48F4-4E93-AEC2-BDB38090BDC4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60841CC8-8B58-4A7C-96CE-17382BD0A11C}"/>
              </a:ext>
            </a:extLst>
          </p:cNvPr>
          <p:cNvSpPr/>
          <p:nvPr/>
        </p:nvSpPr>
        <p:spPr>
          <a:xfrm>
            <a:off x="5099988" y="4374642"/>
            <a:ext cx="1371600" cy="838200"/>
          </a:xfrm>
          <a:prstGeom prst="flowChartMagneticDisk">
            <a:avLst/>
          </a:prstGeom>
          <a:solidFill>
            <a:srgbClr val="BFE18D"/>
          </a:solidFill>
          <a:ln w="25400" cap="flat" cmpd="sng" algn="ctr">
            <a:solidFill>
              <a:srgbClr val="BFE18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2E985E-BD26-4E3B-8180-D88A07EA7486}"/>
              </a:ext>
            </a:extLst>
          </p:cNvPr>
          <p:cNvSpPr txBox="1"/>
          <p:nvPr/>
        </p:nvSpPr>
        <p:spPr>
          <a:xfrm>
            <a:off x="7935193" y="2095266"/>
            <a:ext cx="1141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505050"/>
                </a:solidFill>
                <a:latin typeface="Verdana"/>
              </a:rPr>
              <a:t>Methods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7F9BD3-469D-4DF6-AB41-3CE45CF58653}"/>
              </a:ext>
            </a:extLst>
          </p:cNvPr>
          <p:cNvSpPr txBox="1"/>
          <p:nvPr/>
        </p:nvSpPr>
        <p:spPr>
          <a:xfrm>
            <a:off x="864685" y="1941378"/>
            <a:ext cx="3073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505050"/>
                </a:solidFill>
                <a:latin typeface="Verdana"/>
              </a:rPr>
              <a:t>Benchmark</a:t>
            </a:r>
          </a:p>
          <a:p>
            <a:pPr algn="ctr"/>
            <a:r>
              <a:rPr lang="en-US" sz="2000" b="1" dirty="0">
                <a:solidFill>
                  <a:srgbClr val="505050"/>
                </a:solidFill>
                <a:latin typeface="Verdana"/>
              </a:rPr>
              <a:t>(Exposure-Outcome pairs)</a:t>
            </a:r>
          </a:p>
        </p:txBody>
      </p:sp>
      <p:sp>
        <p:nvSpPr>
          <p:cNvPr id="8" name="Up-Down Arrow 6">
            <a:extLst>
              <a:ext uri="{FF2B5EF4-FFF2-40B4-BE49-F238E27FC236}">
                <a16:creationId xmlns:a16="http://schemas.microsoft.com/office/drawing/2014/main" id="{FC7EE92B-528A-4DF9-A5D5-F89A2F5EBF3C}"/>
              </a:ext>
            </a:extLst>
          </p:cNvPr>
          <p:cNvSpPr/>
          <p:nvPr/>
        </p:nvSpPr>
        <p:spPr>
          <a:xfrm rot="2547543">
            <a:off x="6647440" y="2374644"/>
            <a:ext cx="381000" cy="2153805"/>
          </a:xfrm>
          <a:prstGeom prst="upDownArrow">
            <a:avLst/>
          </a:prstGeom>
          <a:solidFill>
            <a:srgbClr val="505050">
              <a:lumMod val="65000"/>
              <a:lumOff val="3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Up-Down Arrow 9">
            <a:extLst>
              <a:ext uri="{FF2B5EF4-FFF2-40B4-BE49-F238E27FC236}">
                <a16:creationId xmlns:a16="http://schemas.microsoft.com/office/drawing/2014/main" id="{273A8FC8-3682-4E0D-865C-6C9914B37C78}"/>
              </a:ext>
            </a:extLst>
          </p:cNvPr>
          <p:cNvSpPr/>
          <p:nvPr/>
        </p:nvSpPr>
        <p:spPr>
          <a:xfrm rot="19052457" flipH="1">
            <a:off x="4514971" y="2374644"/>
            <a:ext cx="381000" cy="2153805"/>
          </a:xfrm>
          <a:prstGeom prst="upDownArrow">
            <a:avLst/>
          </a:prstGeom>
          <a:solidFill>
            <a:srgbClr val="505050">
              <a:lumMod val="65000"/>
              <a:lumOff val="3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0" name="Up-Down Arrow 10">
            <a:extLst>
              <a:ext uri="{FF2B5EF4-FFF2-40B4-BE49-F238E27FC236}">
                <a16:creationId xmlns:a16="http://schemas.microsoft.com/office/drawing/2014/main" id="{D830953A-490A-423C-97A4-34F616C36653}"/>
              </a:ext>
            </a:extLst>
          </p:cNvPr>
          <p:cNvSpPr/>
          <p:nvPr/>
        </p:nvSpPr>
        <p:spPr>
          <a:xfrm rot="16200000" flipH="1">
            <a:off x="5534443" y="757109"/>
            <a:ext cx="381001" cy="3124202"/>
          </a:xfrm>
          <a:prstGeom prst="upDownArrow">
            <a:avLst/>
          </a:prstGeom>
          <a:solidFill>
            <a:srgbClr val="505050">
              <a:lumMod val="65000"/>
              <a:lumOff val="3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1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54239434-86DE-486A-B242-E4B6E9460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107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18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30EF965B-8703-40DA-BAE0-89FB0E877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III. Estimation method evaluation framework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Benchmark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ADAD3E6E-ADFA-40AA-9B7F-361D3DB6587A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EA6A2E63-A220-4BA7-B06E-D54CD84E7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29618"/>
            <a:ext cx="8899092" cy="468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Negative controls and synthetic positive controls used as evaluation benchmark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Negative controls, RR = 1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Selected using Common Evidence Model (no evidence of exposure-outcome association in literature, product labels, health authority adverse event reporting systems)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Null effects only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Synthetic positive controls, RR = 1.5, 2, 4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Fit model predicting negative control outcome among exposed patients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Use predictions to inject outcomes to high-risk patients (i.e. patients similar to those with an observed outcome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6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45D7A2DA-86B6-44DF-B1B0-D5585B49E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63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19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DD79CC86-0BBB-4EF7-A00E-F9282C44E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Benchmark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8491AFD-20A1-46A7-AB9C-F047414259E2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C121683D-8536-4637-8C4C-06BB7F28D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9124904" cy="486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OHDSI Reference Set of 200 negative controls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100 exposure controls (4 Os x 25 TC pairs)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Acute pancreatitis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Gastrointestinal bleeding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Stroke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Inflammatory bowel disease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100 outcome controls (4 TC pairs x 25 outcomes)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Diclofenac, celecoxib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Ciprofloxacin, azithromycin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Metformin, glipizide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Sertraline, venlafaxin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6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3C4F393B-2C32-445D-BBBC-981331761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13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A4ABEFEF-97D5-4849-A2C4-DB0867AFC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F2DCA-F5F7-4DF0-A827-2DD1A3567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</a:t>
            </a:fld>
            <a:endParaRPr lang="en-US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6B99831D-A435-4C9B-B61C-6D93A6D71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41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Agenda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10D6F1C1-9F7F-48B2-9E6B-FCB6F4978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876920"/>
            <a:ext cx="8321674" cy="4998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Introduction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Comparative self-controlled case series</a:t>
            </a:r>
          </a:p>
          <a:p>
            <a:pPr marL="854075" marR="0" lvl="1" indent="-5143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LcPeriod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Motivation</a:t>
            </a:r>
          </a:p>
          <a:p>
            <a:pPr marL="854075" marR="0" lvl="1" indent="-5143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LcPeriod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Specification</a:t>
            </a:r>
          </a:p>
          <a:p>
            <a:pPr marL="854075" marR="0" lvl="1" indent="-5143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LcPeriod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Analysis settings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Estimation method evaluation framework</a:t>
            </a:r>
          </a:p>
          <a:p>
            <a:pPr marL="854075" marR="0" lvl="1" indent="-5143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LcPeriod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Motivation</a:t>
            </a:r>
          </a:p>
          <a:p>
            <a:pPr marL="854075" marR="0" lvl="1" indent="-5143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LcPeriod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Benchmark</a:t>
            </a:r>
          </a:p>
          <a:p>
            <a:pPr marL="854075" marR="0" lvl="1" indent="-5143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LcPeriod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Metrics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Results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 typeface="+mj-lt"/>
              <a:buAutoNum type="romanU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291771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20</a:t>
            </a:fld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3BCB9EF1-F56B-483E-9932-6B4163F2A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Benchmark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29" name="Slide Number Placeholder 1">
            <a:extLst>
              <a:ext uri="{FF2B5EF4-FFF2-40B4-BE49-F238E27FC236}">
                <a16:creationId xmlns:a16="http://schemas.microsoft.com/office/drawing/2014/main" id="{0135E5D7-F27D-486F-92BC-4BC155012F63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D2458C-04E3-46E4-AD1A-123D2E14BCF1}"/>
              </a:ext>
            </a:extLst>
          </p:cNvPr>
          <p:cNvSpPr txBox="1"/>
          <p:nvPr/>
        </p:nvSpPr>
        <p:spPr>
          <a:xfrm>
            <a:off x="1613479" y="1500664"/>
            <a:ext cx="1486698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3909118-0689-4E20-BDC8-0569AA84A235}"/>
              </a:ext>
            </a:extLst>
          </p:cNvPr>
          <p:cNvSpPr/>
          <p:nvPr/>
        </p:nvSpPr>
        <p:spPr>
          <a:xfrm>
            <a:off x="4204279" y="1424810"/>
            <a:ext cx="1752600" cy="26052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217C05-DB13-40D7-9F3F-539C959CBE8A}"/>
              </a:ext>
            </a:extLst>
          </p:cNvPr>
          <p:cNvSpPr txBox="1"/>
          <p:nvPr/>
        </p:nvSpPr>
        <p:spPr>
          <a:xfrm>
            <a:off x="1613479" y="1957864"/>
            <a:ext cx="1233056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24BAA1-6F61-47BD-AD4C-E21C576A6398}"/>
              </a:ext>
            </a:extLst>
          </p:cNvPr>
          <p:cNvSpPr/>
          <p:nvPr/>
        </p:nvSpPr>
        <p:spPr>
          <a:xfrm>
            <a:off x="4890079" y="1892592"/>
            <a:ext cx="2438400" cy="249938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B399446-3224-49EA-A9A8-85CB08B95779}"/>
              </a:ext>
            </a:extLst>
          </p:cNvPr>
          <p:cNvSpPr txBox="1"/>
          <p:nvPr/>
        </p:nvSpPr>
        <p:spPr>
          <a:xfrm>
            <a:off x="1613479" y="2447330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F25CDAE-BEC2-401D-AEF9-87F5DE2DA184}"/>
              </a:ext>
            </a:extLst>
          </p:cNvPr>
          <p:cNvSpPr/>
          <p:nvPr/>
        </p:nvSpPr>
        <p:spPr>
          <a:xfrm>
            <a:off x="4051879" y="2366546"/>
            <a:ext cx="1981200" cy="2654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35D86E2-E5EC-4853-BC6E-35B5392AB9A4}"/>
              </a:ext>
            </a:extLst>
          </p:cNvPr>
          <p:cNvSpPr txBox="1"/>
          <p:nvPr/>
        </p:nvSpPr>
        <p:spPr>
          <a:xfrm>
            <a:off x="1613479" y="2936796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B8AC244-F6E2-4909-9B30-8E1B7832A57E}"/>
              </a:ext>
            </a:extLst>
          </p:cNvPr>
          <p:cNvSpPr/>
          <p:nvPr/>
        </p:nvSpPr>
        <p:spPr>
          <a:xfrm>
            <a:off x="6871278" y="2831426"/>
            <a:ext cx="1742785" cy="290035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6139B58-26E1-4A10-B115-5BCA55326F97}"/>
              </a:ext>
            </a:extLst>
          </p:cNvPr>
          <p:cNvSpPr/>
          <p:nvPr/>
        </p:nvSpPr>
        <p:spPr>
          <a:xfrm>
            <a:off x="4401129" y="3341490"/>
            <a:ext cx="1371600" cy="26943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236C2E0-E2DE-4395-B4A6-149B9FC3B14A}"/>
              </a:ext>
            </a:extLst>
          </p:cNvPr>
          <p:cNvSpPr txBox="1"/>
          <p:nvPr/>
        </p:nvSpPr>
        <p:spPr>
          <a:xfrm>
            <a:off x="1626179" y="3915728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1D7F5C1-4186-42EB-9683-9ACDCDF3013F}"/>
              </a:ext>
            </a:extLst>
          </p:cNvPr>
          <p:cNvSpPr/>
          <p:nvPr/>
        </p:nvSpPr>
        <p:spPr>
          <a:xfrm>
            <a:off x="5588579" y="3836790"/>
            <a:ext cx="1739900" cy="278368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7717B9-B47A-4F20-A7F7-C8C5768C5AF9}"/>
              </a:ext>
            </a:extLst>
          </p:cNvPr>
          <p:cNvSpPr txBox="1"/>
          <p:nvPr/>
        </p:nvSpPr>
        <p:spPr>
          <a:xfrm>
            <a:off x="2587913" y="4478298"/>
            <a:ext cx="151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05050"/>
                </a:solidFill>
                <a:latin typeface="Verdana"/>
              </a:rPr>
              <a:t>Ingrowing nail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93633A-F95E-4330-9AB6-974207B2A410}"/>
              </a:ext>
            </a:extLst>
          </p:cNvPr>
          <p:cNvSpPr txBox="1"/>
          <p:nvPr/>
        </p:nvSpPr>
        <p:spPr>
          <a:xfrm>
            <a:off x="1613479" y="3426262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5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6875B66-5B54-49CB-B375-1C70BFB91D02}"/>
              </a:ext>
            </a:extLst>
          </p:cNvPr>
          <p:cNvCxnSpPr/>
          <p:nvPr/>
        </p:nvCxnSpPr>
        <p:spPr>
          <a:xfrm>
            <a:off x="2846535" y="1685330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CF1363-3849-447A-9EE6-BD4E2C46E638}"/>
              </a:ext>
            </a:extLst>
          </p:cNvPr>
          <p:cNvCxnSpPr/>
          <p:nvPr/>
        </p:nvCxnSpPr>
        <p:spPr>
          <a:xfrm>
            <a:off x="2846535" y="2142530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1EAA1FE-B4DC-4084-A802-0A6309616C6A}"/>
              </a:ext>
            </a:extLst>
          </p:cNvPr>
          <p:cNvCxnSpPr/>
          <p:nvPr/>
        </p:nvCxnSpPr>
        <p:spPr>
          <a:xfrm>
            <a:off x="2846535" y="2631996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73F4976-9880-4EFB-92AF-2ACD88F506A3}"/>
              </a:ext>
            </a:extLst>
          </p:cNvPr>
          <p:cNvCxnSpPr/>
          <p:nvPr/>
        </p:nvCxnSpPr>
        <p:spPr>
          <a:xfrm>
            <a:off x="2846535" y="3610928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CB683E5-923A-4728-9697-05CCF9F302D5}"/>
              </a:ext>
            </a:extLst>
          </p:cNvPr>
          <p:cNvCxnSpPr/>
          <p:nvPr/>
        </p:nvCxnSpPr>
        <p:spPr>
          <a:xfrm>
            <a:off x="2846535" y="3121462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57F6C96-C5A4-4654-83F7-01877A596AF9}"/>
              </a:ext>
            </a:extLst>
          </p:cNvPr>
          <p:cNvCxnSpPr/>
          <p:nvPr/>
        </p:nvCxnSpPr>
        <p:spPr>
          <a:xfrm>
            <a:off x="2859235" y="4100394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Star: 5 Points 48">
            <a:extLst>
              <a:ext uri="{FF2B5EF4-FFF2-40B4-BE49-F238E27FC236}">
                <a16:creationId xmlns:a16="http://schemas.microsoft.com/office/drawing/2014/main" id="{826EEDED-853B-4215-867A-CB2FA6125B21}"/>
              </a:ext>
            </a:extLst>
          </p:cNvPr>
          <p:cNvSpPr/>
          <p:nvPr/>
        </p:nvSpPr>
        <p:spPr bwMode="auto">
          <a:xfrm>
            <a:off x="2185991" y="453512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50" name="Star: 5 Points 49">
            <a:extLst>
              <a:ext uri="{FF2B5EF4-FFF2-40B4-BE49-F238E27FC236}">
                <a16:creationId xmlns:a16="http://schemas.microsoft.com/office/drawing/2014/main" id="{84071882-C458-4BDD-A4D6-61882F07F421}"/>
              </a:ext>
            </a:extLst>
          </p:cNvPr>
          <p:cNvSpPr/>
          <p:nvPr/>
        </p:nvSpPr>
        <p:spPr bwMode="auto">
          <a:xfrm>
            <a:off x="7055756" y="142481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51" name="Star: 5 Points 50">
            <a:extLst>
              <a:ext uri="{FF2B5EF4-FFF2-40B4-BE49-F238E27FC236}">
                <a16:creationId xmlns:a16="http://schemas.microsoft.com/office/drawing/2014/main" id="{295CF9F5-586E-4A6D-82AB-119BE3FCDD39}"/>
              </a:ext>
            </a:extLst>
          </p:cNvPr>
          <p:cNvSpPr/>
          <p:nvPr/>
        </p:nvSpPr>
        <p:spPr bwMode="auto">
          <a:xfrm>
            <a:off x="5667993" y="234994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940B621D-1BF8-41F9-A156-23AEC4B70846}"/>
              </a:ext>
            </a:extLst>
          </p:cNvPr>
          <p:cNvSpPr/>
          <p:nvPr/>
        </p:nvSpPr>
        <p:spPr bwMode="auto">
          <a:xfrm>
            <a:off x="5688522" y="3812328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pic>
        <p:nvPicPr>
          <p:cNvPr id="53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191539AA-0408-4AB4-8BC9-EC1DC5D97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752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21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0B14DBD3-6A49-4C27-BCA8-D59131884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Benchmark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EF00E706-0EE5-46A0-AFD0-5126088EC2E9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88B67D-FAC0-4E39-9D3E-BF11560840A5}"/>
              </a:ext>
            </a:extLst>
          </p:cNvPr>
          <p:cNvSpPr txBox="1"/>
          <p:nvPr/>
        </p:nvSpPr>
        <p:spPr>
          <a:xfrm>
            <a:off x="1613479" y="1500664"/>
            <a:ext cx="1486698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DA5ED8-C55B-4DE7-8D13-73DB9A3E965C}"/>
              </a:ext>
            </a:extLst>
          </p:cNvPr>
          <p:cNvSpPr/>
          <p:nvPr/>
        </p:nvSpPr>
        <p:spPr>
          <a:xfrm>
            <a:off x="4204279" y="1424810"/>
            <a:ext cx="1752600" cy="26052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1A8D57-BB24-4BC6-9A98-084F23F9C6B3}"/>
              </a:ext>
            </a:extLst>
          </p:cNvPr>
          <p:cNvSpPr txBox="1"/>
          <p:nvPr/>
        </p:nvSpPr>
        <p:spPr>
          <a:xfrm>
            <a:off x="1613479" y="1957864"/>
            <a:ext cx="1233056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FF7367-8E88-4248-952E-BE51400FE006}"/>
              </a:ext>
            </a:extLst>
          </p:cNvPr>
          <p:cNvSpPr/>
          <p:nvPr/>
        </p:nvSpPr>
        <p:spPr>
          <a:xfrm>
            <a:off x="4890079" y="1892592"/>
            <a:ext cx="2438400" cy="249938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99638C-BE11-4477-92D2-D9EDD5E57A16}"/>
              </a:ext>
            </a:extLst>
          </p:cNvPr>
          <p:cNvSpPr txBox="1"/>
          <p:nvPr/>
        </p:nvSpPr>
        <p:spPr>
          <a:xfrm>
            <a:off x="1613479" y="2447330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C32776-2BB6-4F4C-98FC-C2D1C575798B}"/>
              </a:ext>
            </a:extLst>
          </p:cNvPr>
          <p:cNvSpPr/>
          <p:nvPr/>
        </p:nvSpPr>
        <p:spPr>
          <a:xfrm>
            <a:off x="4051879" y="2366546"/>
            <a:ext cx="1981200" cy="2654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AEDBC7-6844-461A-B11A-3A85333A1080}"/>
              </a:ext>
            </a:extLst>
          </p:cNvPr>
          <p:cNvSpPr txBox="1"/>
          <p:nvPr/>
        </p:nvSpPr>
        <p:spPr>
          <a:xfrm>
            <a:off x="1613479" y="2936796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6BE8CA-C8CC-467C-939F-BBF73FAF988A}"/>
              </a:ext>
            </a:extLst>
          </p:cNvPr>
          <p:cNvSpPr/>
          <p:nvPr/>
        </p:nvSpPr>
        <p:spPr>
          <a:xfrm>
            <a:off x="6871278" y="2831426"/>
            <a:ext cx="1742785" cy="290035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EE1A8D-BBCB-4676-8BFA-797C5AA88D8C}"/>
              </a:ext>
            </a:extLst>
          </p:cNvPr>
          <p:cNvSpPr/>
          <p:nvPr/>
        </p:nvSpPr>
        <p:spPr>
          <a:xfrm>
            <a:off x="4401129" y="3341490"/>
            <a:ext cx="1371600" cy="26943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EE8046-4623-4924-BF93-FA4FE418CA6B}"/>
              </a:ext>
            </a:extLst>
          </p:cNvPr>
          <p:cNvSpPr txBox="1"/>
          <p:nvPr/>
        </p:nvSpPr>
        <p:spPr>
          <a:xfrm>
            <a:off x="1626179" y="3915728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6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616179-A918-4D46-BFD8-C11250058E50}"/>
              </a:ext>
            </a:extLst>
          </p:cNvPr>
          <p:cNvSpPr/>
          <p:nvPr/>
        </p:nvSpPr>
        <p:spPr>
          <a:xfrm>
            <a:off x="5588579" y="3836790"/>
            <a:ext cx="1739900" cy="278368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C11529-912E-49B3-90B0-536CF7880002}"/>
              </a:ext>
            </a:extLst>
          </p:cNvPr>
          <p:cNvSpPr txBox="1"/>
          <p:nvPr/>
        </p:nvSpPr>
        <p:spPr>
          <a:xfrm>
            <a:off x="2587913" y="4478298"/>
            <a:ext cx="151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05050"/>
                </a:solidFill>
                <a:latin typeface="Verdana"/>
              </a:rPr>
              <a:t>Ingrowing nail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615FAE-B158-42AF-BA2C-5DB02DFFEF62}"/>
              </a:ext>
            </a:extLst>
          </p:cNvPr>
          <p:cNvSpPr txBox="1"/>
          <p:nvPr/>
        </p:nvSpPr>
        <p:spPr>
          <a:xfrm>
            <a:off x="1613479" y="3426262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5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24D633-B0BF-47DE-BECF-1CA48A6802EC}"/>
              </a:ext>
            </a:extLst>
          </p:cNvPr>
          <p:cNvCxnSpPr/>
          <p:nvPr/>
        </p:nvCxnSpPr>
        <p:spPr>
          <a:xfrm>
            <a:off x="2846535" y="1685330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D2B9B7-2CE3-4E2A-876F-1332FF0A75DB}"/>
              </a:ext>
            </a:extLst>
          </p:cNvPr>
          <p:cNvCxnSpPr/>
          <p:nvPr/>
        </p:nvCxnSpPr>
        <p:spPr>
          <a:xfrm>
            <a:off x="2846535" y="2142530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1600819-ABEB-4C38-9154-64B380D0C8E2}"/>
              </a:ext>
            </a:extLst>
          </p:cNvPr>
          <p:cNvCxnSpPr/>
          <p:nvPr/>
        </p:nvCxnSpPr>
        <p:spPr>
          <a:xfrm>
            <a:off x="2846535" y="2631996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02E0758-0F79-4ED7-8EF1-CB5A602D04A1}"/>
              </a:ext>
            </a:extLst>
          </p:cNvPr>
          <p:cNvCxnSpPr/>
          <p:nvPr/>
        </p:nvCxnSpPr>
        <p:spPr>
          <a:xfrm>
            <a:off x="2846535" y="3610928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2B7B1B7-E696-4B9E-A5BE-34EF5FAC172C}"/>
              </a:ext>
            </a:extLst>
          </p:cNvPr>
          <p:cNvCxnSpPr/>
          <p:nvPr/>
        </p:nvCxnSpPr>
        <p:spPr>
          <a:xfrm>
            <a:off x="2846535" y="3121462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EF65345-BA65-4EB1-827C-ED955C5650B5}"/>
              </a:ext>
            </a:extLst>
          </p:cNvPr>
          <p:cNvCxnSpPr/>
          <p:nvPr/>
        </p:nvCxnSpPr>
        <p:spPr>
          <a:xfrm>
            <a:off x="2859235" y="4100394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1BC5B175-920F-43A3-8C76-1387583C7E7C}"/>
              </a:ext>
            </a:extLst>
          </p:cNvPr>
          <p:cNvSpPr/>
          <p:nvPr/>
        </p:nvSpPr>
        <p:spPr bwMode="auto">
          <a:xfrm>
            <a:off x="2185991" y="453512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0275D791-0F17-44CF-B94D-DFB1BE6A2945}"/>
              </a:ext>
            </a:extLst>
          </p:cNvPr>
          <p:cNvSpPr/>
          <p:nvPr/>
        </p:nvSpPr>
        <p:spPr bwMode="auto">
          <a:xfrm>
            <a:off x="7055756" y="142481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0F2AFBD0-F678-456A-8970-34EF3C85512B}"/>
              </a:ext>
            </a:extLst>
          </p:cNvPr>
          <p:cNvSpPr/>
          <p:nvPr/>
        </p:nvSpPr>
        <p:spPr bwMode="auto">
          <a:xfrm>
            <a:off x="5667993" y="234994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4B655FF4-783E-4E91-B22C-37F62C8DBBB7}"/>
              </a:ext>
            </a:extLst>
          </p:cNvPr>
          <p:cNvSpPr/>
          <p:nvPr/>
        </p:nvSpPr>
        <p:spPr bwMode="auto">
          <a:xfrm>
            <a:off x="5688522" y="3812328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C87CE65-1FF7-4ED0-9980-7A652875BD79}"/>
              </a:ext>
            </a:extLst>
          </p:cNvPr>
          <p:cNvGrpSpPr/>
          <p:nvPr/>
        </p:nvGrpSpPr>
        <p:grpSpPr>
          <a:xfrm>
            <a:off x="1419330" y="3405480"/>
            <a:ext cx="5358249" cy="3142734"/>
            <a:chOff x="78901" y="3426262"/>
            <a:chExt cx="5358249" cy="314273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D682FF3-066D-4927-ABDA-9D4E9B0DECA8}"/>
                </a:ext>
              </a:extLst>
            </p:cNvPr>
            <p:cNvSpPr/>
            <p:nvPr/>
          </p:nvSpPr>
          <p:spPr>
            <a:xfrm>
              <a:off x="152400" y="3426262"/>
              <a:ext cx="1334656" cy="369332"/>
            </a:xfrm>
            <a:prstGeom prst="rect">
              <a:avLst/>
            </a:prstGeom>
            <a:noFill/>
            <a:ln w="38100" cap="flat" cmpd="sng" algn="ctr">
              <a:solidFill>
                <a:srgbClr val="FF0D0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0" name="Rounded Rectangle 36">
              <a:extLst>
                <a:ext uri="{FF2B5EF4-FFF2-40B4-BE49-F238E27FC236}">
                  <a16:creationId xmlns:a16="http://schemas.microsoft.com/office/drawing/2014/main" id="{E2ED69A4-5F0D-4C5D-8420-5FFBD1E4E8C3}"/>
                </a:ext>
              </a:extLst>
            </p:cNvPr>
            <p:cNvSpPr/>
            <p:nvPr/>
          </p:nvSpPr>
          <p:spPr>
            <a:xfrm>
              <a:off x="78901" y="5666264"/>
              <a:ext cx="5358249" cy="902732"/>
            </a:xfrm>
            <a:prstGeom prst="roundRect">
              <a:avLst>
                <a:gd name="adj" fmla="val 10861"/>
              </a:avLst>
            </a:prstGeom>
            <a:solidFill>
              <a:srgbClr val="FFFFFF"/>
            </a:solidFill>
            <a:ln w="28575" cap="flat" cmpd="sng" algn="ctr">
              <a:solidFill>
                <a:srgbClr val="FF0000"/>
              </a:solidFill>
              <a:prstDash val="solid"/>
            </a:ln>
            <a:effectLst>
              <a:outerShdw blurRad="114300" dist="1778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Predictive model of outcome indicates this is a high-risk patient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40BF534-E2E7-450D-9FB8-3FBFA7ABB4F9}"/>
                </a:ext>
              </a:extLst>
            </p:cNvPr>
            <p:cNvCxnSpPr/>
            <p:nvPr/>
          </p:nvCxnSpPr>
          <p:spPr>
            <a:xfrm>
              <a:off x="285750" y="3810358"/>
              <a:ext cx="0" cy="1855906"/>
            </a:xfrm>
            <a:prstGeom prst="straightConnector1">
              <a:avLst/>
            </a:prstGeom>
            <a:noFill/>
            <a:ln w="38100" cap="flat" cmpd="sng" algn="ctr">
              <a:solidFill>
                <a:srgbClr val="FF0D0D"/>
              </a:solidFill>
              <a:prstDash val="solid"/>
              <a:headEnd type="arrow" w="med" len="med"/>
              <a:tailEnd type="none" w="med" len="med"/>
            </a:ln>
            <a:effectLst/>
          </p:spPr>
        </p:cxnSp>
      </p:grpSp>
      <p:pic>
        <p:nvPicPr>
          <p:cNvPr id="32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D3B3FF4D-0FCD-4275-A9B2-8BB3783DA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116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22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48EF7889-FFAF-415F-8CD4-DF858F260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Benchmark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F846C81-DBBA-4CA5-9DF0-F230282047FD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763437-FBB4-4B63-9C6B-CF3A0FD33899}"/>
              </a:ext>
            </a:extLst>
          </p:cNvPr>
          <p:cNvSpPr txBox="1"/>
          <p:nvPr/>
        </p:nvSpPr>
        <p:spPr>
          <a:xfrm>
            <a:off x="1613479" y="1500664"/>
            <a:ext cx="1486698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23D4D2-0AAB-45BE-B22C-19AD4995C203}"/>
              </a:ext>
            </a:extLst>
          </p:cNvPr>
          <p:cNvSpPr/>
          <p:nvPr/>
        </p:nvSpPr>
        <p:spPr>
          <a:xfrm>
            <a:off x="4204279" y="1424810"/>
            <a:ext cx="1752600" cy="26052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F1F056-36B2-459C-8186-AB61F392B98C}"/>
              </a:ext>
            </a:extLst>
          </p:cNvPr>
          <p:cNvSpPr txBox="1"/>
          <p:nvPr/>
        </p:nvSpPr>
        <p:spPr>
          <a:xfrm>
            <a:off x="1613479" y="1957864"/>
            <a:ext cx="1233056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590882-F4CD-4B53-9B6F-9ED59F164AB6}"/>
              </a:ext>
            </a:extLst>
          </p:cNvPr>
          <p:cNvSpPr/>
          <p:nvPr/>
        </p:nvSpPr>
        <p:spPr>
          <a:xfrm>
            <a:off x="4890079" y="1892592"/>
            <a:ext cx="2438400" cy="249938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5B4D25-E144-4F34-BADE-4AAEA5C726D7}"/>
              </a:ext>
            </a:extLst>
          </p:cNvPr>
          <p:cNvSpPr txBox="1"/>
          <p:nvPr/>
        </p:nvSpPr>
        <p:spPr>
          <a:xfrm>
            <a:off x="1613479" y="2447330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B158E6-DE3C-40FF-ABD9-0797C08AB7D8}"/>
              </a:ext>
            </a:extLst>
          </p:cNvPr>
          <p:cNvSpPr/>
          <p:nvPr/>
        </p:nvSpPr>
        <p:spPr>
          <a:xfrm>
            <a:off x="4051879" y="2366546"/>
            <a:ext cx="1981200" cy="26545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D1A809-CC75-4F18-BC7E-DEFE8130FABB}"/>
              </a:ext>
            </a:extLst>
          </p:cNvPr>
          <p:cNvSpPr txBox="1"/>
          <p:nvPr/>
        </p:nvSpPr>
        <p:spPr>
          <a:xfrm>
            <a:off x="1613479" y="2936796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7F5D37-FD18-4662-85F4-FD67F1520D3B}"/>
              </a:ext>
            </a:extLst>
          </p:cNvPr>
          <p:cNvSpPr/>
          <p:nvPr/>
        </p:nvSpPr>
        <p:spPr>
          <a:xfrm>
            <a:off x="6871278" y="2831426"/>
            <a:ext cx="1742785" cy="290035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3CD3F1-9831-41B6-828F-3E13CC1C5BAA}"/>
              </a:ext>
            </a:extLst>
          </p:cNvPr>
          <p:cNvSpPr/>
          <p:nvPr/>
        </p:nvSpPr>
        <p:spPr>
          <a:xfrm>
            <a:off x="4401129" y="3341490"/>
            <a:ext cx="1371600" cy="26943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Target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D4EE28-CFFC-4E8F-9364-004605C092A9}"/>
              </a:ext>
            </a:extLst>
          </p:cNvPr>
          <p:cNvSpPr txBox="1"/>
          <p:nvPr/>
        </p:nvSpPr>
        <p:spPr>
          <a:xfrm>
            <a:off x="1626179" y="3915728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6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6839E5-83D2-418E-A425-F5ECA1BE4B31}"/>
              </a:ext>
            </a:extLst>
          </p:cNvPr>
          <p:cNvSpPr/>
          <p:nvPr/>
        </p:nvSpPr>
        <p:spPr>
          <a:xfrm>
            <a:off x="5588579" y="3836790"/>
            <a:ext cx="1739900" cy="278368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Comparator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0A7641-4107-4FD6-8CD4-968EAEA47540}"/>
              </a:ext>
            </a:extLst>
          </p:cNvPr>
          <p:cNvSpPr txBox="1"/>
          <p:nvPr/>
        </p:nvSpPr>
        <p:spPr>
          <a:xfrm>
            <a:off x="2587913" y="4478298"/>
            <a:ext cx="151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505050"/>
                </a:solidFill>
                <a:latin typeface="Verdana"/>
              </a:rPr>
              <a:t>Ingrowing nail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FE8D69-42F2-41A9-A936-665BA4DF22FB}"/>
              </a:ext>
            </a:extLst>
          </p:cNvPr>
          <p:cNvSpPr txBox="1"/>
          <p:nvPr/>
        </p:nvSpPr>
        <p:spPr>
          <a:xfrm>
            <a:off x="1613479" y="3426262"/>
            <a:ext cx="122822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5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78E5181-C8A7-41FE-8664-0C4C03AB99E2}"/>
              </a:ext>
            </a:extLst>
          </p:cNvPr>
          <p:cNvCxnSpPr/>
          <p:nvPr/>
        </p:nvCxnSpPr>
        <p:spPr>
          <a:xfrm>
            <a:off x="2846535" y="1685330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60D44A6-3E64-44FF-B188-34D77BB703FA}"/>
              </a:ext>
            </a:extLst>
          </p:cNvPr>
          <p:cNvCxnSpPr/>
          <p:nvPr/>
        </p:nvCxnSpPr>
        <p:spPr>
          <a:xfrm>
            <a:off x="2846535" y="2142530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6BD5AC3-4388-4631-A8A9-C6B9308F8F6B}"/>
              </a:ext>
            </a:extLst>
          </p:cNvPr>
          <p:cNvCxnSpPr/>
          <p:nvPr/>
        </p:nvCxnSpPr>
        <p:spPr>
          <a:xfrm>
            <a:off x="2846535" y="2631996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2777564-947B-48CC-9875-F91D505A7612}"/>
              </a:ext>
            </a:extLst>
          </p:cNvPr>
          <p:cNvCxnSpPr/>
          <p:nvPr/>
        </p:nvCxnSpPr>
        <p:spPr>
          <a:xfrm>
            <a:off x="2846535" y="3610928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B609DE-3686-4049-BEB8-78D1512A606A}"/>
              </a:ext>
            </a:extLst>
          </p:cNvPr>
          <p:cNvCxnSpPr/>
          <p:nvPr/>
        </p:nvCxnSpPr>
        <p:spPr>
          <a:xfrm>
            <a:off x="2846535" y="3121462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C5AF39A-FF46-40E0-B941-19ECAF26C360}"/>
              </a:ext>
            </a:extLst>
          </p:cNvPr>
          <p:cNvCxnSpPr/>
          <p:nvPr/>
        </p:nvCxnSpPr>
        <p:spPr>
          <a:xfrm>
            <a:off x="2859235" y="4100394"/>
            <a:ext cx="7010400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476AF2B2-5D01-41EF-B6C4-1FBEF27CEED2}"/>
              </a:ext>
            </a:extLst>
          </p:cNvPr>
          <p:cNvSpPr/>
          <p:nvPr/>
        </p:nvSpPr>
        <p:spPr bwMode="auto">
          <a:xfrm>
            <a:off x="2185991" y="4535126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24A50BA7-12A5-48F5-99C1-8E2F5C166663}"/>
              </a:ext>
            </a:extLst>
          </p:cNvPr>
          <p:cNvSpPr/>
          <p:nvPr/>
        </p:nvSpPr>
        <p:spPr bwMode="auto">
          <a:xfrm>
            <a:off x="7055756" y="1424810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F0A517C2-39D6-4BE6-B85E-5FA35EEA6FCC}"/>
              </a:ext>
            </a:extLst>
          </p:cNvPr>
          <p:cNvSpPr/>
          <p:nvPr/>
        </p:nvSpPr>
        <p:spPr bwMode="auto">
          <a:xfrm>
            <a:off x="5667993" y="234994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B0F214B7-2AB0-4F0D-9297-1A6A65B30C41}"/>
              </a:ext>
            </a:extLst>
          </p:cNvPr>
          <p:cNvSpPr/>
          <p:nvPr/>
        </p:nvSpPr>
        <p:spPr bwMode="auto">
          <a:xfrm>
            <a:off x="5688522" y="3812328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318C84-F056-4305-84B0-D3BF2D576EC4}"/>
              </a:ext>
            </a:extLst>
          </p:cNvPr>
          <p:cNvGrpSpPr/>
          <p:nvPr/>
        </p:nvGrpSpPr>
        <p:grpSpPr>
          <a:xfrm>
            <a:off x="1419330" y="3405480"/>
            <a:ext cx="5358249" cy="3142734"/>
            <a:chOff x="78901" y="3426262"/>
            <a:chExt cx="5358249" cy="3142734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E42A2ED-A779-498C-AFEF-13F790BD2049}"/>
                </a:ext>
              </a:extLst>
            </p:cNvPr>
            <p:cNvSpPr/>
            <p:nvPr/>
          </p:nvSpPr>
          <p:spPr>
            <a:xfrm>
              <a:off x="152400" y="3426262"/>
              <a:ext cx="1334656" cy="369332"/>
            </a:xfrm>
            <a:prstGeom prst="rect">
              <a:avLst/>
            </a:prstGeom>
            <a:noFill/>
            <a:ln w="38100" cap="flat" cmpd="sng" algn="ctr">
              <a:solidFill>
                <a:srgbClr val="FF0D0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0" name="Rounded Rectangle 36">
              <a:extLst>
                <a:ext uri="{FF2B5EF4-FFF2-40B4-BE49-F238E27FC236}">
                  <a16:creationId xmlns:a16="http://schemas.microsoft.com/office/drawing/2014/main" id="{514A2B9C-5145-4464-8069-E3946275E8C7}"/>
                </a:ext>
              </a:extLst>
            </p:cNvPr>
            <p:cNvSpPr/>
            <p:nvPr/>
          </p:nvSpPr>
          <p:spPr>
            <a:xfrm>
              <a:off x="78901" y="5666264"/>
              <a:ext cx="5358249" cy="902732"/>
            </a:xfrm>
            <a:prstGeom prst="roundRect">
              <a:avLst>
                <a:gd name="adj" fmla="val 10861"/>
              </a:avLst>
            </a:prstGeom>
            <a:solidFill>
              <a:srgbClr val="FFFFFF"/>
            </a:solidFill>
            <a:ln w="28575" cap="flat" cmpd="sng" algn="ctr">
              <a:solidFill>
                <a:srgbClr val="FF0000"/>
              </a:solidFill>
              <a:prstDash val="solid"/>
            </a:ln>
            <a:effectLst>
              <a:outerShdw blurRad="114300" dist="1778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Predictive model of outcome indicates this is a high-risk patient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B5152DA-21B3-4542-89CC-9F2128E76DC6}"/>
                </a:ext>
              </a:extLst>
            </p:cNvPr>
            <p:cNvCxnSpPr/>
            <p:nvPr/>
          </p:nvCxnSpPr>
          <p:spPr>
            <a:xfrm>
              <a:off x="285750" y="3810358"/>
              <a:ext cx="0" cy="1855906"/>
            </a:xfrm>
            <a:prstGeom prst="straightConnector1">
              <a:avLst/>
            </a:prstGeom>
            <a:noFill/>
            <a:ln w="38100" cap="flat" cmpd="sng" algn="ctr">
              <a:solidFill>
                <a:srgbClr val="FF0D0D"/>
              </a:solidFill>
              <a:prstDash val="solid"/>
              <a:headEnd type="arrow" w="med" len="med"/>
              <a:tailEnd type="none" w="med" len="med"/>
            </a:ln>
            <a:effectLst/>
          </p:spPr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1CCBE0B9-049C-489D-A17B-B5FD1100B1B6}"/>
              </a:ext>
            </a:extLst>
          </p:cNvPr>
          <p:cNvSpPr txBox="1"/>
          <p:nvPr/>
        </p:nvSpPr>
        <p:spPr>
          <a:xfrm>
            <a:off x="2587913" y="5024398"/>
            <a:ext cx="308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05050"/>
                </a:solidFill>
                <a:latin typeface="Verdana"/>
              </a:rPr>
              <a:t>Injected ingrowing nail</a:t>
            </a:r>
          </a:p>
        </p:txBody>
      </p:sp>
      <p:sp>
        <p:nvSpPr>
          <p:cNvPr id="33" name="Rounded Rectangle 38">
            <a:extLst>
              <a:ext uri="{FF2B5EF4-FFF2-40B4-BE49-F238E27FC236}">
                <a16:creationId xmlns:a16="http://schemas.microsoft.com/office/drawing/2014/main" id="{0FE7B93E-40FB-456E-8188-350319C24134}"/>
              </a:ext>
            </a:extLst>
          </p:cNvPr>
          <p:cNvSpPr/>
          <p:nvPr/>
        </p:nvSpPr>
        <p:spPr>
          <a:xfrm>
            <a:off x="5023429" y="4157365"/>
            <a:ext cx="5343525" cy="641866"/>
          </a:xfrm>
          <a:prstGeom prst="roundRect">
            <a:avLst>
              <a:gd name="adj" fmla="val 10861"/>
            </a:avLst>
          </a:prstGeom>
          <a:solidFill>
            <a:srgbClr val="FFFFFF"/>
          </a:solidFill>
          <a:ln w="28575" cap="flat" cmpd="sng" algn="ctr">
            <a:solidFill>
              <a:srgbClr val="FF0000"/>
            </a:solidFill>
            <a:prstDash val="solid"/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New RR = 2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(but with same observed confounding)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893D1FC6-8D14-4830-B7C7-9264892CD017}"/>
              </a:ext>
            </a:extLst>
          </p:cNvPr>
          <p:cNvSpPr/>
          <p:nvPr/>
        </p:nvSpPr>
        <p:spPr bwMode="auto">
          <a:xfrm>
            <a:off x="2140529" y="5041743"/>
            <a:ext cx="365774" cy="341988"/>
          </a:xfrm>
          <a:prstGeom prst="star5">
            <a:avLst/>
          </a:prstGeom>
          <a:solidFill>
            <a:srgbClr val="FFFF00"/>
          </a:solidFill>
          <a:ln w="38100" cap="flat" cmpd="sng" algn="ctr">
            <a:solidFill>
              <a:srgbClr val="505050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FF9C79C5-FB1F-4427-946E-9562ECA395D6}"/>
              </a:ext>
            </a:extLst>
          </p:cNvPr>
          <p:cNvSpPr/>
          <p:nvPr/>
        </p:nvSpPr>
        <p:spPr bwMode="auto">
          <a:xfrm>
            <a:off x="5407532" y="3291572"/>
            <a:ext cx="365774" cy="341988"/>
          </a:xfrm>
          <a:prstGeom prst="star5">
            <a:avLst/>
          </a:prstGeom>
          <a:solidFill>
            <a:srgbClr val="FFFF00"/>
          </a:solidFill>
          <a:ln w="38100" cap="flat" cmpd="sng" algn="ctr">
            <a:solidFill>
              <a:srgbClr val="505050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pic>
        <p:nvPicPr>
          <p:cNvPr id="36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CAECDA52-7B4E-417E-89BB-8215E85A3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413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23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7B8AADCA-AE7E-4B4E-9037-A322BB6D0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III. Estimation method evaluation framework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iii. Metrics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52BB0FAB-1947-4410-9955-16C9B0C0045E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143D64CC-601E-4472-AAE0-3BD9AA356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8321674" cy="414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Discriminative performance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Area Under receiver operator characteristic Curve (AUC)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Predictive accuracy distinguishing between positive and negative control outcomes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Confidence interval coverage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Proportion of 95% CIs that include 1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Mean precision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1/SE^2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Mean square error (MSE)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Average squared difference between observed RR and true RR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Type 1 and type 2 Error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6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739AF05D-6955-4FA6-BA32-7C4614003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391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24</a:t>
            </a:fld>
            <a:endParaRPr lang="en-US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4E3ABC69-E7BD-4237-BB4F-B9DD79DD228F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A01437-0389-49D8-BECC-6D0880D24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230034"/>
              </p:ext>
            </p:extLst>
          </p:nvPr>
        </p:nvGraphicFramePr>
        <p:xfrm>
          <a:off x="1072057" y="1782424"/>
          <a:ext cx="9359461" cy="3053080"/>
        </p:xfrm>
        <a:graphic>
          <a:graphicData uri="http://schemas.openxmlformats.org/drawingml/2006/table">
            <a:tbl>
              <a:tblPr firstRow="1" bandRow="1"/>
              <a:tblGrid>
                <a:gridCol w="798784">
                  <a:extLst>
                    <a:ext uri="{9D8B030D-6E8A-4147-A177-3AD203B41FA5}">
                      <a16:colId xmlns:a16="http://schemas.microsoft.com/office/drawing/2014/main" val="2245182144"/>
                    </a:ext>
                  </a:extLst>
                </a:gridCol>
                <a:gridCol w="2053372">
                  <a:extLst>
                    <a:ext uri="{9D8B030D-6E8A-4147-A177-3AD203B41FA5}">
                      <a16:colId xmlns:a16="http://schemas.microsoft.com/office/drawing/2014/main" val="65941205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986849613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53891456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87806369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755195200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561125754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27008351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110404919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Method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Setting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300" dirty="0"/>
                        <a:t>AUC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Coverage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Precision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MSE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1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2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Missing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2092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CM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1:1</a:t>
                      </a:r>
                      <a:r>
                        <a:rPr lang="en-US" sz="1300" baseline="0" dirty="0"/>
                        <a:t> m</a:t>
                      </a:r>
                      <a:r>
                        <a:rPr lang="en-US" sz="1300" dirty="0"/>
                        <a:t>atch,</a:t>
                      </a:r>
                      <a:r>
                        <a:rPr lang="en-US" sz="1300" baseline="0" dirty="0"/>
                        <a:t> stratified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7189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4761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Simple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35.15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3756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Age/season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29.94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8685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Pre-exposure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28.86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4898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Event-dependent</a:t>
                      </a:r>
                      <a:r>
                        <a:rPr lang="en-US" sz="1300" baseline="0" dirty="0"/>
                        <a:t> obs.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27.78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3688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Multiple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196122"/>
                  </a:ext>
                </a:extLst>
              </a:tr>
            </a:tbl>
          </a:graphicData>
        </a:graphic>
      </p:graphicFrame>
      <p:sp>
        <p:nvSpPr>
          <p:cNvPr id="5" name="Rectangle 16">
            <a:extLst>
              <a:ext uri="{FF2B5EF4-FFF2-40B4-BE49-F238E27FC236}">
                <a16:creationId xmlns:a16="http://schemas.microsoft.com/office/drawing/2014/main" id="{3E08E343-7909-4F3B-B880-168A735D0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and outcome controls,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uncalibrated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9DCCC97-CA61-494E-A517-BE7A2FE67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41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7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C1E14332-110D-4293-AAE6-50C40BC6A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479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25</a:t>
            </a:fld>
            <a:endParaRPr lang="en-US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4E3ABC69-E7BD-4237-BB4F-B9DD79DD228F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A01437-0389-49D8-BECC-6D0880D2495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72057" y="1782424"/>
          <a:ext cx="9359461" cy="3053080"/>
        </p:xfrm>
        <a:graphic>
          <a:graphicData uri="http://schemas.openxmlformats.org/drawingml/2006/table">
            <a:tbl>
              <a:tblPr firstRow="1" bandRow="1"/>
              <a:tblGrid>
                <a:gridCol w="798784">
                  <a:extLst>
                    <a:ext uri="{9D8B030D-6E8A-4147-A177-3AD203B41FA5}">
                      <a16:colId xmlns:a16="http://schemas.microsoft.com/office/drawing/2014/main" val="2245182144"/>
                    </a:ext>
                  </a:extLst>
                </a:gridCol>
                <a:gridCol w="2053372">
                  <a:extLst>
                    <a:ext uri="{9D8B030D-6E8A-4147-A177-3AD203B41FA5}">
                      <a16:colId xmlns:a16="http://schemas.microsoft.com/office/drawing/2014/main" val="65941205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986849613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53891456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87806369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755195200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561125754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27008351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110404919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Method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Setting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300" dirty="0"/>
                        <a:t>AUC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Coverage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Precision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MSE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1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2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Missing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2092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CM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1:1</a:t>
                      </a:r>
                      <a:r>
                        <a:rPr lang="en-US" sz="1300" baseline="0" dirty="0"/>
                        <a:t> m</a:t>
                      </a:r>
                      <a:r>
                        <a:rPr lang="en-US" sz="1300" dirty="0"/>
                        <a:t>atch,</a:t>
                      </a:r>
                      <a:r>
                        <a:rPr lang="en-US" sz="1300" baseline="0" dirty="0"/>
                        <a:t> stratified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7189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4761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Simple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35.15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3756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Age/season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29.94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8685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Pre-exposure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28.86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4898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Event-dependent</a:t>
                      </a:r>
                      <a:r>
                        <a:rPr lang="en-US" sz="1300" baseline="0" dirty="0"/>
                        <a:t> obs.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27.78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3688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Multiple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196122"/>
                  </a:ext>
                </a:extLst>
              </a:tr>
            </a:tbl>
          </a:graphicData>
        </a:graphic>
      </p:graphicFrame>
      <p:sp>
        <p:nvSpPr>
          <p:cNvPr id="5" name="Rectangle 16">
            <a:extLst>
              <a:ext uri="{FF2B5EF4-FFF2-40B4-BE49-F238E27FC236}">
                <a16:creationId xmlns:a16="http://schemas.microsoft.com/office/drawing/2014/main" id="{3E08E343-7909-4F3B-B880-168A735D0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and outcome controls, uncalibrated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9DCCC97-CA61-494E-A517-BE7A2FE67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41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BFBF84-D428-437C-A3A1-A50F5450DC6B}"/>
              </a:ext>
            </a:extLst>
          </p:cNvPr>
          <p:cNvSpPr/>
          <p:nvPr/>
        </p:nvSpPr>
        <p:spPr bwMode="auto">
          <a:xfrm>
            <a:off x="4876195" y="1782425"/>
            <a:ext cx="1845448" cy="305308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47D3FD06-624B-4D3A-9880-2A85D6BC0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488" y="5189481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Improved precision while maintaining coverage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9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FA528A95-D582-4101-9812-581CA8C0C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197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26</a:t>
            </a:fld>
            <a:endParaRPr lang="en-US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4E3ABC69-E7BD-4237-BB4F-B9DD79DD228F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A01437-0389-49D8-BECC-6D0880D24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09063"/>
              </p:ext>
            </p:extLst>
          </p:nvPr>
        </p:nvGraphicFramePr>
        <p:xfrm>
          <a:off x="1072057" y="1782424"/>
          <a:ext cx="9359461" cy="3053080"/>
        </p:xfrm>
        <a:graphic>
          <a:graphicData uri="http://schemas.openxmlformats.org/drawingml/2006/table">
            <a:tbl>
              <a:tblPr firstRow="1" bandRow="1"/>
              <a:tblGrid>
                <a:gridCol w="798784">
                  <a:extLst>
                    <a:ext uri="{9D8B030D-6E8A-4147-A177-3AD203B41FA5}">
                      <a16:colId xmlns:a16="http://schemas.microsoft.com/office/drawing/2014/main" val="2245182144"/>
                    </a:ext>
                  </a:extLst>
                </a:gridCol>
                <a:gridCol w="2053372">
                  <a:extLst>
                    <a:ext uri="{9D8B030D-6E8A-4147-A177-3AD203B41FA5}">
                      <a16:colId xmlns:a16="http://schemas.microsoft.com/office/drawing/2014/main" val="65941205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986849613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53891456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87806369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755195200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561125754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27008351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110404919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Method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Setting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300" dirty="0"/>
                        <a:t>AUC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Coverage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Precision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MSE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1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2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Missing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2092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CM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1:1</a:t>
                      </a:r>
                      <a:r>
                        <a:rPr lang="en-US" sz="1300" baseline="0" dirty="0"/>
                        <a:t> m</a:t>
                      </a:r>
                      <a:r>
                        <a:rPr lang="en-US" sz="1300" dirty="0"/>
                        <a:t>atch,</a:t>
                      </a:r>
                      <a:r>
                        <a:rPr lang="en-US" sz="1300" baseline="0" dirty="0"/>
                        <a:t> stratified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7189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4761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Simple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35.15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3756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Age/season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29.94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8685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Pre-exposure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28.86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4898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Event-dependent</a:t>
                      </a:r>
                      <a:r>
                        <a:rPr lang="en-US" sz="1300" baseline="0" dirty="0"/>
                        <a:t> obs.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27.78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3688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Multiple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28.25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196122"/>
                  </a:ext>
                </a:extLst>
              </a:tr>
            </a:tbl>
          </a:graphicData>
        </a:graphic>
      </p:graphicFrame>
      <p:sp>
        <p:nvSpPr>
          <p:cNvPr id="5" name="Rectangle 16">
            <a:extLst>
              <a:ext uri="{FF2B5EF4-FFF2-40B4-BE49-F238E27FC236}">
                <a16:creationId xmlns:a16="http://schemas.microsoft.com/office/drawing/2014/main" id="{3E08E343-7909-4F3B-B880-168A735D0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and outcome controls, uncalibrated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9DCCC97-CA61-494E-A517-BE7A2FE67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41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BFBF84-D428-437C-A3A1-A50F5450DC6B}"/>
              </a:ext>
            </a:extLst>
          </p:cNvPr>
          <p:cNvSpPr/>
          <p:nvPr/>
        </p:nvSpPr>
        <p:spPr bwMode="auto">
          <a:xfrm>
            <a:off x="3910693" y="1782425"/>
            <a:ext cx="947057" cy="305308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47D3FD06-624B-4D3A-9880-2A85D6BC0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488" y="5189481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Poorer AUC and bias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290320-4B16-40FA-94BF-4BF1F7EF72C6}"/>
              </a:ext>
            </a:extLst>
          </p:cNvPr>
          <p:cNvSpPr/>
          <p:nvPr/>
        </p:nvSpPr>
        <p:spPr bwMode="auto">
          <a:xfrm>
            <a:off x="6697576" y="1782424"/>
            <a:ext cx="960524" cy="305308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pic>
        <p:nvPicPr>
          <p:cNvPr id="10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68EDB1DF-0E2E-4609-AB21-A2325C5EE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89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27</a:t>
            </a:fld>
            <a:endParaRPr lang="en-US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3271B35B-9776-4056-9FA0-C76E7F711ED7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D716339-B372-4C10-A48A-B6AAEE21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9772422" cy="41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D0CF1A7-B282-43B0-9083-8D7BD0E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7" y="1059724"/>
            <a:ext cx="857095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CCA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18490FEA-8068-4FAE-9328-E50DEC9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6" y="3552554"/>
            <a:ext cx="971397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505050"/>
              </a:buClr>
              <a:buFontTx/>
              <a:buNone/>
            </a:pPr>
            <a:r>
              <a:rPr lang="en-US" b="1" kern="0" dirty="0">
                <a:solidFill>
                  <a:srgbClr val="505050"/>
                </a:solidFill>
                <a:latin typeface="Verdana"/>
              </a:rPr>
              <a:t>CSCCS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116255-CF01-4B1B-AD44-78F5F50B8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489" y="1109554"/>
            <a:ext cx="9878788" cy="24356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2AFBEDC-0F92-4F5A-AC83-6D7FCC96F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330" y="3610563"/>
            <a:ext cx="9878788" cy="2449593"/>
          </a:xfrm>
          <a:prstGeom prst="rect">
            <a:avLst/>
          </a:prstGeom>
        </p:spPr>
      </p:pic>
      <p:sp>
        <p:nvSpPr>
          <p:cNvPr id="11" name="Rectangle 16">
            <a:extLst>
              <a:ext uri="{FF2B5EF4-FFF2-40B4-BE49-F238E27FC236}">
                <a16:creationId xmlns:a16="http://schemas.microsoft.com/office/drawing/2014/main" id="{831CC8A4-BC34-4E21-88E6-1B093E9D3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726335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and outcome controls, uncalibrated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12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316ADD5A-6E0B-400C-B6E6-0D8DCD8A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4662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28</a:t>
            </a:fld>
            <a:endParaRPr lang="en-US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4E3ABC69-E7BD-4237-BB4F-B9DD79DD228F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A01437-0389-49D8-BECC-6D0880D24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465363"/>
              </p:ext>
            </p:extLst>
          </p:nvPr>
        </p:nvGraphicFramePr>
        <p:xfrm>
          <a:off x="1072057" y="1782424"/>
          <a:ext cx="9359461" cy="3053080"/>
        </p:xfrm>
        <a:graphic>
          <a:graphicData uri="http://schemas.openxmlformats.org/drawingml/2006/table">
            <a:tbl>
              <a:tblPr firstRow="1" bandRow="1"/>
              <a:tblGrid>
                <a:gridCol w="798784">
                  <a:extLst>
                    <a:ext uri="{9D8B030D-6E8A-4147-A177-3AD203B41FA5}">
                      <a16:colId xmlns:a16="http://schemas.microsoft.com/office/drawing/2014/main" val="2245182144"/>
                    </a:ext>
                  </a:extLst>
                </a:gridCol>
                <a:gridCol w="2053372">
                  <a:extLst>
                    <a:ext uri="{9D8B030D-6E8A-4147-A177-3AD203B41FA5}">
                      <a16:colId xmlns:a16="http://schemas.microsoft.com/office/drawing/2014/main" val="65941205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986849613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53891456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87806369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755195200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561125754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27008351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110404919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Method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Setting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300" dirty="0"/>
                        <a:t>AUC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Coverage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Precision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MSE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1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2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Missing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2092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CM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1:1</a:t>
                      </a:r>
                      <a:r>
                        <a:rPr lang="en-US" sz="1300" baseline="0" dirty="0"/>
                        <a:t> m</a:t>
                      </a:r>
                      <a:r>
                        <a:rPr lang="en-US" sz="1300" dirty="0"/>
                        <a:t>atch,</a:t>
                      </a:r>
                      <a:r>
                        <a:rPr lang="en-US" sz="1300" baseline="0" dirty="0"/>
                        <a:t> stratified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17.4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7189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4761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Simple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16.25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3756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Age/season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15.95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8685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Pre-exposure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12.79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4898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Event-dependent</a:t>
                      </a:r>
                      <a:r>
                        <a:rPr lang="en-US" sz="1300" baseline="0" dirty="0"/>
                        <a:t> obs.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9.21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3688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Multiple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13.39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196122"/>
                  </a:ext>
                </a:extLst>
              </a:tr>
            </a:tbl>
          </a:graphicData>
        </a:graphic>
      </p:graphicFrame>
      <p:sp>
        <p:nvSpPr>
          <p:cNvPr id="5" name="Rectangle 16">
            <a:extLst>
              <a:ext uri="{FF2B5EF4-FFF2-40B4-BE49-F238E27FC236}">
                <a16:creationId xmlns:a16="http://schemas.microsoft.com/office/drawing/2014/main" id="{3E08E343-7909-4F3B-B880-168A735D0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and outcome controls,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calibrated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9DCCC97-CA61-494E-A517-BE7A2FE67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41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7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142146A5-E245-4BFB-B12D-F7777669F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55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29</a:t>
            </a:fld>
            <a:endParaRPr lang="en-US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3271B35B-9776-4056-9FA0-C76E7F711ED7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D716339-B372-4C10-A48A-B6AAEE21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9772422" cy="41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IV. Results</a:t>
            </a:r>
            <a:b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D0CF1A7-B282-43B0-9083-8D7BD0E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7" y="1059724"/>
            <a:ext cx="857095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CCA</a:t>
            </a: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18490FEA-8068-4FAE-9328-E50DEC9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6" y="3552554"/>
            <a:ext cx="971397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505050"/>
              </a:buClr>
              <a:buFontTx/>
              <a:buNone/>
            </a:pPr>
            <a:r>
              <a:rPr lang="en-US" b="1" kern="0" dirty="0">
                <a:solidFill>
                  <a:srgbClr val="505050"/>
                </a:solidFill>
                <a:latin typeface="Verdana"/>
              </a:rPr>
              <a:t>CSCCS</a:t>
            </a: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831CC8A4-BC34-4E21-88E6-1B093E9D3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726335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and outcome controls, calibrated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012EC4-9D55-49A8-AE08-31F1AECD8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768" y="1076052"/>
            <a:ext cx="10060952" cy="25325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26C079-163C-4F91-A06E-01F83E476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877" y="3600898"/>
            <a:ext cx="10060952" cy="2490085"/>
          </a:xfrm>
          <a:prstGeom prst="rect">
            <a:avLst/>
          </a:prstGeom>
        </p:spPr>
      </p:pic>
      <p:pic>
        <p:nvPicPr>
          <p:cNvPr id="12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7139ABAD-10B3-4C61-B9FD-A23B5CACF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87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B857C-CA90-4A27-920B-96D1AC67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FC7BFDF3-1080-4D87-A943-94DFA25B1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I. Introduction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0CA816BE-D878-4DB9-ABCC-C63696FC1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007" y="876919"/>
            <a:ext cx="8321674" cy="455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Population-level effect estimation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for causal inference using observational data</a:t>
            </a:r>
          </a:p>
          <a:p>
            <a:pPr marL="342900" marR="0" lvl="1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Effect estimation 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Does exposure T cause outcome O?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SCCS: compare outcomes within persons during time periods of differing exposure status (e.g. exposed time vs unexposed time)</a:t>
            </a:r>
          </a:p>
          <a:p>
            <a:pPr marL="342900" marR="0" lvl="1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9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3CB93F18-2CC4-4BC5-A676-F70727A1A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5164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30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10558855-44B3-46C7-A888-CE0B437F2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V. Discussion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BC9C7DF-30FC-44DE-87D7-6E331B009A69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1EE766B7-B517-41FD-AA65-CA3BDB7AB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007" y="876919"/>
            <a:ext cx="8321674" cy="455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505050"/>
              </a:buClr>
            </a:pPr>
            <a:endParaRPr lang="en-US" dirty="0">
              <a:solidFill>
                <a:srgbClr val="505050"/>
              </a:solidFill>
              <a:latin typeface="Verdana"/>
            </a:endParaRPr>
          </a:p>
          <a:p>
            <a:pPr>
              <a:buClr>
                <a:srgbClr val="505050"/>
              </a:buClr>
            </a:pPr>
            <a:r>
              <a:rPr lang="en-US" dirty="0">
                <a:solidFill>
                  <a:srgbClr val="505050"/>
                </a:solidFill>
                <a:latin typeface="Verdana"/>
              </a:rPr>
              <a:t>CSCCS demonstrates similar coverage profile as CCA, greater precision across wide range of TCO combinations</a:t>
            </a:r>
          </a:p>
          <a:p>
            <a:pPr>
              <a:buClr>
                <a:srgbClr val="505050"/>
              </a:buClr>
            </a:pPr>
            <a:endParaRPr lang="en-US" kern="0" dirty="0">
              <a:solidFill>
                <a:srgbClr val="505050"/>
              </a:solidFill>
              <a:latin typeface="Verdana"/>
            </a:endParaRPr>
          </a:p>
          <a:p>
            <a:pPr>
              <a:buClr>
                <a:srgbClr val="505050"/>
              </a:buClr>
            </a:pPr>
            <a:r>
              <a:rPr lang="en-US" kern="0" dirty="0">
                <a:solidFill>
                  <a:srgbClr val="505050"/>
                </a:solidFill>
                <a:latin typeface="Verdana"/>
              </a:rPr>
              <a:t>CSCCS demonstrates poorer predictive accuracy and bias</a:t>
            </a:r>
          </a:p>
          <a:p>
            <a:pPr marL="342900" lvl="1" indent="0">
              <a:buClr>
                <a:srgbClr val="505050"/>
              </a:buClr>
              <a:buFontTx/>
              <a:buNone/>
            </a:pPr>
            <a:endParaRPr lang="en-US" kern="0" dirty="0">
              <a:solidFill>
                <a:srgbClr val="505050"/>
              </a:solidFill>
              <a:latin typeface="Verdana"/>
            </a:endParaRPr>
          </a:p>
          <a:p>
            <a:pPr eaLnBrk="1" hangingPunct="1">
              <a:buClr>
                <a:srgbClr val="505050"/>
              </a:buClr>
            </a:pPr>
            <a:r>
              <a:rPr lang="en-US" dirty="0">
                <a:solidFill>
                  <a:srgbClr val="505050"/>
                </a:solidFill>
                <a:latin typeface="Verdana"/>
              </a:rPr>
              <a:t>When to use</a:t>
            </a:r>
          </a:p>
          <a:p>
            <a:pPr lvl="1" eaLnBrk="1" hangingPunct="1">
              <a:buClr>
                <a:srgbClr val="505050"/>
              </a:buClr>
            </a:pPr>
            <a:r>
              <a:rPr lang="en-US" dirty="0">
                <a:solidFill>
                  <a:srgbClr val="505050"/>
                </a:solidFill>
                <a:latin typeface="Verdana"/>
              </a:rPr>
              <a:t>Underpowered for CCA</a:t>
            </a:r>
          </a:p>
          <a:p>
            <a:pPr lvl="1" eaLnBrk="1" hangingPunct="1">
              <a:buClr>
                <a:srgbClr val="505050"/>
              </a:buClr>
            </a:pPr>
            <a:r>
              <a:rPr lang="en-US" dirty="0">
                <a:solidFill>
                  <a:srgbClr val="505050"/>
                </a:solidFill>
                <a:latin typeface="Verdana"/>
              </a:rPr>
              <a:t>Studying event rates</a:t>
            </a:r>
          </a:p>
          <a:p>
            <a:pPr lvl="1" eaLnBrk="1" hangingPunct="1">
              <a:buClr>
                <a:srgbClr val="505050"/>
              </a:buClr>
            </a:pPr>
            <a:endParaRPr lang="en-US" dirty="0">
              <a:solidFill>
                <a:srgbClr val="505050"/>
              </a:solidFill>
              <a:latin typeface="Verdana"/>
            </a:endParaRPr>
          </a:p>
          <a:p>
            <a:pPr eaLnBrk="1" hangingPunct="1">
              <a:buClr>
                <a:srgbClr val="505050"/>
              </a:buClr>
            </a:pPr>
            <a:r>
              <a:rPr lang="en-US" dirty="0">
                <a:solidFill>
                  <a:srgbClr val="505050"/>
                </a:solidFill>
                <a:latin typeface="Verdana"/>
              </a:rPr>
              <a:t>When not to use</a:t>
            </a:r>
          </a:p>
          <a:p>
            <a:pPr lvl="1" eaLnBrk="1" hangingPunct="1">
              <a:buClr>
                <a:srgbClr val="505050"/>
              </a:buClr>
            </a:pPr>
            <a:r>
              <a:rPr lang="en-US" dirty="0">
                <a:solidFill>
                  <a:srgbClr val="505050"/>
                </a:solidFill>
                <a:latin typeface="Verdana"/>
              </a:rPr>
              <a:t>SCCS assumptions violated (e.g. censored observation time)</a:t>
            </a:r>
          </a:p>
          <a:p>
            <a:pPr lvl="1" eaLnBrk="1" hangingPunct="1">
              <a:buClr>
                <a:srgbClr val="505050"/>
              </a:buClr>
            </a:pPr>
            <a:r>
              <a:rPr lang="en-US" dirty="0">
                <a:solidFill>
                  <a:srgbClr val="505050"/>
                </a:solidFill>
                <a:latin typeface="Verdana"/>
              </a:rPr>
              <a:t>Studying time-to-event</a:t>
            </a:r>
          </a:p>
          <a:p>
            <a:pPr marL="342900" lvl="1" indent="0">
              <a:buClr>
                <a:srgbClr val="505050"/>
              </a:buClr>
              <a:buFontTx/>
              <a:buNone/>
            </a:pPr>
            <a:endParaRPr lang="en-US" sz="1600" kern="0" dirty="0">
              <a:solidFill>
                <a:srgbClr val="505050"/>
              </a:solidFill>
              <a:latin typeface="Verdana"/>
            </a:endParaRPr>
          </a:p>
        </p:txBody>
      </p:sp>
      <p:pic>
        <p:nvPicPr>
          <p:cNvPr id="6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15DDAB43-75F0-4505-88A6-B7605389D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471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31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10558855-44B3-46C7-A888-CE0B437F2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Supplemental slides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BC9C7DF-30FC-44DE-87D7-6E331B009A69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5FB599-BE47-45A2-B6F3-F6F9A6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45126"/>
              </p:ext>
            </p:extLst>
          </p:nvPr>
        </p:nvGraphicFramePr>
        <p:xfrm>
          <a:off x="1072057" y="1782424"/>
          <a:ext cx="9359461" cy="3053080"/>
        </p:xfrm>
        <a:graphic>
          <a:graphicData uri="http://schemas.openxmlformats.org/drawingml/2006/table">
            <a:tbl>
              <a:tblPr firstRow="1" bandRow="1"/>
              <a:tblGrid>
                <a:gridCol w="798784">
                  <a:extLst>
                    <a:ext uri="{9D8B030D-6E8A-4147-A177-3AD203B41FA5}">
                      <a16:colId xmlns:a16="http://schemas.microsoft.com/office/drawing/2014/main" val="2245182144"/>
                    </a:ext>
                  </a:extLst>
                </a:gridCol>
                <a:gridCol w="2053372">
                  <a:extLst>
                    <a:ext uri="{9D8B030D-6E8A-4147-A177-3AD203B41FA5}">
                      <a16:colId xmlns:a16="http://schemas.microsoft.com/office/drawing/2014/main" val="65941205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986849613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53891456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87806369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755195200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561125754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27008351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110404919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Method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Setting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300" dirty="0"/>
                        <a:t>AUC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Coverage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Precision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MSE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1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2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Missing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2092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CM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1:1</a:t>
                      </a:r>
                      <a:r>
                        <a:rPr lang="en-US" sz="1300" baseline="0" dirty="0"/>
                        <a:t> m</a:t>
                      </a:r>
                      <a:r>
                        <a:rPr lang="en-US" sz="1300" dirty="0"/>
                        <a:t>atch,</a:t>
                      </a:r>
                      <a:r>
                        <a:rPr lang="en-US" sz="1300" baseline="0" dirty="0"/>
                        <a:t> stratified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44.16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7189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4761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Simple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59.44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3756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Age/season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59.13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8685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Pre-exposure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57.39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4898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Event-dependent</a:t>
                      </a:r>
                      <a:r>
                        <a:rPr lang="en-US" sz="1300" baseline="0" dirty="0"/>
                        <a:t> obs.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53.73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3688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Multiple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55.83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0.17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196122"/>
                  </a:ext>
                </a:extLst>
              </a:tr>
            </a:tbl>
          </a:graphicData>
        </a:graphic>
      </p:graphicFrame>
      <p:sp>
        <p:nvSpPr>
          <p:cNvPr id="7" name="Rectangle 16">
            <a:extLst>
              <a:ext uri="{FF2B5EF4-FFF2-40B4-BE49-F238E27FC236}">
                <a16:creationId xmlns:a16="http://schemas.microsoft.com/office/drawing/2014/main" id="{920D8C40-F5B9-48D6-A29E-E489A553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Outcome controls,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uncalibrated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8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37452F36-048F-4C61-9B12-FA1350E49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586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32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10558855-44B3-46C7-A888-CE0B437F2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Supplemental slides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BC9C7DF-30FC-44DE-87D7-6E331B009A69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20D8C40-F5B9-48D6-A29E-E489A553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726332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Outcome controls,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uncalibrated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E2D59C-0674-401E-B24C-8C26CD2C7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288" y="1136965"/>
            <a:ext cx="9953423" cy="24727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BC7A31D-926E-437F-BD64-78192D020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483" y="3642451"/>
            <a:ext cx="9948228" cy="2477719"/>
          </a:xfrm>
          <a:prstGeom prst="rect">
            <a:avLst/>
          </a:prstGeom>
        </p:spPr>
      </p:pic>
      <p:sp>
        <p:nvSpPr>
          <p:cNvPr id="9" name="Rectangle 16">
            <a:extLst>
              <a:ext uri="{FF2B5EF4-FFF2-40B4-BE49-F238E27FC236}">
                <a16:creationId xmlns:a16="http://schemas.microsoft.com/office/drawing/2014/main" id="{D9C6B363-2BEA-4A57-95FC-CD6926F0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7" y="1059724"/>
            <a:ext cx="857095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CCA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D2E83A48-B585-40A5-AF48-74FFC0BFC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6" y="3552554"/>
            <a:ext cx="971397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505050"/>
              </a:buClr>
              <a:buFontTx/>
              <a:buNone/>
            </a:pPr>
            <a:r>
              <a:rPr lang="en-US" b="1" kern="0" dirty="0">
                <a:solidFill>
                  <a:srgbClr val="505050"/>
                </a:solidFill>
                <a:latin typeface="Verdana"/>
              </a:rPr>
              <a:t>CSCCS</a:t>
            </a:r>
          </a:p>
        </p:txBody>
      </p:sp>
      <p:pic>
        <p:nvPicPr>
          <p:cNvPr id="11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1CEE07C0-1A31-406A-9188-6328630D8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756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33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10558855-44B3-46C7-A888-CE0B437F2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Supplemental slides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BC9C7DF-30FC-44DE-87D7-6E331B009A69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5FB599-BE47-45A2-B6F3-F6F9A6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654992"/>
              </p:ext>
            </p:extLst>
          </p:nvPr>
        </p:nvGraphicFramePr>
        <p:xfrm>
          <a:off x="1072057" y="1782424"/>
          <a:ext cx="9359461" cy="3053080"/>
        </p:xfrm>
        <a:graphic>
          <a:graphicData uri="http://schemas.openxmlformats.org/drawingml/2006/table">
            <a:tbl>
              <a:tblPr firstRow="1" bandRow="1"/>
              <a:tblGrid>
                <a:gridCol w="798784">
                  <a:extLst>
                    <a:ext uri="{9D8B030D-6E8A-4147-A177-3AD203B41FA5}">
                      <a16:colId xmlns:a16="http://schemas.microsoft.com/office/drawing/2014/main" val="2245182144"/>
                    </a:ext>
                  </a:extLst>
                </a:gridCol>
                <a:gridCol w="2053372">
                  <a:extLst>
                    <a:ext uri="{9D8B030D-6E8A-4147-A177-3AD203B41FA5}">
                      <a16:colId xmlns:a16="http://schemas.microsoft.com/office/drawing/2014/main" val="65941205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986849613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538914568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87806369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755195200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3561125754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2270083511"/>
                    </a:ext>
                  </a:extLst>
                </a:gridCol>
                <a:gridCol w="929615">
                  <a:extLst>
                    <a:ext uri="{9D8B030D-6E8A-4147-A177-3AD203B41FA5}">
                      <a16:colId xmlns:a16="http://schemas.microsoft.com/office/drawing/2014/main" val="1104049199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Method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Setting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300" dirty="0"/>
                        <a:t>AUC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Coverage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Precision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MSE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1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Type 2 Error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en-US" sz="1200" dirty="0"/>
                        <a:t>Missing</a:t>
                      </a: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2092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CM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1:1</a:t>
                      </a:r>
                      <a:r>
                        <a:rPr lang="en-US" sz="1300" baseline="0" dirty="0"/>
                        <a:t> m</a:t>
                      </a:r>
                      <a:r>
                        <a:rPr lang="en-US" sz="1300" dirty="0"/>
                        <a:t>atch,</a:t>
                      </a:r>
                      <a:r>
                        <a:rPr lang="en-US" sz="1300" baseline="0" dirty="0"/>
                        <a:t> stratified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1.28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7189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endParaRPr lang="en-US" sz="13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endParaRPr lang="en-US" sz="1300" kern="1200" dirty="0">
                        <a:solidFill>
                          <a:schemeClr val="tx1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4761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Simple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3756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Age/season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8685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Pre-exposure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0.52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48989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Event-dependent</a:t>
                      </a:r>
                      <a:r>
                        <a:rPr lang="en-US" sz="1300" baseline="0" dirty="0"/>
                        <a:t> obs.</a:t>
                      </a:r>
                      <a:endParaRPr lang="en-US" sz="1300" dirty="0"/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3688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CSCCS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300" dirty="0"/>
                        <a:t>Multiple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ap="flat" cmpd="sng" algn="ctr">
                      <a:solidFill>
                        <a:srgbClr val="505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+mn-cs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196122"/>
                  </a:ext>
                </a:extLst>
              </a:tr>
            </a:tbl>
          </a:graphicData>
        </a:graphic>
      </p:graphicFrame>
      <p:sp>
        <p:nvSpPr>
          <p:cNvPr id="7" name="Rectangle 16">
            <a:extLst>
              <a:ext uri="{FF2B5EF4-FFF2-40B4-BE49-F238E27FC236}">
                <a16:creationId xmlns:a16="http://schemas.microsoft.com/office/drawing/2014/main" id="{920D8C40-F5B9-48D6-A29E-E489A553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1118219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controls,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uncalibrated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8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2EA42C98-BE7C-4550-A258-B8481F1E6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9331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34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10558855-44B3-46C7-A888-CE0B437F2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Supplemental slides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BC9C7DF-30FC-44DE-87D7-6E331B009A69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20D8C40-F5B9-48D6-A29E-E489A553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208" y="726332"/>
            <a:ext cx="8321674" cy="46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Exposure controls,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uncalibrated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(MDRR &lt; 1.25)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D9C6B363-2BEA-4A57-95FC-CD6926F0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7" y="1059724"/>
            <a:ext cx="857095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CCA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10317D-53E5-4E54-882E-107D4B8B5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48" y="1041212"/>
            <a:ext cx="9976759" cy="24754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E17596-325B-46B6-AE44-D1242691C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11" y="3584466"/>
            <a:ext cx="9976759" cy="2489509"/>
          </a:xfrm>
          <a:prstGeom prst="rect">
            <a:avLst/>
          </a:prstGeom>
        </p:spPr>
      </p:pic>
      <p:sp>
        <p:nvSpPr>
          <p:cNvPr id="10" name="Rectangle 16">
            <a:extLst>
              <a:ext uri="{FF2B5EF4-FFF2-40B4-BE49-F238E27FC236}">
                <a16:creationId xmlns:a16="http://schemas.microsoft.com/office/drawing/2014/main" id="{D2E83A48-B585-40A5-AF48-74FFC0BFC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46" y="3552554"/>
            <a:ext cx="971397" cy="57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505050"/>
              </a:buClr>
              <a:buFontTx/>
              <a:buNone/>
            </a:pPr>
            <a:r>
              <a:rPr lang="en-US" b="1" kern="0" dirty="0">
                <a:solidFill>
                  <a:srgbClr val="505050"/>
                </a:solidFill>
                <a:latin typeface="Verdana"/>
              </a:rPr>
              <a:t>CSCCS</a:t>
            </a:r>
          </a:p>
        </p:txBody>
      </p:sp>
      <p:pic>
        <p:nvPicPr>
          <p:cNvPr id="12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C257D519-1354-40FD-95B2-5F3AD6DA8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77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FDB66-034B-423F-97D3-190EEDA3D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11FEEFE5-A7E0-4643-8D00-A17A4D6BB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I. Introduction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91D8BA22-438A-4DF3-91E1-9990EF906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007" y="876919"/>
            <a:ext cx="8321674" cy="455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Comparative self-controlled case series (CSCCS)</a:t>
            </a: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SCCS for comparative effect estimation</a:t>
            </a:r>
          </a:p>
          <a:p>
            <a:pPr marL="569913" marR="0" lvl="1" indent="-22701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Does exposure T cause outcome O relative to exposure C?</a:t>
            </a:r>
          </a:p>
          <a:p>
            <a:pPr marL="342900" marR="0" lvl="1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9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8674A1A3-CC7D-4B65-8DFC-F3076552D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50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9DE26B-B852-43F1-98E3-D45EDB1B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80C2F21D-DCC9-4A14-92AE-1A90B8AC1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1285483"/>
            <a:ext cx="8321674" cy="364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42" charset="-128"/>
                <a:cs typeface="ＭＳ Ｐゴシック" pitchFamily="42" charset="-128"/>
              </a:defRPr>
            </a:lvl1pPr>
            <a:lvl2pPr marL="569913" indent="-227013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2pPr>
            <a:lvl3pPr marL="912813" indent="-2270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3pPr>
            <a:lvl4pPr marL="1252538" indent="-22066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2"/>
              </a:buClr>
              <a:buChar char="–"/>
              <a:defRPr sz="14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4pPr>
            <a:lvl5pPr marL="1546225" indent="-174625" algn="l" rtl="0" eaLnBrk="0" fontAlgn="base" hangingPunct="0">
              <a:spcBef>
                <a:spcPts val="15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42" charset="-128"/>
              </a:defRPr>
            </a:lvl5pPr>
            <a:lvl6pPr marL="20605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77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49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32175" indent="-23018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folHlink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Combine advantages of comparative cohort and SCCS designs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Estimate comparative treatment effect controlled for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within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 patient differences</a:t>
            </a:r>
          </a:p>
          <a:p>
            <a:pPr marL="569913" marR="0" lvl="1" indent="-227013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Evaluate performance of CSCCS vs. comparative cohort study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505050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Part of larger work on population-level effect estimation methods evaluation</a:t>
            </a: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6125F1C9-D561-4DB8-9ED9-E7EBEF0F4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i. Motivation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pic>
        <p:nvPicPr>
          <p:cNvPr id="7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5B7D1BF7-2676-4E16-9D08-D34CCD97F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837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29717463-6CED-456A-9A75-B14703B7C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7D3415CF-1359-435B-B993-6CEC1F69D85F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C23488-7B59-48B9-8DBA-69B14ED85E92}"/>
              </a:ext>
            </a:extLst>
          </p:cNvPr>
          <p:cNvSpPr/>
          <p:nvPr/>
        </p:nvSpPr>
        <p:spPr bwMode="auto">
          <a:xfrm>
            <a:off x="3543553" y="2181375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6B7B03-8A76-4F3F-8351-554E001ADB8E}"/>
              </a:ext>
            </a:extLst>
          </p:cNvPr>
          <p:cNvSpPr txBox="1"/>
          <p:nvPr/>
        </p:nvSpPr>
        <p:spPr>
          <a:xfrm>
            <a:off x="347117" y="21813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A9CC1F-9657-4C3D-97B3-0EF0E6482380}"/>
              </a:ext>
            </a:extLst>
          </p:cNvPr>
          <p:cNvSpPr txBox="1"/>
          <p:nvPr/>
        </p:nvSpPr>
        <p:spPr>
          <a:xfrm>
            <a:off x="340362" y="2541046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69879B-D9AA-4614-B3DF-53FB52A9E508}"/>
              </a:ext>
            </a:extLst>
          </p:cNvPr>
          <p:cNvSpPr txBox="1"/>
          <p:nvPr/>
        </p:nvSpPr>
        <p:spPr>
          <a:xfrm>
            <a:off x="2158430" y="2535147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26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61B93C-CE82-4564-921F-5B77FA01BA55}"/>
              </a:ext>
            </a:extLst>
          </p:cNvPr>
          <p:cNvSpPr txBox="1"/>
          <p:nvPr/>
        </p:nvSpPr>
        <p:spPr>
          <a:xfrm>
            <a:off x="3382345" y="2535147"/>
            <a:ext cx="1161978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E81CD49-C8C8-4830-92B8-6A5C3F55B7A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229700" y="1899532"/>
          <a:ext cx="2185730" cy="1097280"/>
        </p:xfrm>
        <a:graphic>
          <a:graphicData uri="http://schemas.openxmlformats.org/drawingml/2006/table">
            <a:tbl>
              <a:tblPr firstRow="1" bandRow="1"/>
              <a:tblGrid>
                <a:gridCol w="478457">
                  <a:extLst>
                    <a:ext uri="{9D8B030D-6E8A-4147-A177-3AD203B41FA5}">
                      <a16:colId xmlns:a16="http://schemas.microsoft.com/office/drawing/2014/main" val="3775355657"/>
                    </a:ext>
                  </a:extLst>
                </a:gridCol>
                <a:gridCol w="802812">
                  <a:extLst>
                    <a:ext uri="{9D8B030D-6E8A-4147-A177-3AD203B41FA5}">
                      <a16:colId xmlns:a16="http://schemas.microsoft.com/office/drawing/2014/main" val="279914340"/>
                    </a:ext>
                  </a:extLst>
                </a:gridCol>
                <a:gridCol w="904461">
                  <a:extLst>
                    <a:ext uri="{9D8B030D-6E8A-4147-A177-3AD203B41FA5}">
                      <a16:colId xmlns:a16="http://schemas.microsoft.com/office/drawing/2014/main" val="2616369780"/>
                    </a:ext>
                  </a:extLst>
                </a:gridCol>
              </a:tblGrid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ID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Interval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552350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68288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392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60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0120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6DF0AD9-5285-4D2E-BD73-B24C21766456}"/>
              </a:ext>
            </a:extLst>
          </p:cNvPr>
          <p:cNvSpPr txBox="1"/>
          <p:nvPr/>
        </p:nvSpPr>
        <p:spPr>
          <a:xfrm>
            <a:off x="3552064" y="2146254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BAD0567-8936-4B81-82FA-7EEDD2EC316F}"/>
              </a:ext>
            </a:extLst>
          </p:cNvPr>
          <p:cNvCxnSpPr/>
          <p:nvPr/>
        </p:nvCxnSpPr>
        <p:spPr bwMode="auto">
          <a:xfrm flipH="1">
            <a:off x="1966170" y="2505330"/>
            <a:ext cx="10954" cy="461665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E298EFB-ED03-4549-A440-C9326DA52C13}"/>
              </a:ext>
            </a:extLst>
          </p:cNvPr>
          <p:cNvCxnSpPr/>
          <p:nvPr/>
        </p:nvCxnSpPr>
        <p:spPr bwMode="auto">
          <a:xfrm flipH="1">
            <a:off x="3569166" y="2508645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C88F64-399B-47C2-B1B6-8ECF71CD245A}"/>
              </a:ext>
            </a:extLst>
          </p:cNvPr>
          <p:cNvCxnSpPr/>
          <p:nvPr/>
        </p:nvCxnSpPr>
        <p:spPr bwMode="auto">
          <a:xfrm flipH="1">
            <a:off x="4288094" y="2511960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6D0EB3-0ABD-409B-BF51-A22E084F390B}"/>
              </a:ext>
            </a:extLst>
          </p:cNvPr>
          <p:cNvCxnSpPr/>
          <p:nvPr/>
        </p:nvCxnSpPr>
        <p:spPr bwMode="auto">
          <a:xfrm flipH="1">
            <a:off x="6875576" y="2505336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B23DB03-2A03-4359-B5B6-1127D7576536}"/>
              </a:ext>
            </a:extLst>
          </p:cNvPr>
          <p:cNvCxnSpPr/>
          <p:nvPr/>
        </p:nvCxnSpPr>
        <p:spPr bwMode="auto">
          <a:xfrm>
            <a:off x="1858617" y="24078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B471955-9EEE-4DAA-87A1-57031152E7A5}"/>
              </a:ext>
            </a:extLst>
          </p:cNvPr>
          <p:cNvSpPr txBox="1"/>
          <p:nvPr/>
        </p:nvSpPr>
        <p:spPr>
          <a:xfrm>
            <a:off x="4727167" y="2535147"/>
            <a:ext cx="157336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60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8CDEF9-54BC-491A-B652-9302E2636220}"/>
              </a:ext>
            </a:extLst>
          </p:cNvPr>
          <p:cNvSpPr/>
          <p:nvPr/>
        </p:nvSpPr>
        <p:spPr bwMode="auto">
          <a:xfrm>
            <a:off x="7722619" y="1899532"/>
            <a:ext cx="765581" cy="110059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pic>
        <p:nvPicPr>
          <p:cNvPr id="19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0D8DB316-CA08-4BFD-B32E-FFD483E1B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56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815D2A65-D66C-4E14-9C26-95A59F804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1ECF3CEE-A865-4BA3-B7E2-F15D6481010D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8793D8-D431-49BB-BBC1-4A8A5B18BC41}"/>
              </a:ext>
            </a:extLst>
          </p:cNvPr>
          <p:cNvSpPr/>
          <p:nvPr/>
        </p:nvSpPr>
        <p:spPr bwMode="auto">
          <a:xfrm>
            <a:off x="3543553" y="2181375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D98E1B-8122-4EA0-A35F-BA3BB4B98B88}"/>
              </a:ext>
            </a:extLst>
          </p:cNvPr>
          <p:cNvSpPr txBox="1"/>
          <p:nvPr/>
        </p:nvSpPr>
        <p:spPr>
          <a:xfrm>
            <a:off x="347117" y="21813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1E741A-7067-4C57-89BB-F19F9DB242DA}"/>
              </a:ext>
            </a:extLst>
          </p:cNvPr>
          <p:cNvSpPr/>
          <p:nvPr/>
        </p:nvSpPr>
        <p:spPr bwMode="auto">
          <a:xfrm>
            <a:off x="4153155" y="30990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55BAB7-170F-48B5-87FF-5613D52A5FA2}"/>
              </a:ext>
            </a:extLst>
          </p:cNvPr>
          <p:cNvSpPr txBox="1"/>
          <p:nvPr/>
        </p:nvSpPr>
        <p:spPr>
          <a:xfrm>
            <a:off x="360371" y="30990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16D52B-AE4D-4BB5-97EC-D8ABFD08A43A}"/>
              </a:ext>
            </a:extLst>
          </p:cNvPr>
          <p:cNvSpPr txBox="1"/>
          <p:nvPr/>
        </p:nvSpPr>
        <p:spPr>
          <a:xfrm>
            <a:off x="353616" y="3458761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A20957-99EA-46BA-B654-3F8074AC2C59}"/>
              </a:ext>
            </a:extLst>
          </p:cNvPr>
          <p:cNvSpPr txBox="1"/>
          <p:nvPr/>
        </p:nvSpPr>
        <p:spPr>
          <a:xfrm>
            <a:off x="2628884" y="3452862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38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3EAFB4-888A-4065-9DB7-C82E914D847A}"/>
              </a:ext>
            </a:extLst>
          </p:cNvPr>
          <p:cNvSpPr txBox="1"/>
          <p:nvPr/>
        </p:nvSpPr>
        <p:spPr>
          <a:xfrm>
            <a:off x="3972065" y="3452862"/>
            <a:ext cx="1161978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4BE2A6-5072-4546-9D20-0BCCF055190D}"/>
              </a:ext>
            </a:extLst>
          </p:cNvPr>
          <p:cNvSpPr txBox="1"/>
          <p:nvPr/>
        </p:nvSpPr>
        <p:spPr>
          <a:xfrm>
            <a:off x="3552064" y="2155779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C238B8-CF98-4C8E-8367-C8B2D52F5938}"/>
              </a:ext>
            </a:extLst>
          </p:cNvPr>
          <p:cNvSpPr txBox="1"/>
          <p:nvPr/>
        </p:nvSpPr>
        <p:spPr>
          <a:xfrm>
            <a:off x="4178470" y="3051222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8B92DE-2E32-48B2-8CAC-707A4AD6B862}"/>
              </a:ext>
            </a:extLst>
          </p:cNvPr>
          <p:cNvCxnSpPr/>
          <p:nvPr/>
        </p:nvCxnSpPr>
        <p:spPr bwMode="auto">
          <a:xfrm flipH="1">
            <a:off x="1979424" y="3413097"/>
            <a:ext cx="10954" cy="461665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59F510E-E71C-4FAD-B9DA-A74F82551705}"/>
              </a:ext>
            </a:extLst>
          </p:cNvPr>
          <p:cNvCxnSpPr/>
          <p:nvPr/>
        </p:nvCxnSpPr>
        <p:spPr bwMode="auto">
          <a:xfrm flipH="1">
            <a:off x="4168827" y="3416412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B7F16B-56C0-463B-9776-3889DECC07F0}"/>
              </a:ext>
            </a:extLst>
          </p:cNvPr>
          <p:cNvCxnSpPr/>
          <p:nvPr/>
        </p:nvCxnSpPr>
        <p:spPr bwMode="auto">
          <a:xfrm flipH="1">
            <a:off x="4887755" y="3419727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73AE4EC-AC8E-4BD2-AEC8-C589B7D65DFA}"/>
              </a:ext>
            </a:extLst>
          </p:cNvPr>
          <p:cNvCxnSpPr/>
          <p:nvPr/>
        </p:nvCxnSpPr>
        <p:spPr bwMode="auto">
          <a:xfrm flipH="1">
            <a:off x="6878889" y="3413103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8A3EADA-6C36-4289-BE13-440A44502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775955"/>
              </p:ext>
            </p:extLst>
          </p:nvPr>
        </p:nvGraphicFramePr>
        <p:xfrm>
          <a:off x="7229700" y="1899532"/>
          <a:ext cx="2957918" cy="1920240"/>
        </p:xfrm>
        <a:graphic>
          <a:graphicData uri="http://schemas.openxmlformats.org/drawingml/2006/table">
            <a:tbl>
              <a:tblPr firstRow="1" bandRow="1"/>
              <a:tblGrid>
                <a:gridCol w="473140">
                  <a:extLst>
                    <a:ext uri="{9D8B030D-6E8A-4147-A177-3AD203B41FA5}">
                      <a16:colId xmlns:a16="http://schemas.microsoft.com/office/drawing/2014/main" val="3775355657"/>
                    </a:ext>
                  </a:extLst>
                </a:gridCol>
                <a:gridCol w="795131">
                  <a:extLst>
                    <a:ext uri="{9D8B030D-6E8A-4147-A177-3AD203B41FA5}">
                      <a16:colId xmlns:a16="http://schemas.microsoft.com/office/drawing/2014/main" val="279914340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1882733030"/>
                    </a:ext>
                  </a:extLst>
                </a:gridCol>
                <a:gridCol w="904456">
                  <a:extLst>
                    <a:ext uri="{9D8B030D-6E8A-4147-A177-3AD203B41FA5}">
                      <a16:colId xmlns:a16="http://schemas.microsoft.com/office/drawing/2014/main" val="2616369780"/>
                    </a:ext>
                  </a:extLst>
                </a:gridCol>
              </a:tblGrid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ID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Interval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552350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68288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392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60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012059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1078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89569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903482"/>
                  </a:ext>
                </a:extLst>
              </a:tr>
            </a:tbl>
          </a:graphicData>
        </a:graphic>
      </p:graphicFrame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6356240-4F96-41B0-BCD7-BEFE2750C945}"/>
              </a:ext>
            </a:extLst>
          </p:cNvPr>
          <p:cNvCxnSpPr/>
          <p:nvPr/>
        </p:nvCxnSpPr>
        <p:spPr bwMode="auto">
          <a:xfrm>
            <a:off x="1858617" y="24078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6B72C-2A46-4D15-A2EB-02C310F21848}"/>
              </a:ext>
            </a:extLst>
          </p:cNvPr>
          <p:cNvCxnSpPr/>
          <p:nvPr/>
        </p:nvCxnSpPr>
        <p:spPr bwMode="auto">
          <a:xfrm>
            <a:off x="1871871" y="33255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2CE35A4-9FED-4C9A-AE1A-680DCC6A6229}"/>
              </a:ext>
            </a:extLst>
          </p:cNvPr>
          <p:cNvSpPr txBox="1"/>
          <p:nvPr/>
        </p:nvSpPr>
        <p:spPr>
          <a:xfrm>
            <a:off x="5346706" y="3452862"/>
            <a:ext cx="1219691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48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4C7C55-67FA-4599-8347-80540FFA3AFE}"/>
              </a:ext>
            </a:extLst>
          </p:cNvPr>
          <p:cNvSpPr txBox="1"/>
          <p:nvPr/>
        </p:nvSpPr>
        <p:spPr>
          <a:xfrm>
            <a:off x="2158430" y="2535147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26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E74896-A951-4C8B-B238-15E752F1F6A7}"/>
              </a:ext>
            </a:extLst>
          </p:cNvPr>
          <p:cNvSpPr txBox="1"/>
          <p:nvPr/>
        </p:nvSpPr>
        <p:spPr>
          <a:xfrm>
            <a:off x="3382345" y="2535147"/>
            <a:ext cx="1161978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1EA90A7-460E-4D5C-BE78-E5E14D7C9504}"/>
              </a:ext>
            </a:extLst>
          </p:cNvPr>
          <p:cNvCxnSpPr/>
          <p:nvPr/>
        </p:nvCxnSpPr>
        <p:spPr bwMode="auto">
          <a:xfrm flipH="1">
            <a:off x="1966170" y="2505330"/>
            <a:ext cx="10954" cy="461665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7742267-FCF3-4509-8522-F46575A81056}"/>
              </a:ext>
            </a:extLst>
          </p:cNvPr>
          <p:cNvCxnSpPr/>
          <p:nvPr/>
        </p:nvCxnSpPr>
        <p:spPr bwMode="auto">
          <a:xfrm flipH="1">
            <a:off x="3569166" y="2508645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FC3B02F-F72F-406A-8474-648411D1C803}"/>
              </a:ext>
            </a:extLst>
          </p:cNvPr>
          <p:cNvCxnSpPr/>
          <p:nvPr/>
        </p:nvCxnSpPr>
        <p:spPr bwMode="auto">
          <a:xfrm flipH="1">
            <a:off x="4288094" y="2511960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8ED075-8FAA-4865-B990-D557B633F3C9}"/>
              </a:ext>
            </a:extLst>
          </p:cNvPr>
          <p:cNvCxnSpPr/>
          <p:nvPr/>
        </p:nvCxnSpPr>
        <p:spPr bwMode="auto">
          <a:xfrm flipH="1">
            <a:off x="6875576" y="2505336"/>
            <a:ext cx="1532" cy="488167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1110336-31DA-43BE-BB26-FF6674EBFC87}"/>
              </a:ext>
            </a:extLst>
          </p:cNvPr>
          <p:cNvSpPr txBox="1"/>
          <p:nvPr/>
        </p:nvSpPr>
        <p:spPr>
          <a:xfrm>
            <a:off x="4727167" y="2535147"/>
            <a:ext cx="157336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60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81B046-F8DE-4298-AD1D-FAE0C7B14ED1}"/>
              </a:ext>
            </a:extLst>
          </p:cNvPr>
          <p:cNvSpPr/>
          <p:nvPr/>
        </p:nvSpPr>
        <p:spPr bwMode="auto">
          <a:xfrm>
            <a:off x="7229700" y="2162325"/>
            <a:ext cx="2952285" cy="812127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F9A542-BD71-4D31-BAEA-11C24F81D9C7}"/>
              </a:ext>
            </a:extLst>
          </p:cNvPr>
          <p:cNvSpPr/>
          <p:nvPr/>
        </p:nvSpPr>
        <p:spPr bwMode="auto">
          <a:xfrm>
            <a:off x="7230065" y="3022079"/>
            <a:ext cx="2961445" cy="826268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155A52-0961-41B1-9D78-6A5A052EF29E}"/>
              </a:ext>
            </a:extLst>
          </p:cNvPr>
          <p:cNvSpPr txBox="1"/>
          <p:nvPr/>
        </p:nvSpPr>
        <p:spPr>
          <a:xfrm>
            <a:off x="340362" y="2541046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T</a:t>
            </a:r>
          </a:p>
        </p:txBody>
      </p:sp>
      <p:pic>
        <p:nvPicPr>
          <p:cNvPr id="32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D3E52378-EE37-455C-81A7-CC4096413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28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8</a:t>
            </a:fld>
            <a:endParaRPr lang="en-US"/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69CFEB7A-041F-4323-A9A6-F89F90332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37" name="Slide Number Placeholder 1">
            <a:extLst>
              <a:ext uri="{FF2B5EF4-FFF2-40B4-BE49-F238E27FC236}">
                <a16:creationId xmlns:a16="http://schemas.microsoft.com/office/drawing/2014/main" id="{B1535A5F-A6E8-48AD-AF95-7C9CAD97FF60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56A1F75-1253-4CE5-90D2-37A3C74B1218}"/>
              </a:ext>
            </a:extLst>
          </p:cNvPr>
          <p:cNvSpPr/>
          <p:nvPr/>
        </p:nvSpPr>
        <p:spPr bwMode="auto">
          <a:xfrm>
            <a:off x="3543553" y="2181375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BB26779-CB60-4D4F-9AF1-2157A4AFE6E3}"/>
              </a:ext>
            </a:extLst>
          </p:cNvPr>
          <p:cNvSpPr txBox="1"/>
          <p:nvPr/>
        </p:nvSpPr>
        <p:spPr>
          <a:xfrm>
            <a:off x="347117" y="21813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710F16E-1ACC-4640-A972-51F72CD4B333}"/>
              </a:ext>
            </a:extLst>
          </p:cNvPr>
          <p:cNvSpPr txBox="1"/>
          <p:nvPr/>
        </p:nvSpPr>
        <p:spPr>
          <a:xfrm>
            <a:off x="340362" y="2541046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0ED20D9-5331-456C-A8B9-0538A28B80A9}"/>
              </a:ext>
            </a:extLst>
          </p:cNvPr>
          <p:cNvSpPr/>
          <p:nvPr/>
        </p:nvSpPr>
        <p:spPr bwMode="auto">
          <a:xfrm>
            <a:off x="4153155" y="30990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80C4F02-2FD6-491C-8168-18906350E8CE}"/>
              </a:ext>
            </a:extLst>
          </p:cNvPr>
          <p:cNvSpPr txBox="1"/>
          <p:nvPr/>
        </p:nvSpPr>
        <p:spPr>
          <a:xfrm>
            <a:off x="360371" y="30990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493BAA-8F31-424E-806F-B9548D36500E}"/>
              </a:ext>
            </a:extLst>
          </p:cNvPr>
          <p:cNvSpPr txBox="1"/>
          <p:nvPr/>
        </p:nvSpPr>
        <p:spPr>
          <a:xfrm>
            <a:off x="353616" y="3458761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BF2DCD-CFF1-4163-BF98-C1AC9A4FA799}"/>
              </a:ext>
            </a:extLst>
          </p:cNvPr>
          <p:cNvSpPr txBox="1"/>
          <p:nvPr/>
        </p:nvSpPr>
        <p:spPr>
          <a:xfrm>
            <a:off x="3552064" y="2146254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E08E69-A75F-4E1A-93FE-EB5F157030B0}"/>
              </a:ext>
            </a:extLst>
          </p:cNvPr>
          <p:cNvSpPr txBox="1"/>
          <p:nvPr/>
        </p:nvSpPr>
        <p:spPr>
          <a:xfrm>
            <a:off x="4178470" y="3081529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2B1712-A4A8-4C89-9891-F7E3F7B26994}"/>
              </a:ext>
            </a:extLst>
          </p:cNvPr>
          <p:cNvSpPr txBox="1"/>
          <p:nvPr/>
        </p:nvSpPr>
        <p:spPr>
          <a:xfrm>
            <a:off x="298175" y="4503824"/>
            <a:ext cx="1453770" cy="52322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Hypothetical combined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27528C2-4DBF-4B64-BAA5-AEDB86016065}"/>
              </a:ext>
            </a:extLst>
          </p:cNvPr>
          <p:cNvSpPr/>
          <p:nvPr/>
        </p:nvSpPr>
        <p:spPr bwMode="auto">
          <a:xfrm>
            <a:off x="3566746" y="4737547"/>
            <a:ext cx="1343430" cy="198167"/>
          </a:xfrm>
          <a:prstGeom prst="rect">
            <a:avLst/>
          </a:prstGeom>
          <a:solidFill>
            <a:srgbClr val="94C6DF">
              <a:lumMod val="5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DFEA0B2-1566-48C1-9646-37C9A78DE309}"/>
              </a:ext>
            </a:extLst>
          </p:cNvPr>
          <p:cNvSpPr txBox="1"/>
          <p:nvPr/>
        </p:nvSpPr>
        <p:spPr>
          <a:xfrm>
            <a:off x="3744219" y="4703920"/>
            <a:ext cx="1066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 or C</a:t>
            </a: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3EC96CEF-8C02-4BEB-B999-1E91F0EAC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990080"/>
              </p:ext>
            </p:extLst>
          </p:nvPr>
        </p:nvGraphicFramePr>
        <p:xfrm>
          <a:off x="7229700" y="1899532"/>
          <a:ext cx="4120796" cy="1920240"/>
        </p:xfrm>
        <a:graphic>
          <a:graphicData uri="http://schemas.openxmlformats.org/drawingml/2006/table">
            <a:tbl>
              <a:tblPr firstRow="1" bandRow="1"/>
              <a:tblGrid>
                <a:gridCol w="463195">
                  <a:extLst>
                    <a:ext uri="{9D8B030D-6E8A-4147-A177-3AD203B41FA5}">
                      <a16:colId xmlns:a16="http://schemas.microsoft.com/office/drawing/2014/main" val="3775355657"/>
                    </a:ext>
                  </a:extLst>
                </a:gridCol>
                <a:gridCol w="795130">
                  <a:extLst>
                    <a:ext uri="{9D8B030D-6E8A-4147-A177-3AD203B41FA5}">
                      <a16:colId xmlns:a16="http://schemas.microsoft.com/office/drawing/2014/main" val="279914340"/>
                    </a:ext>
                  </a:extLst>
                </a:gridCol>
                <a:gridCol w="765313">
                  <a:extLst>
                    <a:ext uri="{9D8B030D-6E8A-4147-A177-3AD203B41FA5}">
                      <a16:colId xmlns:a16="http://schemas.microsoft.com/office/drawing/2014/main" val="1882733030"/>
                    </a:ext>
                  </a:extLst>
                </a:gridCol>
                <a:gridCol w="1156068">
                  <a:extLst>
                    <a:ext uri="{9D8B030D-6E8A-4147-A177-3AD203B41FA5}">
                      <a16:colId xmlns:a16="http://schemas.microsoft.com/office/drawing/2014/main" val="997971301"/>
                    </a:ext>
                  </a:extLst>
                </a:gridCol>
                <a:gridCol w="941090">
                  <a:extLst>
                    <a:ext uri="{9D8B030D-6E8A-4147-A177-3AD203B41FA5}">
                      <a16:colId xmlns:a16="http://schemas.microsoft.com/office/drawing/2014/main" val="2616369780"/>
                    </a:ext>
                  </a:extLst>
                </a:gridCol>
              </a:tblGrid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ID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 or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Interval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552350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68288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392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60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012059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1078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89569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903482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2ACB3A7B-648D-436D-95C1-8F2E71735210}"/>
              </a:ext>
            </a:extLst>
          </p:cNvPr>
          <p:cNvSpPr txBox="1"/>
          <p:nvPr/>
        </p:nvSpPr>
        <p:spPr>
          <a:xfrm>
            <a:off x="2158430" y="2535147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26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3A9C74-603D-4489-90F9-3AF27FB5517E}"/>
              </a:ext>
            </a:extLst>
          </p:cNvPr>
          <p:cNvSpPr txBox="1"/>
          <p:nvPr/>
        </p:nvSpPr>
        <p:spPr>
          <a:xfrm>
            <a:off x="3382345" y="2535147"/>
            <a:ext cx="1161978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0D8EA9D-6E59-4677-80A3-38B03986AB30}"/>
              </a:ext>
            </a:extLst>
          </p:cNvPr>
          <p:cNvSpPr txBox="1"/>
          <p:nvPr/>
        </p:nvSpPr>
        <p:spPr>
          <a:xfrm>
            <a:off x="2628884" y="3452862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38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3E697D7-CDAF-436D-8E99-ABBC5880762A}"/>
              </a:ext>
            </a:extLst>
          </p:cNvPr>
          <p:cNvSpPr txBox="1"/>
          <p:nvPr/>
        </p:nvSpPr>
        <p:spPr>
          <a:xfrm>
            <a:off x="3972065" y="3452862"/>
            <a:ext cx="1161978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1A6CE95-FEC6-4B4B-8CA4-A0382AE46342}"/>
              </a:ext>
            </a:extLst>
          </p:cNvPr>
          <p:cNvSpPr txBox="1"/>
          <p:nvPr/>
        </p:nvSpPr>
        <p:spPr>
          <a:xfrm>
            <a:off x="5346706" y="3452862"/>
            <a:ext cx="1219691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48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D60E8A7-0879-4815-8A0E-AA98336FCAA2}"/>
              </a:ext>
            </a:extLst>
          </p:cNvPr>
          <p:cNvCxnSpPr/>
          <p:nvPr/>
        </p:nvCxnSpPr>
        <p:spPr bwMode="auto">
          <a:xfrm flipH="1">
            <a:off x="3566746" y="2508645"/>
            <a:ext cx="3952" cy="1956738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138D9EB-9250-4C0D-A459-55D7665DCF51}"/>
              </a:ext>
            </a:extLst>
          </p:cNvPr>
          <p:cNvCxnSpPr/>
          <p:nvPr/>
        </p:nvCxnSpPr>
        <p:spPr bwMode="auto">
          <a:xfrm>
            <a:off x="4889287" y="3419727"/>
            <a:ext cx="20889" cy="1284193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E01853EE-39FB-4B2B-ADCB-ADD8E115F93D}"/>
              </a:ext>
            </a:extLst>
          </p:cNvPr>
          <p:cNvSpPr/>
          <p:nvPr/>
        </p:nvSpPr>
        <p:spPr bwMode="auto">
          <a:xfrm>
            <a:off x="3566746" y="4490564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674392F-2869-4806-ABEA-892CD1782D8F}"/>
              </a:ext>
            </a:extLst>
          </p:cNvPr>
          <p:cNvSpPr txBox="1"/>
          <p:nvPr/>
        </p:nvSpPr>
        <p:spPr>
          <a:xfrm>
            <a:off x="3555379" y="4465383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85E4646-C7F2-4CC0-B901-18C91FE6C0A0}"/>
              </a:ext>
            </a:extLst>
          </p:cNvPr>
          <p:cNvCxnSpPr/>
          <p:nvPr/>
        </p:nvCxnSpPr>
        <p:spPr bwMode="auto">
          <a:xfrm>
            <a:off x="1858617" y="24078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FDF4A78-FD53-45F6-B687-119E47BDB8BB}"/>
              </a:ext>
            </a:extLst>
          </p:cNvPr>
          <p:cNvCxnSpPr/>
          <p:nvPr/>
        </p:nvCxnSpPr>
        <p:spPr bwMode="auto">
          <a:xfrm>
            <a:off x="1871871" y="33255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999C386-12EF-4F52-B0BB-9DEBDDAA8C94}"/>
              </a:ext>
            </a:extLst>
          </p:cNvPr>
          <p:cNvCxnSpPr/>
          <p:nvPr/>
        </p:nvCxnSpPr>
        <p:spPr bwMode="auto">
          <a:xfrm flipV="1">
            <a:off x="1865247" y="4726993"/>
            <a:ext cx="5136753" cy="332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1ADAEFE5-661C-44EB-B1D3-7101F8052032}"/>
              </a:ext>
            </a:extLst>
          </p:cNvPr>
          <p:cNvSpPr txBox="1"/>
          <p:nvPr/>
        </p:nvSpPr>
        <p:spPr>
          <a:xfrm>
            <a:off x="4727167" y="2535147"/>
            <a:ext cx="157336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60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63" name="Rounded Rectangle 36">
            <a:extLst>
              <a:ext uri="{FF2B5EF4-FFF2-40B4-BE49-F238E27FC236}">
                <a16:creationId xmlns:a16="http://schemas.microsoft.com/office/drawing/2014/main" id="{12296E1D-7CBE-4C08-B736-70A26290592A}"/>
              </a:ext>
            </a:extLst>
          </p:cNvPr>
          <p:cNvSpPr/>
          <p:nvPr/>
        </p:nvSpPr>
        <p:spPr>
          <a:xfrm>
            <a:off x="1642030" y="5317796"/>
            <a:ext cx="2054447" cy="496915"/>
          </a:xfrm>
          <a:prstGeom prst="roundRect">
            <a:avLst>
              <a:gd name="adj" fmla="val 10861"/>
            </a:avLst>
          </a:prstGeom>
          <a:solidFill>
            <a:srgbClr val="FFFFFF"/>
          </a:solidFill>
          <a:ln w="28575" cap="flat" cmpd="sng" algn="ctr">
            <a:solidFill>
              <a:srgbClr val="FF0000"/>
            </a:solidFill>
            <a:prstDash val="solid"/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Exposure of interest</a:t>
            </a:r>
          </a:p>
        </p:txBody>
      </p: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BADD88D0-3F39-4CF1-A467-BC365B539FEC}"/>
              </a:ext>
            </a:extLst>
          </p:cNvPr>
          <p:cNvCxnSpPr/>
          <p:nvPr/>
        </p:nvCxnSpPr>
        <p:spPr bwMode="auto">
          <a:xfrm rot="5400000" flipH="1" flipV="1">
            <a:off x="2989689" y="4746208"/>
            <a:ext cx="715709" cy="415671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65" name="Rounded Rectangle 36">
            <a:extLst>
              <a:ext uri="{FF2B5EF4-FFF2-40B4-BE49-F238E27FC236}">
                <a16:creationId xmlns:a16="http://schemas.microsoft.com/office/drawing/2014/main" id="{D1F23AB4-E4BD-49EA-843F-B76382EC0DEE}"/>
              </a:ext>
            </a:extLst>
          </p:cNvPr>
          <p:cNvSpPr/>
          <p:nvPr/>
        </p:nvSpPr>
        <p:spPr>
          <a:xfrm>
            <a:off x="4772425" y="5278293"/>
            <a:ext cx="2054447" cy="496915"/>
          </a:xfrm>
          <a:prstGeom prst="roundRect">
            <a:avLst>
              <a:gd name="adj" fmla="val 10861"/>
            </a:avLst>
          </a:prstGeom>
          <a:solidFill>
            <a:srgbClr val="FFFFFF"/>
          </a:solidFill>
          <a:ln w="28575" cap="flat" cmpd="sng" algn="ctr">
            <a:solidFill>
              <a:srgbClr val="FF0000"/>
            </a:solidFill>
            <a:prstDash val="solid"/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Reference covariate</a:t>
            </a:r>
          </a:p>
        </p:txBody>
      </p: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44660418-D015-4C8B-9504-ECD2F45D5F20}"/>
              </a:ext>
            </a:extLst>
          </p:cNvPr>
          <p:cNvCxnSpPr>
            <a:stCxn id="65" idx="1"/>
          </p:cNvCxnSpPr>
          <p:nvPr/>
        </p:nvCxnSpPr>
        <p:spPr bwMode="auto">
          <a:xfrm rot="10800000">
            <a:off x="4277379" y="4965531"/>
            <a:ext cx="495046" cy="561221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A6787A3A-739F-4580-B209-9492859B91AB}"/>
              </a:ext>
            </a:extLst>
          </p:cNvPr>
          <p:cNvSpPr/>
          <p:nvPr/>
        </p:nvSpPr>
        <p:spPr bwMode="auto">
          <a:xfrm>
            <a:off x="7722619" y="1899532"/>
            <a:ext cx="765581" cy="192024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A885F8B-9D50-4936-9D94-49F5FADB62FB}"/>
              </a:ext>
            </a:extLst>
          </p:cNvPr>
          <p:cNvSpPr/>
          <p:nvPr/>
        </p:nvSpPr>
        <p:spPr bwMode="auto">
          <a:xfrm>
            <a:off x="9246460" y="1906658"/>
            <a:ext cx="1148102" cy="1920240"/>
          </a:xfrm>
          <a:prstGeom prst="rect">
            <a:avLst/>
          </a:prstGeom>
          <a:noFill/>
          <a:ln w="57150" cap="flat" cmpd="sng" algn="ctr">
            <a:solidFill>
              <a:srgbClr val="94C6D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pic>
        <p:nvPicPr>
          <p:cNvPr id="69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8B6A0742-48AE-42E7-9CA1-C5A209548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12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AA7ED3-B592-4111-A1A1-6839D66B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7BED-113B-424A-BA2E-3FE28CA9EC65}" type="slidenum">
              <a:rPr lang="en-US" smtClean="0"/>
              <a:t>9</a:t>
            </a:fld>
            <a:endParaRPr lang="en-US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4D9931AE-89C9-42E2-8CC1-8E8392390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164" y="252414"/>
            <a:ext cx="8321674" cy="82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+mj-lt"/>
                <a:ea typeface="ＭＳ Ｐゴシック" pitchFamily="42" charset="-128"/>
                <a:cs typeface="ＭＳ Ｐゴシック" pitchFamily="4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Verdana" charset="0"/>
                <a:ea typeface="ＭＳ Ｐゴシック" pitchFamily="42" charset="-128"/>
                <a:cs typeface="ＭＳ Ｐゴシック" pitchFamily="4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folHlink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Comparative SCCS</a:t>
            </a:r>
            <a:br>
              <a:rPr kumimoji="0" lang="en-US" sz="26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9357A"/>
                </a:solidFill>
                <a:effectLst/>
                <a:uLnTx/>
                <a:uFillTx/>
                <a:latin typeface="Verdana"/>
                <a:ea typeface="ＭＳ Ｐゴシック" pitchFamily="42" charset="-128"/>
              </a:rPr>
              <a:t>ii. Specification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9357A"/>
              </a:solidFill>
              <a:effectLst/>
              <a:uLnTx/>
              <a:uFillTx/>
              <a:latin typeface="Verdana"/>
              <a:ea typeface="ＭＳ Ｐゴシック" pitchFamily="42" charset="-128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EDBE04E-8A40-4942-9513-9E78D74B2840}"/>
              </a:ext>
            </a:extLst>
          </p:cNvPr>
          <p:cNvSpPr txBox="1">
            <a:spLocks/>
          </p:cNvSpPr>
          <p:nvPr/>
        </p:nvSpPr>
        <p:spPr bwMode="auto">
          <a:xfrm>
            <a:off x="13005446" y="5891253"/>
            <a:ext cx="470807" cy="215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D6DB5-DB15-8A46-A9ED-B7D6725A1D63}" type="slidenum">
              <a:rPr lang="en-US" smtClean="0">
                <a:solidFill>
                  <a:srgbClr val="505050"/>
                </a:solidFill>
                <a:latin typeface="Verdana" charset="0"/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505050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30CFD5-4054-419B-A048-B75FFAC2D5A8}"/>
              </a:ext>
            </a:extLst>
          </p:cNvPr>
          <p:cNvSpPr/>
          <p:nvPr/>
        </p:nvSpPr>
        <p:spPr bwMode="auto">
          <a:xfrm>
            <a:off x="3543553" y="2181375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10082C-0CF7-4F28-99E6-2108C58124B0}"/>
              </a:ext>
            </a:extLst>
          </p:cNvPr>
          <p:cNvSpPr txBox="1"/>
          <p:nvPr/>
        </p:nvSpPr>
        <p:spPr>
          <a:xfrm>
            <a:off x="347117" y="2181375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1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BF97BAF-698D-4F83-97DB-8231F3CB0B9C}"/>
              </a:ext>
            </a:extLst>
          </p:cNvPr>
          <p:cNvCxnSpPr/>
          <p:nvPr/>
        </p:nvCxnSpPr>
        <p:spPr bwMode="auto">
          <a:xfrm>
            <a:off x="1858617" y="2407864"/>
            <a:ext cx="5143383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EF78EAC-7E45-4B2C-9069-142B3A2A11C4}"/>
              </a:ext>
            </a:extLst>
          </p:cNvPr>
          <p:cNvSpPr txBox="1"/>
          <p:nvPr/>
        </p:nvSpPr>
        <p:spPr>
          <a:xfrm>
            <a:off x="340362" y="2541046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7A138B-D8D0-482F-812B-822AC24836E9}"/>
              </a:ext>
            </a:extLst>
          </p:cNvPr>
          <p:cNvSpPr/>
          <p:nvPr/>
        </p:nvSpPr>
        <p:spPr bwMode="auto">
          <a:xfrm>
            <a:off x="4153155" y="3099090"/>
            <a:ext cx="740217" cy="226489"/>
          </a:xfrm>
          <a:prstGeom prst="rect">
            <a:avLst/>
          </a:prstGeom>
          <a:solidFill>
            <a:srgbClr val="09357A">
              <a:lumMod val="60000"/>
              <a:lumOff val="4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9357A">
                  <a:lumMod val="40000"/>
                  <a:lumOff val="60000"/>
                </a:srgbClr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8B2023-E60D-42FC-8366-6BEE057856D9}"/>
              </a:ext>
            </a:extLst>
          </p:cNvPr>
          <p:cNvSpPr txBox="1"/>
          <p:nvPr/>
        </p:nvSpPr>
        <p:spPr>
          <a:xfrm>
            <a:off x="360371" y="3099090"/>
            <a:ext cx="1398197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Patient 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4A7AA4D-1DF9-4B17-8F00-29EE7456D6CD}"/>
              </a:ext>
            </a:extLst>
          </p:cNvPr>
          <p:cNvCxnSpPr/>
          <p:nvPr/>
        </p:nvCxnSpPr>
        <p:spPr bwMode="auto">
          <a:xfrm>
            <a:off x="1871871" y="3325579"/>
            <a:ext cx="5130129" cy="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78CE497-485E-4ABD-9268-497342AC2479}"/>
              </a:ext>
            </a:extLst>
          </p:cNvPr>
          <p:cNvSpPr txBox="1"/>
          <p:nvPr/>
        </p:nvSpPr>
        <p:spPr>
          <a:xfrm>
            <a:off x="353616" y="3458761"/>
            <a:ext cx="1398197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Length (days)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Drug 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878517-6AAA-4342-9FD5-A9B581046CE1}"/>
              </a:ext>
            </a:extLst>
          </p:cNvPr>
          <p:cNvSpPr txBox="1"/>
          <p:nvPr/>
        </p:nvSpPr>
        <p:spPr>
          <a:xfrm>
            <a:off x="3552064" y="2146254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C1182D-6FA9-4755-BD11-658342F39312}"/>
              </a:ext>
            </a:extLst>
          </p:cNvPr>
          <p:cNvSpPr txBox="1"/>
          <p:nvPr/>
        </p:nvSpPr>
        <p:spPr>
          <a:xfrm>
            <a:off x="4178470" y="3081529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5C7997-E123-435E-8A72-FA742C219CE3}"/>
              </a:ext>
            </a:extLst>
          </p:cNvPr>
          <p:cNvSpPr txBox="1"/>
          <p:nvPr/>
        </p:nvSpPr>
        <p:spPr>
          <a:xfrm>
            <a:off x="298175" y="4503824"/>
            <a:ext cx="1453770" cy="52322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Hypothetical combined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FCD763-63A3-424D-9A22-05DFF7559D9A}"/>
              </a:ext>
            </a:extLst>
          </p:cNvPr>
          <p:cNvSpPr/>
          <p:nvPr/>
        </p:nvSpPr>
        <p:spPr bwMode="auto">
          <a:xfrm>
            <a:off x="3566746" y="4737547"/>
            <a:ext cx="1343430" cy="198167"/>
          </a:xfrm>
          <a:prstGeom prst="rect">
            <a:avLst/>
          </a:prstGeom>
          <a:solidFill>
            <a:srgbClr val="94C6DF">
              <a:lumMod val="50000"/>
            </a:srgbClr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DFB120-277E-42B0-A78E-31B2100E89DF}"/>
              </a:ext>
            </a:extLst>
          </p:cNvPr>
          <p:cNvSpPr txBox="1"/>
          <p:nvPr/>
        </p:nvSpPr>
        <p:spPr>
          <a:xfrm>
            <a:off x="3744219" y="4703920"/>
            <a:ext cx="1066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 or 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AE5314-4E02-46CE-90A1-4547894DBEB5}"/>
              </a:ext>
            </a:extLst>
          </p:cNvPr>
          <p:cNvSpPr txBox="1"/>
          <p:nvPr/>
        </p:nvSpPr>
        <p:spPr>
          <a:xfrm>
            <a:off x="2158430" y="2535147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26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D0F467-E652-479C-9387-32BF3F7094A5}"/>
              </a:ext>
            </a:extLst>
          </p:cNvPr>
          <p:cNvSpPr txBox="1"/>
          <p:nvPr/>
        </p:nvSpPr>
        <p:spPr>
          <a:xfrm>
            <a:off x="3382345" y="2535147"/>
            <a:ext cx="1161978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2DE4A4-4540-4EB7-AE45-52C07D4D4460}"/>
              </a:ext>
            </a:extLst>
          </p:cNvPr>
          <p:cNvSpPr txBox="1"/>
          <p:nvPr/>
        </p:nvSpPr>
        <p:spPr>
          <a:xfrm>
            <a:off x="4727167" y="2535147"/>
            <a:ext cx="157336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60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73B11-1306-4DFA-B09D-577D86840482}"/>
              </a:ext>
            </a:extLst>
          </p:cNvPr>
          <p:cNvSpPr txBox="1"/>
          <p:nvPr/>
        </p:nvSpPr>
        <p:spPr>
          <a:xfrm>
            <a:off x="2628884" y="3452862"/>
            <a:ext cx="1021649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38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EF8960-471D-4250-9AFD-A7D24F3796B2}"/>
              </a:ext>
            </a:extLst>
          </p:cNvPr>
          <p:cNvSpPr txBox="1"/>
          <p:nvPr/>
        </p:nvSpPr>
        <p:spPr>
          <a:xfrm>
            <a:off x="3972065" y="3452862"/>
            <a:ext cx="1161978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14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1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F533C97-60B6-4518-B405-66365F28DD3D}"/>
              </a:ext>
            </a:extLst>
          </p:cNvPr>
          <p:cNvCxnSpPr/>
          <p:nvPr/>
        </p:nvCxnSpPr>
        <p:spPr bwMode="auto">
          <a:xfrm flipH="1">
            <a:off x="3566746" y="2508645"/>
            <a:ext cx="3952" cy="1956738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88F31EC-092B-4FD4-9923-217B54C88289}"/>
              </a:ext>
            </a:extLst>
          </p:cNvPr>
          <p:cNvCxnSpPr/>
          <p:nvPr/>
        </p:nvCxnSpPr>
        <p:spPr bwMode="auto">
          <a:xfrm>
            <a:off x="4889287" y="3419727"/>
            <a:ext cx="20889" cy="1284193"/>
          </a:xfrm>
          <a:prstGeom prst="line">
            <a:avLst/>
          </a:prstGeom>
          <a:solidFill>
            <a:srgbClr val="09357A"/>
          </a:solidFill>
          <a:ln w="19050" cap="flat" cmpd="sng" algn="ctr">
            <a:solidFill>
              <a:srgbClr val="505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371D6A9-590E-4F92-937F-BA3BECED3B87}"/>
              </a:ext>
            </a:extLst>
          </p:cNvPr>
          <p:cNvSpPr/>
          <p:nvPr/>
        </p:nvSpPr>
        <p:spPr bwMode="auto">
          <a:xfrm>
            <a:off x="3566746" y="4490564"/>
            <a:ext cx="740217" cy="22648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50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B7168E-6487-45E6-911B-2635C8D26D21}"/>
              </a:ext>
            </a:extLst>
          </p:cNvPr>
          <p:cNvSpPr txBox="1"/>
          <p:nvPr/>
        </p:nvSpPr>
        <p:spPr>
          <a:xfrm>
            <a:off x="3555379" y="4465383"/>
            <a:ext cx="7317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FFFF"/>
                </a:solidFill>
                <a:latin typeface="Verdana"/>
              </a:rPr>
              <a:t>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12AA35A-8D49-4676-91D6-32ACBA4812F7}"/>
              </a:ext>
            </a:extLst>
          </p:cNvPr>
          <p:cNvCxnSpPr/>
          <p:nvPr/>
        </p:nvCxnSpPr>
        <p:spPr bwMode="auto">
          <a:xfrm flipV="1">
            <a:off x="1865247" y="4726993"/>
            <a:ext cx="5136753" cy="3320"/>
          </a:xfrm>
          <a:prstGeom prst="straightConnector1">
            <a:avLst/>
          </a:prstGeom>
          <a:solidFill>
            <a:srgbClr val="09357A"/>
          </a:solidFill>
          <a:ln w="38100" cap="flat" cmpd="sng" algn="ctr">
            <a:solidFill>
              <a:srgbClr val="505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50E813C-08B6-4B77-97D7-D04DE9F1FEE6}"/>
              </a:ext>
            </a:extLst>
          </p:cNvPr>
          <p:cNvSpPr txBox="1"/>
          <p:nvPr/>
        </p:nvSpPr>
        <p:spPr>
          <a:xfrm>
            <a:off x="5346706" y="3452862"/>
            <a:ext cx="1219691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48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</a:rPr>
              <a:t>0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584ADB5A-65A7-44E7-9ED0-B20EAC342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46526"/>
              </p:ext>
            </p:extLst>
          </p:nvPr>
        </p:nvGraphicFramePr>
        <p:xfrm>
          <a:off x="7229700" y="1899532"/>
          <a:ext cx="4866220" cy="1920240"/>
        </p:xfrm>
        <a:graphic>
          <a:graphicData uri="http://schemas.openxmlformats.org/drawingml/2006/table">
            <a:tbl>
              <a:tblPr firstRow="1" bandRow="1"/>
              <a:tblGrid>
                <a:gridCol w="463187">
                  <a:extLst>
                    <a:ext uri="{9D8B030D-6E8A-4147-A177-3AD203B41FA5}">
                      <a16:colId xmlns:a16="http://schemas.microsoft.com/office/drawing/2014/main" val="3775355657"/>
                    </a:ext>
                  </a:extLst>
                </a:gridCol>
                <a:gridCol w="665922">
                  <a:extLst>
                    <a:ext uri="{9D8B030D-6E8A-4147-A177-3AD203B41FA5}">
                      <a16:colId xmlns:a16="http://schemas.microsoft.com/office/drawing/2014/main" val="291670479"/>
                    </a:ext>
                  </a:extLst>
                </a:gridCol>
                <a:gridCol w="775252">
                  <a:extLst>
                    <a:ext uri="{9D8B030D-6E8A-4147-A177-3AD203B41FA5}">
                      <a16:colId xmlns:a16="http://schemas.microsoft.com/office/drawing/2014/main" val="279914340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1882733030"/>
                    </a:ext>
                  </a:extLst>
                </a:gridCol>
                <a:gridCol w="1177636">
                  <a:extLst>
                    <a:ext uri="{9D8B030D-6E8A-4147-A177-3AD203B41FA5}">
                      <a16:colId xmlns:a16="http://schemas.microsoft.com/office/drawing/2014/main" val="997971301"/>
                    </a:ext>
                  </a:extLst>
                </a:gridCol>
                <a:gridCol w="999032">
                  <a:extLst>
                    <a:ext uri="{9D8B030D-6E8A-4147-A177-3AD203B41FA5}">
                      <a16:colId xmlns:a16="http://schemas.microsoft.com/office/drawing/2014/main" val="2616369780"/>
                    </a:ext>
                  </a:extLst>
                </a:gridCol>
              </a:tblGrid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ID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Drug T or C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r>
                        <a:rPr lang="en-US" sz="1200" b="1" dirty="0"/>
                        <a:t>Interval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552350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26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68288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39285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60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012059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38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1078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895697"/>
                  </a:ext>
                </a:extLst>
              </a:tr>
              <a:tr h="2591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r"/>
                      <a:r>
                        <a:rPr lang="en-US" sz="1200" dirty="0"/>
                        <a:t>48</a:t>
                      </a:r>
                    </a:p>
                  </a:txBody>
                  <a:tcPr>
                    <a:lnL w="12700" cmpd="sng">
                      <a:solidFill>
                        <a:srgbClr val="505050"/>
                      </a:solidFill>
                    </a:lnL>
                    <a:lnR w="12700" cmpd="sng">
                      <a:solidFill>
                        <a:srgbClr val="505050"/>
                      </a:solidFill>
                    </a:lnR>
                    <a:lnT w="12700" cmpd="sng">
                      <a:solidFill>
                        <a:srgbClr val="505050"/>
                      </a:solidFill>
                    </a:lnT>
                    <a:lnB w="12700" cmpd="sng">
                      <a:solidFill>
                        <a:srgbClr val="50505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903482"/>
                  </a:ext>
                </a:extLst>
              </a:tr>
            </a:tbl>
          </a:graphicData>
        </a:graphic>
      </p:graphicFrame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4E030E01-905C-47F9-9314-11793CAE5291}"/>
              </a:ext>
            </a:extLst>
          </p:cNvPr>
          <p:cNvSpPr/>
          <p:nvPr/>
        </p:nvSpPr>
        <p:spPr bwMode="auto">
          <a:xfrm>
            <a:off x="4620930" y="3063081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3BF87D9C-C803-4EBB-A46A-BAFDEF7EF159}"/>
              </a:ext>
            </a:extLst>
          </p:cNvPr>
          <p:cNvSpPr/>
          <p:nvPr/>
        </p:nvSpPr>
        <p:spPr bwMode="auto">
          <a:xfrm>
            <a:off x="4638247" y="4690997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D7724F84-30A9-4703-B650-AD811322ED73}"/>
              </a:ext>
            </a:extLst>
          </p:cNvPr>
          <p:cNvSpPr/>
          <p:nvPr/>
        </p:nvSpPr>
        <p:spPr bwMode="auto">
          <a:xfrm>
            <a:off x="2705539" y="2155605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B672919A-0D75-4188-AA00-32CF3D0903A1}"/>
              </a:ext>
            </a:extLst>
          </p:cNvPr>
          <p:cNvSpPr/>
          <p:nvPr/>
        </p:nvSpPr>
        <p:spPr bwMode="auto">
          <a:xfrm>
            <a:off x="2702074" y="4479709"/>
            <a:ext cx="268357" cy="268353"/>
          </a:xfrm>
          <a:prstGeom prst="star5">
            <a:avLst/>
          </a:prstGeom>
          <a:solidFill>
            <a:srgbClr val="FFFF00"/>
          </a:solidFill>
          <a:ln w="1905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4" name="Rounded Rectangle 36">
            <a:extLst>
              <a:ext uri="{FF2B5EF4-FFF2-40B4-BE49-F238E27FC236}">
                <a16:creationId xmlns:a16="http://schemas.microsoft.com/office/drawing/2014/main" id="{1EBCE012-554F-40ED-AEAC-349DA9D4B8A2}"/>
              </a:ext>
            </a:extLst>
          </p:cNvPr>
          <p:cNvSpPr/>
          <p:nvPr/>
        </p:nvSpPr>
        <p:spPr>
          <a:xfrm>
            <a:off x="1642030" y="5317796"/>
            <a:ext cx="2054447" cy="496915"/>
          </a:xfrm>
          <a:prstGeom prst="roundRect">
            <a:avLst>
              <a:gd name="adj" fmla="val 10861"/>
            </a:avLst>
          </a:prstGeom>
          <a:solidFill>
            <a:srgbClr val="FFFFFF"/>
          </a:solidFill>
          <a:ln w="28575" cap="flat" cmpd="sng" algn="ctr">
            <a:solidFill>
              <a:srgbClr val="FF0000"/>
            </a:solidFill>
            <a:prstDash val="solid"/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Exposure of interest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F010DBE-ED45-4F9B-B9D9-76C0EE146C9A}"/>
              </a:ext>
            </a:extLst>
          </p:cNvPr>
          <p:cNvCxnSpPr>
            <a:endCxn id="26" idx="1"/>
          </p:cNvCxnSpPr>
          <p:nvPr/>
        </p:nvCxnSpPr>
        <p:spPr bwMode="auto">
          <a:xfrm rot="5400000" flipH="1" flipV="1">
            <a:off x="2989689" y="4746208"/>
            <a:ext cx="715709" cy="415671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36" name="Rounded Rectangle 36">
            <a:extLst>
              <a:ext uri="{FF2B5EF4-FFF2-40B4-BE49-F238E27FC236}">
                <a16:creationId xmlns:a16="http://schemas.microsoft.com/office/drawing/2014/main" id="{FC28546E-13CC-41FB-A4AB-BC7B7BE14F65}"/>
              </a:ext>
            </a:extLst>
          </p:cNvPr>
          <p:cNvSpPr/>
          <p:nvPr/>
        </p:nvSpPr>
        <p:spPr>
          <a:xfrm>
            <a:off x="4772425" y="5278293"/>
            <a:ext cx="2054447" cy="496915"/>
          </a:xfrm>
          <a:prstGeom prst="roundRect">
            <a:avLst>
              <a:gd name="adj" fmla="val 10861"/>
            </a:avLst>
          </a:prstGeom>
          <a:solidFill>
            <a:srgbClr val="FFFFFF"/>
          </a:solidFill>
          <a:ln w="28575" cap="flat" cmpd="sng" algn="ctr">
            <a:solidFill>
              <a:srgbClr val="FF0000"/>
            </a:solidFill>
            <a:prstDash val="solid"/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0505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Reference covariate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7FBE0FF0-AAEE-46BF-9B1F-0724085BDC10}"/>
              </a:ext>
            </a:extLst>
          </p:cNvPr>
          <p:cNvCxnSpPr>
            <a:stCxn id="36" idx="1"/>
            <a:endCxn id="17" idx="2"/>
          </p:cNvCxnSpPr>
          <p:nvPr/>
        </p:nvCxnSpPr>
        <p:spPr bwMode="auto">
          <a:xfrm rot="10800000">
            <a:off x="4277379" y="4965531"/>
            <a:ext cx="495046" cy="561221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A31C6B1-D4BD-4D68-A0B0-71B2D0B1625F}"/>
              </a:ext>
            </a:extLst>
          </p:cNvPr>
          <p:cNvSpPr/>
          <p:nvPr/>
        </p:nvSpPr>
        <p:spPr bwMode="auto">
          <a:xfrm>
            <a:off x="8389369" y="1899532"/>
            <a:ext cx="765581" cy="192024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A902A6-3D37-4194-AC3F-E2A998D680F1}"/>
              </a:ext>
            </a:extLst>
          </p:cNvPr>
          <p:cNvSpPr/>
          <p:nvPr/>
        </p:nvSpPr>
        <p:spPr bwMode="auto">
          <a:xfrm>
            <a:off x="9913210" y="1906658"/>
            <a:ext cx="1148102" cy="1920240"/>
          </a:xfrm>
          <a:prstGeom prst="rect">
            <a:avLst/>
          </a:prstGeom>
          <a:noFill/>
          <a:ln w="57150" cap="flat" cmpd="sng" algn="ctr">
            <a:solidFill>
              <a:srgbClr val="94C6D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Verdana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196F068-F581-47EC-A4BC-CEE9BB8FCFC8}"/>
              </a:ext>
            </a:extLst>
          </p:cNvPr>
          <p:cNvSpPr/>
          <p:nvPr/>
        </p:nvSpPr>
        <p:spPr bwMode="auto">
          <a:xfrm>
            <a:off x="7665303" y="1899532"/>
            <a:ext cx="691424" cy="1920240"/>
          </a:xfrm>
          <a:prstGeom prst="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505050"/>
              </a:solidFill>
              <a:latin typeface="Verdana" charset="0"/>
            </a:endParaRPr>
          </a:p>
        </p:txBody>
      </p:sp>
      <p:pic>
        <p:nvPicPr>
          <p:cNvPr id="42" name="Picture 2" descr="http://www.ohdsi.org/web/wiki/lib/exe/fetch.php?cache=&amp;media=t-ohdsi-logo-only.png">
            <a:extLst>
              <a:ext uri="{FF2B5EF4-FFF2-40B4-BE49-F238E27FC236}">
                <a16:creationId xmlns:a16="http://schemas.microsoft.com/office/drawing/2014/main" id="{19C941D2-3B31-46B1-89C9-63A755A70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152401"/>
            <a:ext cx="438916" cy="43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46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2696</Words>
  <Application>Microsoft Office PowerPoint</Application>
  <PresentationFormat>Widescreen</PresentationFormat>
  <Paragraphs>1834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ＭＳ Ｐゴシック</vt:lpstr>
      <vt:lpstr>Arial</vt:lpstr>
      <vt:lpstr>Calibri</vt:lpstr>
      <vt:lpstr>Calibri Light</vt:lpstr>
      <vt:lpstr>Cambria Math</vt:lpstr>
      <vt:lpstr>Verdana</vt:lpstr>
      <vt:lpstr>Office Theme</vt:lpstr>
      <vt:lpstr>Self-Controlled Case Series Design for Comparative Effect Estimation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Self-Controlled Case Series Design for Comparative Effect Estimation</dc:title>
  <dc:creator>Weaver, James [JANUS]</dc:creator>
  <cp:lastModifiedBy>Weaver, James [JANUS]</cp:lastModifiedBy>
  <cp:revision>18</cp:revision>
  <dcterms:created xsi:type="dcterms:W3CDTF">2019-04-24T19:34:31Z</dcterms:created>
  <dcterms:modified xsi:type="dcterms:W3CDTF">2019-04-25T15:07:02Z</dcterms:modified>
</cp:coreProperties>
</file>