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8" r:id="rId6"/>
    <p:sldId id="262" r:id="rId7"/>
    <p:sldId id="264" r:id="rId8"/>
    <p:sldId id="267" r:id="rId9"/>
    <p:sldId id="269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6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0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4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8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5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8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8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8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1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4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DCB65-6594-4B27-A391-D6448E9EBB2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4E161-7DF0-456D-AA95-BEBE43053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9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Data (de-</a:t>
            </a:r>
            <a:r>
              <a:rPr lang="en-US" dirty="0" err="1" smtClean="0"/>
              <a:t>id’ed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01408"/>
              </p:ext>
            </p:extLst>
          </p:nvPr>
        </p:nvGraphicFramePr>
        <p:xfrm>
          <a:off x="1043459" y="1526974"/>
          <a:ext cx="8128000" cy="5090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C34.3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Code </a:t>
                      </a:r>
                      <a:r>
                        <a:rPr lang="en-US" dirty="0" err="1" smtClean="0"/>
                        <a:t>Desc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Malignant neoplasm of lower lobe,</a:t>
                      </a:r>
                      <a:r>
                        <a:rPr lang="en-US" baseline="0" dirty="0" smtClean="0"/>
                        <a:t> bronchus or lung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laterality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Tc2b Nc2 Mc1b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IV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1/6/2010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8140/3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</a:t>
                      </a:r>
                      <a:r>
                        <a:rPr lang="en-US" dirty="0" err="1" smtClean="0"/>
                        <a:t>Desc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Adenocarcinoma, NOS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Metastatic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Metastatic Liver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403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676" y="0"/>
            <a:ext cx="10515600" cy="1325563"/>
          </a:xfrm>
        </p:spPr>
        <p:txBody>
          <a:bodyPr/>
          <a:lstStyle/>
          <a:p>
            <a:r>
              <a:rPr lang="en-US" dirty="0" smtClean="0"/>
              <a:t>Overall Data Mapping Strategy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22" y="12819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Tumor Staging: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167800"/>
              </p:ext>
            </p:extLst>
          </p:nvPr>
        </p:nvGraphicFramePr>
        <p:xfrm>
          <a:off x="205946" y="1856487"/>
          <a:ext cx="11780108" cy="49174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911178"/>
                <a:gridCol w="58689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Discrete Concept Representation</a:t>
                      </a:r>
                    </a:p>
                    <a:p>
                      <a:r>
                        <a:rPr lang="en-US" sz="1700" b="0" i="1" dirty="0" smtClean="0"/>
                        <a:t>(i.e., Clinical Findings –&gt; SNOMED = </a:t>
                      </a:r>
                      <a:r>
                        <a:rPr lang="en-US" sz="1700" b="0" i="1" baseline="0" dirty="0" smtClean="0"/>
                        <a:t>261652002 -&gt; </a:t>
                      </a:r>
                      <a:r>
                        <a:rPr lang="en-US" sz="1700" b="0" i="1" u="non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Tumor Stage T2b)</a:t>
                      </a:r>
                      <a:endParaRPr lang="en-US" sz="17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Value based Concept Representation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1" dirty="0" smtClean="0"/>
                        <a:t>(i.e., Observations –&gt; SNOMED = </a:t>
                      </a:r>
                      <a:r>
                        <a:rPr lang="en-US" sz="1700" b="0" i="0" dirty="0" smtClean="0">
                          <a:solidFill>
                            <a:schemeClr val="dk1"/>
                          </a:solidFill>
                          <a:effectLst/>
                        </a:rPr>
                        <a:t>399537006</a:t>
                      </a:r>
                      <a:r>
                        <a:rPr lang="en-US" sz="1700" b="0" i="1" baseline="0" dirty="0" smtClean="0"/>
                        <a:t> -&gt; </a:t>
                      </a:r>
                      <a:r>
                        <a:rPr lang="en-US" sz="1700" b="0" baseline="0" dirty="0" smtClean="0"/>
                        <a:t>Clinical </a:t>
                      </a:r>
                      <a:r>
                        <a:rPr lang="en-US" sz="1700" b="0" i="0" u="non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Tumor Stage Grouping -&gt; Value = </a:t>
                      </a:r>
                      <a:r>
                        <a:rPr lang="en-US" sz="1700" b="0" i="0" u="none" dirty="0" smtClean="0">
                          <a:solidFill>
                            <a:schemeClr val="tx1"/>
                          </a:solidFill>
                          <a:effectLst/>
                        </a:rPr>
                        <a:t>T2bN2M1b</a:t>
                      </a:r>
                      <a:r>
                        <a:rPr lang="en-US" sz="1700" b="0" i="1" u="non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en-US" sz="1700" b="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1" u="sng" dirty="0" smtClean="0"/>
                        <a:t>Pros</a:t>
                      </a:r>
                      <a:endParaRPr lang="en-US" sz="17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u="sng" dirty="0" smtClean="0"/>
                        <a:t>Pros</a:t>
                      </a:r>
                      <a:endParaRPr lang="en-US" sz="1700" b="1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Allows for clear query representation with no ambiguity across network sites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Can use same approach for all stage values,</a:t>
                      </a:r>
                      <a:r>
                        <a:rPr lang="en-US" sz="1700" baseline="0" dirty="0" smtClean="0"/>
                        <a:t> no need to create some custom concepts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u="none" dirty="0" smtClean="0"/>
                        <a:t>ETL implementation</a:t>
                      </a:r>
                      <a:r>
                        <a:rPr lang="en-US" sz="1700" u="none" baseline="0" dirty="0" smtClean="0"/>
                        <a:t> specs are clear and transferable across institutions</a:t>
                      </a:r>
                      <a:endParaRPr lang="en-US" sz="17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u="none" dirty="0" smtClean="0"/>
                        <a:t>Much easier and quicker to implement</a:t>
                      </a:r>
                      <a:endParaRPr lang="en-US" sz="1700" b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u="sng" dirty="0" smtClean="0"/>
                        <a:t>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u="sng" dirty="0" smtClean="0"/>
                        <a:t>Cons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0" u="none" dirty="0" smtClean="0"/>
                        <a:t>Discrete concepts aren’t fully established, forces ETL implementers to create</a:t>
                      </a:r>
                      <a:r>
                        <a:rPr lang="en-US" sz="1700" b="0" u="none" baseline="0" dirty="0" smtClean="0"/>
                        <a:t> custom concepts</a:t>
                      </a:r>
                      <a:endParaRPr lang="en-US" sz="17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Leaves site</a:t>
                      </a:r>
                      <a:r>
                        <a:rPr lang="en-US" sz="1700" baseline="0" dirty="0" smtClean="0"/>
                        <a:t> ETL code to vary by implementer: observation codes + value representation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u="none" dirty="0" smtClean="0"/>
                        <a:t>Timeline delay</a:t>
                      </a:r>
                      <a:r>
                        <a:rPr lang="en-US" sz="1700" u="none" baseline="0" dirty="0" smtClean="0"/>
                        <a:t> in new standard concepts being created and published (AJCC v8, non AJCC staging systems, international staging representation of AJCC = UICC)</a:t>
                      </a:r>
                      <a:endParaRPr lang="en-US" sz="17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Makes network queries subject to limited results/ inaccurate results (missing cases)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u="none" dirty="0" smtClean="0"/>
                        <a:t>After standard concept is published, have to migrate old custom concepts to new standard = rework</a:t>
                      </a:r>
                      <a:endParaRPr lang="en-US" sz="17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Doesn’t allow for</a:t>
                      </a:r>
                      <a:r>
                        <a:rPr lang="en-US" sz="1700" baseline="0" dirty="0" smtClean="0"/>
                        <a:t> hierarchy based queries easily, </a:t>
                      </a:r>
                      <a:r>
                        <a:rPr lang="en-US" sz="1700" b="0" u="none" dirty="0" smtClean="0"/>
                        <a:t>can use query  LIKE statements to get relatively accurate/ close</a:t>
                      </a:r>
                      <a:r>
                        <a:rPr lang="en-US" sz="1700" b="0" u="none" baseline="0" dirty="0" smtClean="0"/>
                        <a:t> value utilization</a:t>
                      </a:r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499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Data Mapping Strategy Questions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93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Other General Considerations:</a:t>
            </a:r>
          </a:p>
          <a:p>
            <a:r>
              <a:rPr lang="en-US" dirty="0" smtClean="0"/>
              <a:t>Use same dates of Dx for dates of below, or keep as reported (recognize across many systems the concordance on these dates is relatively low)?</a:t>
            </a:r>
          </a:p>
          <a:p>
            <a:pPr lvl="1"/>
            <a:r>
              <a:rPr lang="en-US" dirty="0" smtClean="0"/>
              <a:t>staging records (clinical and pathologic?)</a:t>
            </a:r>
          </a:p>
          <a:p>
            <a:pPr lvl="1"/>
            <a:r>
              <a:rPr lang="en-US" dirty="0" smtClean="0"/>
              <a:t>Histology</a:t>
            </a:r>
          </a:p>
          <a:p>
            <a:pPr lvl="1"/>
            <a:r>
              <a:rPr lang="en-US" dirty="0" smtClean="0"/>
              <a:t>Metastases (if M present at disease presentation) </a:t>
            </a:r>
          </a:p>
          <a:p>
            <a:r>
              <a:rPr lang="en-US" dirty="0" smtClean="0"/>
              <a:t>Combine various elements into 1 concept code?</a:t>
            </a:r>
          </a:p>
          <a:p>
            <a:pPr lvl="1"/>
            <a:r>
              <a:rPr lang="en-US" dirty="0" smtClean="0"/>
              <a:t>Metastases</a:t>
            </a:r>
          </a:p>
          <a:p>
            <a:pPr lvl="1"/>
            <a:r>
              <a:rPr lang="en-US" dirty="0" smtClean="0"/>
              <a:t>Anatomical site</a:t>
            </a:r>
          </a:p>
          <a:p>
            <a:pPr lvl="1"/>
            <a:r>
              <a:rPr lang="en-US" dirty="0" smtClean="0"/>
              <a:t>Laterality</a:t>
            </a:r>
          </a:p>
          <a:p>
            <a:pPr lvl="1"/>
            <a:r>
              <a:rPr lang="en-US" dirty="0" smtClean="0"/>
              <a:t>Stage Group, etc.</a:t>
            </a:r>
          </a:p>
          <a:p>
            <a:r>
              <a:rPr lang="en-US" dirty="0" smtClean="0"/>
              <a:t>Relationship of this data mapping to NCI thesaurus or UMLS Meta- </a:t>
            </a:r>
            <a:r>
              <a:rPr lang="en-US" dirty="0" smtClean="0"/>
              <a:t>thesaurus</a:t>
            </a:r>
          </a:p>
          <a:p>
            <a:r>
              <a:rPr lang="en-US" dirty="0" smtClean="0"/>
              <a:t>Staging is “loosely” represented in standard coding systems (as AJCC only), but doesn’t address non-AJCC staging.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9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07094" y="3363384"/>
            <a:ext cx="5156888" cy="1334529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Conditions</a:t>
            </a:r>
            <a:endParaRPr lang="en-US" sz="1800" dirty="0"/>
          </a:p>
          <a:p>
            <a:r>
              <a:rPr lang="en-US" sz="1800" dirty="0"/>
              <a:t>SNOMED</a:t>
            </a:r>
            <a:r>
              <a:rPr lang="en-US" sz="1800" baseline="0" dirty="0"/>
              <a:t> Code = </a:t>
            </a:r>
            <a:r>
              <a:rPr lang="en-US" sz="1800" b="0" i="0" dirty="0">
                <a:solidFill>
                  <a:schemeClr val="dk1"/>
                </a:solidFill>
                <a:effectLst/>
              </a:rPr>
              <a:t>187868006</a:t>
            </a:r>
            <a:endParaRPr lang="en-US" sz="1800" baseline="0" dirty="0"/>
          </a:p>
          <a:p>
            <a:r>
              <a:rPr lang="en-US" sz="1800" baseline="0" dirty="0"/>
              <a:t>SNOMED Code </a:t>
            </a:r>
            <a:r>
              <a:rPr lang="en-US" sz="1800" baseline="0" dirty="0" err="1"/>
              <a:t>Desc</a:t>
            </a:r>
            <a:r>
              <a:rPr lang="en-US" sz="1800" baseline="0" dirty="0"/>
              <a:t> = </a:t>
            </a:r>
            <a:r>
              <a:rPr lang="en-US" sz="1800" b="0" i="0" dirty="0">
                <a:solidFill>
                  <a:sysClr val="windowText" lastClr="000000"/>
                </a:solidFill>
                <a:effectLst/>
              </a:rPr>
              <a:t>Malignant neoplasm of lower lobe, bronchus or lung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65440"/>
              </p:ext>
            </p:extLst>
          </p:nvPr>
        </p:nvGraphicFramePr>
        <p:xfrm>
          <a:off x="516237" y="241871"/>
          <a:ext cx="8128000" cy="2123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C34.3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Code </a:t>
                      </a:r>
                      <a:r>
                        <a:rPr lang="en-US" dirty="0" err="1" smtClean="0"/>
                        <a:t>Desc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Malignant neoplasm of lower lobe,</a:t>
                      </a:r>
                      <a:r>
                        <a:rPr lang="en-US" baseline="0" dirty="0" smtClean="0"/>
                        <a:t> bronchus or lung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laterality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4654378" y="2559290"/>
            <a:ext cx="1153297" cy="6642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"/>
          <p:cNvSpPr txBox="1"/>
          <p:nvPr/>
        </p:nvSpPr>
        <p:spPr>
          <a:xfrm>
            <a:off x="107095" y="5651157"/>
            <a:ext cx="4769708" cy="1165652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Conditions</a:t>
            </a:r>
            <a:endParaRPr lang="en-US" sz="1800" dirty="0"/>
          </a:p>
          <a:p>
            <a:r>
              <a:rPr lang="en-US" sz="1800" dirty="0"/>
              <a:t>SNOMED</a:t>
            </a:r>
            <a:r>
              <a:rPr lang="en-US" sz="1800" baseline="0" dirty="0"/>
              <a:t> Code = </a:t>
            </a:r>
            <a:r>
              <a:rPr lang="en-US" sz="1800" dirty="0"/>
              <a:t>1078881000119102</a:t>
            </a:r>
            <a:endParaRPr lang="en-US" sz="1800" baseline="0" dirty="0"/>
          </a:p>
          <a:p>
            <a:r>
              <a:rPr lang="en-US" sz="1800" baseline="0" dirty="0"/>
              <a:t>SNOMED Code </a:t>
            </a:r>
            <a:r>
              <a:rPr lang="en-US" sz="1800" baseline="0" dirty="0" err="1"/>
              <a:t>Desc</a:t>
            </a:r>
            <a:r>
              <a:rPr lang="en-US" sz="1800" baseline="0" dirty="0"/>
              <a:t> = </a:t>
            </a:r>
            <a:r>
              <a:rPr lang="en-US" sz="1800" b="0" i="0" dirty="0" smtClean="0">
                <a:solidFill>
                  <a:sysClr val="windowText" lastClr="000000"/>
                </a:solidFill>
                <a:effectLst/>
              </a:rPr>
              <a:t>Primary adenocarcinoma of lower lobe of left lung</a:t>
            </a:r>
            <a:endParaRPr lang="en-US" sz="1800" b="0" i="0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588479" y="4716155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"/>
          <p:cNvSpPr txBox="1"/>
          <p:nvPr/>
        </p:nvSpPr>
        <p:spPr>
          <a:xfrm>
            <a:off x="5766485" y="3502248"/>
            <a:ext cx="5924772" cy="843693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Conditions</a:t>
            </a:r>
            <a:endParaRPr lang="en-US" sz="1800" dirty="0"/>
          </a:p>
          <a:p>
            <a:r>
              <a:rPr lang="en-US" sz="1800" dirty="0"/>
              <a:t>SNOMED</a:t>
            </a:r>
            <a:r>
              <a:rPr lang="en-US" sz="1800" baseline="0" dirty="0"/>
              <a:t> Code = </a:t>
            </a:r>
            <a:r>
              <a:rPr lang="en-US" sz="1800" b="0" i="0" dirty="0" smtClean="0">
                <a:solidFill>
                  <a:schemeClr val="dk1"/>
                </a:solidFill>
                <a:effectLst/>
              </a:rPr>
              <a:t>93880001</a:t>
            </a:r>
            <a:endParaRPr lang="en-US" sz="1800" baseline="0" dirty="0"/>
          </a:p>
          <a:p>
            <a:r>
              <a:rPr lang="en-US" sz="1800" baseline="0" dirty="0"/>
              <a:t>SNOMED Code </a:t>
            </a:r>
            <a:r>
              <a:rPr lang="en-US" sz="1800" baseline="0" dirty="0" err="1"/>
              <a:t>Desc</a:t>
            </a:r>
            <a:r>
              <a:rPr lang="en-US" sz="1800" baseline="0" dirty="0"/>
              <a:t> = </a:t>
            </a:r>
            <a:r>
              <a:rPr lang="en-US" sz="1800" baseline="0" dirty="0" smtClean="0"/>
              <a:t>Primary m</a:t>
            </a:r>
            <a:r>
              <a:rPr lang="en-US" sz="1800" b="0" i="0" dirty="0" smtClean="0">
                <a:solidFill>
                  <a:sysClr val="windowText" lastClr="000000"/>
                </a:solidFill>
                <a:effectLst/>
              </a:rPr>
              <a:t>alignant </a:t>
            </a:r>
            <a:r>
              <a:rPr lang="en-US" sz="1800" b="0" i="0" dirty="0">
                <a:solidFill>
                  <a:sysClr val="windowText" lastClr="000000"/>
                </a:solidFill>
                <a:effectLst/>
              </a:rPr>
              <a:t>neoplasm of </a:t>
            </a:r>
            <a:r>
              <a:rPr lang="en-US" sz="1800" b="0" i="0" dirty="0" smtClean="0">
                <a:solidFill>
                  <a:sysClr val="windowText" lastClr="000000"/>
                </a:solidFill>
                <a:effectLst/>
              </a:rPr>
              <a:t>lung</a:t>
            </a:r>
            <a:endParaRPr lang="en-US" sz="1800" b="0" i="0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31027" y="3650044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4" name="TextBox 1"/>
          <p:cNvSpPr txBox="1"/>
          <p:nvPr/>
        </p:nvSpPr>
        <p:spPr>
          <a:xfrm>
            <a:off x="5560535" y="5618201"/>
            <a:ext cx="5510084" cy="119860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Conditions</a:t>
            </a:r>
            <a:endParaRPr lang="en-US" sz="1800" dirty="0"/>
          </a:p>
          <a:p>
            <a:r>
              <a:rPr lang="en-US" sz="1800" dirty="0"/>
              <a:t>SNOMED</a:t>
            </a:r>
            <a:r>
              <a:rPr lang="en-US" sz="1800" baseline="0" dirty="0"/>
              <a:t> Code = </a:t>
            </a:r>
            <a:r>
              <a:rPr lang="en-US" sz="1800" dirty="0" smtClean="0"/>
              <a:t>93864006</a:t>
            </a:r>
            <a:endParaRPr lang="en-US" sz="1800" baseline="0" dirty="0"/>
          </a:p>
          <a:p>
            <a:r>
              <a:rPr lang="en-US" sz="1800" baseline="0" dirty="0"/>
              <a:t>SNOMED Code </a:t>
            </a:r>
            <a:r>
              <a:rPr lang="en-US" sz="1800" baseline="0" dirty="0" err="1"/>
              <a:t>Desc</a:t>
            </a:r>
            <a:r>
              <a:rPr lang="en-US" sz="1800" baseline="0" dirty="0"/>
              <a:t> = </a:t>
            </a:r>
            <a:r>
              <a:rPr lang="en-US" sz="1800" dirty="0"/>
              <a:t>Primary malignant neoplasm of lower lobe of left lung</a:t>
            </a:r>
            <a:endParaRPr lang="en-US" sz="1800" i="0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71533" y="6049317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6" name="5-Point Star 15"/>
          <p:cNvSpPr/>
          <p:nvPr/>
        </p:nvSpPr>
        <p:spPr>
          <a:xfrm>
            <a:off x="107094" y="3087645"/>
            <a:ext cx="477792" cy="395416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9354067" y="284206"/>
            <a:ext cx="477792" cy="395416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910119" y="313038"/>
            <a:ext cx="217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OMOP Mapped To Standard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1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06976"/>
              </p:ext>
            </p:extLst>
          </p:nvPr>
        </p:nvGraphicFramePr>
        <p:xfrm>
          <a:off x="1504778" y="241871"/>
          <a:ext cx="812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Tc2b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4835611" y="1466335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3"/>
          <p:cNvSpPr txBox="1"/>
          <p:nvPr/>
        </p:nvSpPr>
        <p:spPr>
          <a:xfrm>
            <a:off x="1579604" y="2738909"/>
            <a:ext cx="3420763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261652002</a:t>
            </a:r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Tumor Stage T2b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98076" y="3110555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8" name="TextBox 4"/>
          <p:cNvSpPr txBox="1"/>
          <p:nvPr/>
        </p:nvSpPr>
        <p:spPr>
          <a:xfrm>
            <a:off x="5758249" y="2738909"/>
            <a:ext cx="3179805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Answer-Measures</a:t>
            </a:r>
          </a:p>
          <a:p>
            <a:r>
              <a:rPr lang="en-US" sz="1600" dirty="0"/>
              <a:t>LOINC</a:t>
            </a:r>
            <a:r>
              <a:rPr lang="en-US" sz="1600" baseline="0" dirty="0"/>
              <a:t> Code = LA3626-4</a:t>
            </a:r>
          </a:p>
          <a:p>
            <a:r>
              <a:rPr lang="en-US" sz="1600" baseline="0" dirty="0"/>
              <a:t>LOINC Code </a:t>
            </a:r>
            <a:r>
              <a:rPr lang="en-US" sz="1600" baseline="0" dirty="0" err="1"/>
              <a:t>Desc</a:t>
            </a:r>
            <a:r>
              <a:rPr lang="en-US" sz="1600" baseline="0" dirty="0"/>
              <a:t> = </a:t>
            </a:r>
            <a:r>
              <a:rPr lang="en-US" sz="1600" b="0" i="0" u="none" dirty="0">
                <a:solidFill>
                  <a:sysClr val="windowText" lastClr="000000"/>
                </a:solidFill>
                <a:effectLst/>
              </a:rPr>
              <a:t>T2b</a:t>
            </a:r>
          </a:p>
        </p:txBody>
      </p:sp>
      <p:sp>
        <p:nvSpPr>
          <p:cNvPr id="10" name="TextBox 11"/>
          <p:cNvSpPr txBox="1"/>
          <p:nvPr/>
        </p:nvSpPr>
        <p:spPr>
          <a:xfrm>
            <a:off x="3812059" y="5426593"/>
            <a:ext cx="3200400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Observation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b="0" i="0" dirty="0">
                <a:solidFill>
                  <a:schemeClr val="dk1"/>
                </a:solidFill>
                <a:effectLst/>
              </a:rPr>
              <a:t>371508000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Tumor Stage</a:t>
            </a:r>
          </a:p>
          <a:p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Value = Tc2bNc2Mc1b</a:t>
            </a:r>
            <a:r>
              <a:rPr lang="en-US" sz="1400" b="1" i="0" u="none" dirty="0">
                <a:solidFill>
                  <a:srgbClr val="FF0000"/>
                </a:solidFill>
                <a:effectLst/>
              </a:rPr>
              <a:t> </a:t>
            </a:r>
            <a:r>
              <a:rPr lang="en-US" sz="1400" b="1" i="0" u="none" dirty="0" smtClean="0">
                <a:solidFill>
                  <a:srgbClr val="FF0000"/>
                </a:solidFill>
                <a:effectLst/>
              </a:rPr>
              <a:t>(or cT2bN2M1b)</a:t>
            </a:r>
            <a:endParaRPr lang="en-US" sz="1400" b="1" i="0" u="none" dirty="0">
              <a:solidFill>
                <a:srgbClr val="FF0000"/>
              </a:solidFill>
              <a:effectLst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835611" y="4069664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8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4835611" y="1466335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3"/>
          <p:cNvSpPr txBox="1"/>
          <p:nvPr/>
        </p:nvSpPr>
        <p:spPr>
          <a:xfrm>
            <a:off x="1563128" y="2796874"/>
            <a:ext cx="3420763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46059003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>
                <a:solidFill>
                  <a:sysClr val="windowText" lastClr="000000"/>
                </a:solidFill>
              </a:rPr>
              <a:t>N2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Category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3168520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8" name="TextBox 4"/>
          <p:cNvSpPr txBox="1"/>
          <p:nvPr/>
        </p:nvSpPr>
        <p:spPr>
          <a:xfrm>
            <a:off x="5741773" y="2796874"/>
            <a:ext cx="3179805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Answer-Measures</a:t>
            </a:r>
          </a:p>
          <a:p>
            <a:r>
              <a:rPr lang="en-US" sz="1600" dirty="0"/>
              <a:t>LOINC</a:t>
            </a:r>
            <a:r>
              <a:rPr lang="en-US" sz="1600" baseline="0" dirty="0"/>
              <a:t> Code = </a:t>
            </a:r>
            <a:r>
              <a:rPr lang="en-US" sz="1600" dirty="0"/>
              <a:t>LA4534-9</a:t>
            </a:r>
          </a:p>
          <a:p>
            <a:r>
              <a:rPr lang="en-US" sz="1600" baseline="0" dirty="0" smtClean="0"/>
              <a:t>LOINC </a:t>
            </a:r>
            <a:r>
              <a:rPr lang="en-US" sz="1600" baseline="0" dirty="0"/>
              <a:t>Code </a:t>
            </a:r>
            <a:r>
              <a:rPr lang="en-US" sz="1600" baseline="0" dirty="0" err="1"/>
              <a:t>Desc</a:t>
            </a:r>
            <a:r>
              <a:rPr lang="en-US" sz="1600" baseline="0" dirty="0"/>
              <a:t> = </a:t>
            </a:r>
            <a:r>
              <a:rPr lang="en-US" sz="1600" b="0" i="0" u="none" dirty="0" smtClean="0">
                <a:solidFill>
                  <a:sysClr val="windowText" lastClr="000000"/>
                </a:solidFill>
                <a:effectLst/>
              </a:rPr>
              <a:t>N2</a:t>
            </a:r>
            <a:endParaRPr lang="en-US" sz="16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3962400" y="5298218"/>
            <a:ext cx="3200400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Observation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277206009</a:t>
            </a:r>
          </a:p>
          <a:p>
            <a:r>
              <a:rPr lang="en-US" sz="1400" baseline="0" dirty="0" smtClean="0"/>
              <a:t>SNOMED </a:t>
            </a:r>
            <a:r>
              <a:rPr lang="en-US" sz="1400" baseline="0" dirty="0"/>
              <a:t>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>
                <a:solidFill>
                  <a:sysClr val="windowText" lastClr="000000"/>
                </a:solidFill>
              </a:rPr>
              <a:t>N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Category</a:t>
            </a:r>
          </a:p>
          <a:p>
            <a:r>
              <a:rPr lang="en-US" sz="1400" b="0" i="0" u="none" dirty="0" smtClean="0">
                <a:solidFill>
                  <a:sysClr val="windowText" lastClr="000000"/>
                </a:solidFill>
                <a:effectLst/>
              </a:rPr>
              <a:t>Value </a:t>
            </a:r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= </a:t>
            </a:r>
            <a:r>
              <a:rPr lang="en-US" sz="1400" dirty="0">
                <a:solidFill>
                  <a:sysClr val="windowText" lastClr="000000"/>
                </a:solidFill>
              </a:rPr>
              <a:t>Nc2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(</a:t>
            </a:r>
            <a:r>
              <a:rPr lang="en-US" sz="1400" b="1" dirty="0" smtClean="0">
                <a:solidFill>
                  <a:srgbClr val="FF0000"/>
                </a:solidFill>
              </a:rPr>
              <a:t>or </a:t>
            </a:r>
            <a:r>
              <a:rPr lang="en-US" sz="1400" b="1" dirty="0">
                <a:solidFill>
                  <a:srgbClr val="FF0000"/>
                </a:solidFill>
              </a:rPr>
              <a:t>N2? or 2</a:t>
            </a:r>
            <a:r>
              <a:rPr lang="en-US" sz="1400" b="1" dirty="0" smtClean="0">
                <a:solidFill>
                  <a:srgbClr val="FF0000"/>
                </a:solidFill>
              </a:rPr>
              <a:t>?)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17157"/>
              </p:ext>
            </p:extLst>
          </p:nvPr>
        </p:nvGraphicFramePr>
        <p:xfrm>
          <a:off x="1405924" y="143017"/>
          <a:ext cx="812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Down Arrow 13"/>
          <p:cNvSpPr/>
          <p:nvPr/>
        </p:nvSpPr>
        <p:spPr>
          <a:xfrm>
            <a:off x="4835610" y="4185594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3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318544"/>
              </p:ext>
            </p:extLst>
          </p:nvPr>
        </p:nvGraphicFramePr>
        <p:xfrm>
          <a:off x="1504778" y="241871"/>
          <a:ext cx="812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Mc1b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4835611" y="1466335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3"/>
          <p:cNvSpPr txBox="1"/>
          <p:nvPr/>
        </p:nvSpPr>
        <p:spPr>
          <a:xfrm>
            <a:off x="434544" y="2738909"/>
            <a:ext cx="3420763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261928007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/>
              <a:t>Metastasis stage M1b</a:t>
            </a:r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95498" y="3110555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8" name="TextBox 4"/>
          <p:cNvSpPr txBox="1"/>
          <p:nvPr/>
        </p:nvSpPr>
        <p:spPr>
          <a:xfrm>
            <a:off x="8855671" y="2738909"/>
            <a:ext cx="2669059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Answer-Measures</a:t>
            </a:r>
          </a:p>
          <a:p>
            <a:r>
              <a:rPr lang="en-US" sz="1600" dirty="0"/>
              <a:t>LOINC</a:t>
            </a:r>
            <a:r>
              <a:rPr lang="en-US" sz="1600" baseline="0" dirty="0"/>
              <a:t> Code = </a:t>
            </a:r>
            <a:r>
              <a:rPr lang="en-US" sz="1600" dirty="0"/>
              <a:t>LA4626-3</a:t>
            </a:r>
            <a:endParaRPr lang="en-US" sz="1600" baseline="0" dirty="0"/>
          </a:p>
          <a:p>
            <a:r>
              <a:rPr lang="en-US" sz="1600" baseline="0" dirty="0"/>
              <a:t>LOINC Code </a:t>
            </a:r>
            <a:r>
              <a:rPr lang="en-US" sz="1600" baseline="0" dirty="0" err="1"/>
              <a:t>Desc</a:t>
            </a:r>
            <a:r>
              <a:rPr lang="en-US" sz="1600" baseline="0" dirty="0"/>
              <a:t> = </a:t>
            </a:r>
            <a:r>
              <a:rPr lang="en-US" sz="1600" baseline="0" dirty="0" smtClean="0"/>
              <a:t>M1b</a:t>
            </a:r>
            <a:endParaRPr lang="en-US" sz="16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4775881" y="2738909"/>
            <a:ext cx="3420763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370044009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</a:t>
            </a:r>
            <a:r>
              <a:rPr lang="en-US" sz="1400" dirty="0"/>
              <a:t>= M1b: Distant metastasis other than to non-regional lymph nodes and lungs</a:t>
            </a:r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4934" y="3110555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0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4835611" y="1466335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3"/>
          <p:cNvSpPr txBox="1"/>
          <p:nvPr/>
        </p:nvSpPr>
        <p:spPr>
          <a:xfrm>
            <a:off x="3701877" y="2678498"/>
            <a:ext cx="3420763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2640006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>
                <a:solidFill>
                  <a:sysClr val="windowText" lastClr="000000"/>
                </a:solidFill>
              </a:rPr>
              <a:t>Clinical Stage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4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6207" y="5798579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8" name="TextBox 4"/>
          <p:cNvSpPr txBox="1"/>
          <p:nvPr/>
        </p:nvSpPr>
        <p:spPr>
          <a:xfrm>
            <a:off x="8138984" y="3955449"/>
            <a:ext cx="4010799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Observation</a:t>
            </a:r>
            <a:endParaRPr lang="en-US" sz="1600" dirty="0"/>
          </a:p>
          <a:p>
            <a:r>
              <a:rPr lang="en-US" sz="1600" dirty="0" smtClean="0"/>
              <a:t>LOINC</a:t>
            </a:r>
            <a:r>
              <a:rPr lang="en-US" sz="1600" baseline="0" dirty="0" smtClean="0"/>
              <a:t> Code = </a:t>
            </a:r>
            <a:r>
              <a:rPr lang="en-US" sz="1600" dirty="0"/>
              <a:t>21908-9</a:t>
            </a:r>
            <a:endParaRPr lang="en-US" sz="1600" baseline="0" dirty="0" smtClean="0"/>
          </a:p>
          <a:p>
            <a:r>
              <a:rPr lang="en-US" sz="1600" baseline="0" dirty="0" smtClean="0"/>
              <a:t>LOINC Code </a:t>
            </a:r>
            <a:r>
              <a:rPr lang="en-US" sz="1600" baseline="0" dirty="0" err="1" smtClean="0"/>
              <a:t>Desc</a:t>
            </a:r>
            <a:r>
              <a:rPr lang="en-US" sz="1600" baseline="0" dirty="0" smtClean="0"/>
              <a:t> = </a:t>
            </a:r>
            <a:r>
              <a:rPr lang="en-US" sz="1600" dirty="0">
                <a:solidFill>
                  <a:sysClr val="windowText" lastClr="000000"/>
                </a:solidFill>
              </a:rPr>
              <a:t>Stage </a:t>
            </a:r>
            <a:r>
              <a:rPr lang="en-US" sz="1600" dirty="0" err="1">
                <a:solidFill>
                  <a:sysClr val="windowText" lastClr="000000"/>
                </a:solidFill>
              </a:rPr>
              <a:t>Group.clinical</a:t>
            </a:r>
            <a:r>
              <a:rPr lang="en-US" sz="1600" dirty="0">
                <a:solidFill>
                  <a:sysClr val="windowText" lastClr="000000"/>
                </a:solidFill>
              </a:rPr>
              <a:t>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cancer</a:t>
            </a:r>
          </a:p>
          <a:p>
            <a:r>
              <a:rPr lang="en-US" sz="1600" b="0" i="0" u="none" dirty="0" smtClean="0">
                <a:solidFill>
                  <a:sysClr val="windowText" lastClr="000000"/>
                </a:solidFill>
                <a:effectLst/>
              </a:rPr>
              <a:t>Value = IV </a:t>
            </a:r>
            <a:r>
              <a:rPr lang="en-US" sz="1600" b="1" i="0" u="none" dirty="0" smtClean="0">
                <a:solidFill>
                  <a:srgbClr val="FF0000"/>
                </a:solidFill>
                <a:effectLst/>
              </a:rPr>
              <a:t>(or 4?)</a:t>
            </a:r>
            <a:endParaRPr lang="en-US" sz="1600" b="1" i="0" u="none" dirty="0">
              <a:solidFill>
                <a:srgbClr val="FF0000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47006" y="5798579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166089"/>
              </p:ext>
            </p:extLst>
          </p:nvPr>
        </p:nvGraphicFramePr>
        <p:xfrm>
          <a:off x="1142313" y="161118"/>
          <a:ext cx="812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IV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1"/>
          <p:cNvSpPr txBox="1"/>
          <p:nvPr/>
        </p:nvSpPr>
        <p:spPr>
          <a:xfrm>
            <a:off x="120478" y="5402649"/>
            <a:ext cx="3315729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Observation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399390009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/>
              <a:t>TNM Stage Grouping</a:t>
            </a:r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  <a:p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Value </a:t>
            </a:r>
            <a:r>
              <a:rPr lang="en-US" sz="1400" dirty="0">
                <a:solidFill>
                  <a:sysClr val="windowText" lastClr="000000"/>
                </a:solidFill>
              </a:rPr>
              <a:t>= IV </a:t>
            </a:r>
            <a:r>
              <a:rPr lang="en-US" sz="1400" b="1" dirty="0">
                <a:solidFill>
                  <a:srgbClr val="FF0000"/>
                </a:solidFill>
              </a:rPr>
              <a:t>(or 4?)</a:t>
            </a:r>
            <a:endParaRPr lang="en-US" sz="1400" b="1" i="0" u="none" dirty="0">
              <a:solidFill>
                <a:srgbClr val="FF0000"/>
              </a:solidFill>
              <a:effectLst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835611" y="4069664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4"/>
          <p:cNvSpPr txBox="1"/>
          <p:nvPr/>
        </p:nvSpPr>
        <p:spPr>
          <a:xfrm>
            <a:off x="8138984" y="5402649"/>
            <a:ext cx="3715267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Observation</a:t>
            </a:r>
            <a:endParaRPr lang="en-US" sz="1600" dirty="0"/>
          </a:p>
          <a:p>
            <a:r>
              <a:rPr lang="en-US" sz="1600" dirty="0" smtClean="0"/>
              <a:t>LOINC</a:t>
            </a:r>
            <a:r>
              <a:rPr lang="en-US" sz="1600" baseline="0" dirty="0" smtClean="0"/>
              <a:t> Code = </a:t>
            </a:r>
            <a:r>
              <a:rPr lang="en-US" sz="1600" dirty="0" smtClean="0"/>
              <a:t>21910-5</a:t>
            </a:r>
            <a:endParaRPr lang="en-US" sz="1600" baseline="0" dirty="0" smtClean="0"/>
          </a:p>
          <a:p>
            <a:r>
              <a:rPr lang="en-US" sz="1600" baseline="0" dirty="0" smtClean="0"/>
              <a:t>LOINC Code </a:t>
            </a:r>
            <a:r>
              <a:rPr lang="en-US" sz="1600" baseline="0" dirty="0" err="1" smtClean="0"/>
              <a:t>Desc</a:t>
            </a:r>
            <a:r>
              <a:rPr lang="en-US" sz="1600" baseline="0" dirty="0" smtClean="0"/>
              <a:t> </a:t>
            </a:r>
            <a:r>
              <a:rPr lang="en-US" sz="1600" dirty="0"/>
              <a:t>= </a:t>
            </a:r>
            <a:r>
              <a:rPr lang="en-US" sz="1600" dirty="0" err="1"/>
              <a:t>Stager.clinical</a:t>
            </a:r>
            <a:r>
              <a:rPr lang="en-US" sz="1600" dirty="0"/>
              <a:t> cancer</a:t>
            </a:r>
            <a:endParaRPr lang="en-US" sz="1600" dirty="0" smtClean="0">
              <a:solidFill>
                <a:sysClr val="windowText" lastClr="000000"/>
              </a:solidFill>
            </a:endParaRPr>
          </a:p>
          <a:p>
            <a:r>
              <a:rPr lang="en-US" sz="1600" b="0" i="0" u="none" dirty="0" smtClean="0">
                <a:solidFill>
                  <a:sysClr val="windowText" lastClr="000000"/>
                </a:solidFill>
                <a:effectLst/>
              </a:rPr>
              <a:t>Value = IV </a:t>
            </a:r>
            <a:r>
              <a:rPr lang="en-US" sz="1600" b="1" i="0" u="none" dirty="0" smtClean="0">
                <a:solidFill>
                  <a:srgbClr val="FF0000"/>
                </a:solidFill>
                <a:effectLst/>
              </a:rPr>
              <a:t>(or 4?)</a:t>
            </a:r>
            <a:endParaRPr lang="en-US" sz="1600" b="1" i="0" u="none" dirty="0">
              <a:solidFill>
                <a:srgbClr val="FF0000"/>
              </a:solidFill>
              <a:effectLst/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3922240" y="5426933"/>
            <a:ext cx="3200400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Observation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b="0" i="0" dirty="0">
                <a:solidFill>
                  <a:schemeClr val="dk1"/>
                </a:solidFill>
                <a:effectLst/>
              </a:rPr>
              <a:t>399537006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Clinical </a:t>
            </a:r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Tumor Stage Grouping</a:t>
            </a:r>
          </a:p>
          <a:p>
            <a:r>
              <a:rPr lang="en-US" sz="1400" b="0" i="0" u="none" dirty="0">
                <a:solidFill>
                  <a:sysClr val="windowText" lastClr="000000"/>
                </a:solidFill>
                <a:effectLst/>
              </a:rPr>
              <a:t>Value = </a:t>
            </a:r>
            <a:r>
              <a:rPr lang="en-US" sz="1400" b="0" i="0" u="none" dirty="0" smtClean="0">
                <a:solidFill>
                  <a:sysClr val="windowText" lastClr="000000"/>
                </a:solidFill>
                <a:effectLst/>
              </a:rPr>
              <a:t>IV </a:t>
            </a:r>
            <a:r>
              <a:rPr lang="en-US" sz="1400" b="1" i="0" u="none" dirty="0" smtClean="0">
                <a:solidFill>
                  <a:srgbClr val="FF0000"/>
                </a:solidFill>
                <a:effectLst/>
              </a:rPr>
              <a:t>(or 4?)</a:t>
            </a:r>
            <a:endParaRPr lang="en-US" sz="1400" b="1" i="0" u="none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298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4835611" y="1680521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3"/>
          <p:cNvSpPr txBox="1"/>
          <p:nvPr/>
        </p:nvSpPr>
        <p:spPr>
          <a:xfrm>
            <a:off x="176082" y="5655102"/>
            <a:ext cx="4264113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424993006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>
                <a:solidFill>
                  <a:sysClr val="windowText" lastClr="000000"/>
                </a:solidFill>
              </a:rPr>
              <a:t>Adenocarcinoma of lung, stage IV</a:t>
            </a: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549849"/>
              </p:ext>
            </p:extLst>
          </p:nvPr>
        </p:nvGraphicFramePr>
        <p:xfrm>
          <a:off x="1134076" y="161118"/>
          <a:ext cx="812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1/6/2010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8140/3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</a:t>
                      </a:r>
                      <a:r>
                        <a:rPr lang="en-US" dirty="0" err="1" smtClean="0"/>
                        <a:t>Desc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Adenocarcinoma, NOS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440195" y="5991565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5" name="TextBox 3"/>
          <p:cNvSpPr txBox="1"/>
          <p:nvPr/>
        </p:nvSpPr>
        <p:spPr>
          <a:xfrm>
            <a:off x="5016844" y="5655102"/>
            <a:ext cx="2850292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307226002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>
                <a:solidFill>
                  <a:sysClr val="windowText" lastClr="000000"/>
                </a:solidFill>
              </a:rPr>
              <a:t>Metastatic adenocarcinoma of unknown origin</a:t>
            </a: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6" name="TextBox 3"/>
          <p:cNvSpPr txBox="1"/>
          <p:nvPr/>
        </p:nvSpPr>
        <p:spPr>
          <a:xfrm>
            <a:off x="149820" y="2734616"/>
            <a:ext cx="3285356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Morph Abnormality</a:t>
            </a:r>
            <a:endParaRPr lang="en-US" sz="1400" dirty="0"/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35917007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Adenocarcinoma</a:t>
            </a:r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901514" y="4389953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82466" y="5994223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9" name="TextBox 3"/>
          <p:cNvSpPr txBox="1"/>
          <p:nvPr/>
        </p:nvSpPr>
        <p:spPr>
          <a:xfrm>
            <a:off x="8629136" y="5655102"/>
            <a:ext cx="2850292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Morph Abnormality</a:t>
            </a:r>
            <a:endParaRPr lang="en-US" sz="1400" dirty="0"/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4590003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Adenocarcinoma, metastatic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35176" y="3079488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1" name="TextBox 3"/>
          <p:cNvSpPr txBox="1"/>
          <p:nvPr/>
        </p:nvSpPr>
        <p:spPr>
          <a:xfrm>
            <a:off x="3896495" y="2761261"/>
            <a:ext cx="3641127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Clinical Finding</a:t>
            </a:r>
            <a:endParaRPr lang="en-US" sz="1400" dirty="0"/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254626006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Adenocarcinoma of lung</a:t>
            </a:r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2" name="TextBox 4"/>
          <p:cNvSpPr txBox="1"/>
          <p:nvPr/>
        </p:nvSpPr>
        <p:spPr>
          <a:xfrm>
            <a:off x="8311977" y="2178304"/>
            <a:ext cx="3690550" cy="1112624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Answer-Measures</a:t>
            </a:r>
          </a:p>
          <a:p>
            <a:r>
              <a:rPr lang="en-US" sz="1600" dirty="0"/>
              <a:t>LOINC</a:t>
            </a:r>
            <a:r>
              <a:rPr lang="en-US" sz="1600" baseline="0" dirty="0"/>
              <a:t> Code = </a:t>
            </a:r>
            <a:r>
              <a:rPr lang="en-US" sz="1600" dirty="0" smtClean="0"/>
              <a:t>LA26493-9</a:t>
            </a:r>
            <a:endParaRPr lang="en-US" sz="1600" dirty="0"/>
          </a:p>
          <a:p>
            <a:r>
              <a:rPr lang="en-US" sz="1600" baseline="0" dirty="0" smtClean="0"/>
              <a:t>LOINC </a:t>
            </a:r>
            <a:r>
              <a:rPr lang="en-US" sz="1600" baseline="0" dirty="0"/>
              <a:t>Code </a:t>
            </a:r>
            <a:r>
              <a:rPr lang="en-US" sz="1600" baseline="0" dirty="0" err="1"/>
              <a:t>Desc</a:t>
            </a:r>
            <a:r>
              <a:rPr lang="en-US" sz="1600" baseline="0" dirty="0"/>
              <a:t> =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Adenocarcinoma, NOS</a:t>
            </a:r>
            <a:endParaRPr lang="en-US" sz="16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94140" y="3079488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4" name="TextBox 4"/>
          <p:cNvSpPr txBox="1"/>
          <p:nvPr/>
        </p:nvSpPr>
        <p:spPr>
          <a:xfrm>
            <a:off x="8311977" y="3602778"/>
            <a:ext cx="3690550" cy="795257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Answer-Measures</a:t>
            </a:r>
          </a:p>
          <a:p>
            <a:r>
              <a:rPr lang="en-US" sz="1600" dirty="0"/>
              <a:t>LOINC</a:t>
            </a:r>
            <a:r>
              <a:rPr lang="en-US" sz="1600" baseline="0" dirty="0"/>
              <a:t> Code = </a:t>
            </a:r>
            <a:r>
              <a:rPr lang="en-US" sz="1600" dirty="0" smtClean="0"/>
              <a:t>LA11900-0</a:t>
            </a:r>
            <a:endParaRPr lang="en-US" sz="1600" dirty="0"/>
          </a:p>
          <a:p>
            <a:r>
              <a:rPr lang="en-US" sz="1600" baseline="0" dirty="0" smtClean="0"/>
              <a:t>LOINC </a:t>
            </a:r>
            <a:r>
              <a:rPr lang="en-US" sz="1600" baseline="0" dirty="0"/>
              <a:t>Code </a:t>
            </a:r>
            <a:r>
              <a:rPr lang="en-US" sz="1600" baseline="0" dirty="0" err="1"/>
              <a:t>Desc</a:t>
            </a:r>
            <a:r>
              <a:rPr lang="en-US" sz="1600" baseline="0" dirty="0"/>
              <a:t> =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Adenocarcinoma</a:t>
            </a:r>
            <a:endParaRPr lang="en-US" sz="16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10119" y="313038"/>
            <a:ext cx="217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No OMOP Mapped To Standard Concept</a:t>
            </a:r>
            <a:endParaRPr lang="en-US" dirty="0"/>
          </a:p>
        </p:txBody>
      </p:sp>
      <p:sp>
        <p:nvSpPr>
          <p:cNvPr id="2" name="&quot;No&quot; Symbol 1"/>
          <p:cNvSpPr/>
          <p:nvPr/>
        </p:nvSpPr>
        <p:spPr>
          <a:xfrm>
            <a:off x="9448800" y="395416"/>
            <a:ext cx="461319" cy="477795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0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4835611" y="1754663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3"/>
          <p:cNvSpPr txBox="1"/>
          <p:nvPr/>
        </p:nvSpPr>
        <p:spPr>
          <a:xfrm>
            <a:off x="3991223" y="5307011"/>
            <a:ext cx="2850292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307226002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>
                <a:solidFill>
                  <a:sysClr val="windowText" lastClr="000000"/>
                </a:solidFill>
              </a:rPr>
              <a:t>Metastatic adenocarcinoma of unknown origin</a:t>
            </a: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835611" y="4118833"/>
            <a:ext cx="1153297" cy="1054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3"/>
          <p:cNvSpPr txBox="1"/>
          <p:nvPr/>
        </p:nvSpPr>
        <p:spPr>
          <a:xfrm>
            <a:off x="7739444" y="2942840"/>
            <a:ext cx="2850292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Morph Abnormality</a:t>
            </a:r>
            <a:endParaRPr lang="en-US" sz="1400" dirty="0"/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4590003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Adenocarcinoma, metastatic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76298" y="3279303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197632"/>
              </p:ext>
            </p:extLst>
          </p:nvPr>
        </p:nvGraphicFramePr>
        <p:xfrm>
          <a:off x="1438875" y="126541"/>
          <a:ext cx="812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Metastatic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Metastatic Liver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3"/>
          <p:cNvSpPr txBox="1"/>
          <p:nvPr/>
        </p:nvSpPr>
        <p:spPr>
          <a:xfrm>
            <a:off x="4024179" y="2942840"/>
            <a:ext cx="2850292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/>
              <a:t>169100119104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Metastasis to liver from adenocarcinoma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29904" y="3328727"/>
            <a:ext cx="46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7" name="TextBox 3"/>
          <p:cNvSpPr txBox="1"/>
          <p:nvPr/>
        </p:nvSpPr>
        <p:spPr>
          <a:xfrm>
            <a:off x="578699" y="2942840"/>
            <a:ext cx="2850292" cy="1042258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Clinical Findings </a:t>
            </a:r>
          </a:p>
          <a:p>
            <a:r>
              <a:rPr lang="en-US" sz="1400" dirty="0"/>
              <a:t>SNOMED</a:t>
            </a:r>
            <a:r>
              <a:rPr lang="en-US" sz="1400" baseline="0" dirty="0"/>
              <a:t> Code = </a:t>
            </a:r>
            <a:r>
              <a:rPr lang="en-US" sz="1400" dirty="0" smtClean="0"/>
              <a:t>94381002</a:t>
            </a:r>
            <a:endParaRPr lang="en-US" sz="1400" baseline="0" dirty="0"/>
          </a:p>
          <a:p>
            <a:r>
              <a:rPr lang="en-US" sz="1400" baseline="0" dirty="0"/>
              <a:t>SNOMED Code </a:t>
            </a:r>
            <a:r>
              <a:rPr lang="en-US" sz="1400" baseline="0" dirty="0" err="1"/>
              <a:t>Desc</a:t>
            </a:r>
            <a:r>
              <a:rPr lang="en-US" sz="1400" baseline="0" dirty="0"/>
              <a:t> = </a:t>
            </a:r>
            <a:r>
              <a:rPr lang="en-US" sz="1400" baseline="0" dirty="0" smtClean="0"/>
              <a:t>Secondary malignant neoplasm of liver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endParaRPr lang="en-US" sz="1400" b="0" i="0" u="none" dirty="0">
              <a:solidFill>
                <a:sysClr val="windowText" lastClr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573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724" y="0"/>
            <a:ext cx="10515600" cy="1325563"/>
          </a:xfrm>
        </p:spPr>
        <p:txBody>
          <a:bodyPr/>
          <a:lstStyle/>
          <a:p>
            <a:r>
              <a:rPr lang="en-US" dirty="0" smtClean="0"/>
              <a:t>How would I map this data today?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38889"/>
              </p:ext>
            </p:extLst>
          </p:nvPr>
        </p:nvGraphicFramePr>
        <p:xfrm>
          <a:off x="378939" y="960120"/>
          <a:ext cx="11269364" cy="5897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17341"/>
                <a:gridCol w="3295136"/>
                <a:gridCol w="1787611"/>
                <a:gridCol w="336927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Tumor Registry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OMOP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1/1/2010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Code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C34.3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93864006</a:t>
                      </a:r>
                      <a:r>
                        <a:rPr lang="en-US" dirty="0" smtClean="0"/>
                        <a:t>: </a:t>
                      </a:r>
                      <a:r>
                        <a:rPr lang="en-US" sz="1800" dirty="0" smtClean="0"/>
                        <a:t>Primary malignant neoplasm of lower lobe of left lung</a:t>
                      </a:r>
                      <a:endParaRPr lang="en-US" sz="1800" i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Code </a:t>
                      </a:r>
                      <a:r>
                        <a:rPr lang="en-US" dirty="0" err="1" smtClean="0"/>
                        <a:t>Desc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Malignant neoplasm of lower lobe,</a:t>
                      </a:r>
                      <a:r>
                        <a:rPr lang="en-US" baseline="0" dirty="0" smtClean="0"/>
                        <a:t> bronchus or lung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SNOMED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Dx laterality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Date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Code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Tc2b Nc2 Mc1b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SNOMED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dirty="0" smtClean="0">
                          <a:solidFill>
                            <a:schemeClr val="dk1"/>
                          </a:solidFill>
                          <a:effectLst/>
                        </a:rPr>
                        <a:t>371508000: Tumor Stage</a:t>
                      </a:r>
                    </a:p>
                    <a:p>
                      <a:r>
                        <a:rPr lang="en-US" sz="1800" b="0" i="0" dirty="0" smtClean="0">
                          <a:solidFill>
                            <a:schemeClr val="dk1"/>
                          </a:solidFill>
                          <a:effectLst/>
                        </a:rPr>
                        <a:t>Value = </a:t>
                      </a:r>
                      <a:r>
                        <a:rPr lang="en-US" sz="1800" b="1" i="0" u="none" dirty="0" smtClean="0">
                          <a:solidFill>
                            <a:srgbClr val="FF0000"/>
                          </a:solidFill>
                          <a:effectLst/>
                        </a:rPr>
                        <a:t>cT2bN2M1b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Staging Group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IV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</a:p>
                    <a:p>
                      <a:r>
                        <a:rPr lang="en-US" dirty="0" smtClean="0"/>
                        <a:t>SNOMED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399390009: TNM Stage Grouping</a:t>
                      </a:r>
                      <a:endParaRPr lang="en-US" sz="1800" b="0" i="0" u="none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r>
                        <a:rPr lang="en-US" dirty="0" smtClean="0"/>
                        <a:t>Value =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IV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Date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1/6/2010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1/6/2010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Code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8140/3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LA11900-0: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Adenocarcinoma</a:t>
                      </a:r>
                      <a:endParaRPr lang="en-US" sz="1800" b="0" i="0" u="none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Histology </a:t>
                      </a:r>
                      <a:r>
                        <a:rPr lang="en-US" dirty="0" err="1" smtClean="0"/>
                        <a:t>Desc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Adenocarcinoma, NOS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LOINC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Metastatic Date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1/1/2010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1/1/2010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Metastatic Liver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Findings</a:t>
                      </a:r>
                    </a:p>
                    <a:p>
                      <a:r>
                        <a:rPr lang="en-US" dirty="0" smtClean="0"/>
                        <a:t>SNOMED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94381002: </a:t>
                      </a:r>
                      <a:r>
                        <a:rPr lang="en-US" sz="1800" baseline="0" dirty="0" smtClean="0"/>
                        <a:t>Secondary malignant neoplasm of liver</a:t>
                      </a:r>
                      <a:endParaRPr 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916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1012</Words>
  <Application>Microsoft Office PowerPoint</Application>
  <PresentationFormat>Widescreen</PresentationFormat>
  <Paragraphs>257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Source Data (de-id’ed)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would I map this data today?</vt:lpstr>
      <vt:lpstr>Overall Data Mapping Strategy Questions</vt:lpstr>
      <vt:lpstr>Overall Data Mapping Strategy Questions (cont’d)</vt:lpstr>
    </vt:vector>
  </TitlesOfParts>
  <Company>UHHS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 Data (de-id’ed)</dc:title>
  <dc:creator>Mergler, Patrick</dc:creator>
  <cp:lastModifiedBy>Mergler, Patrick</cp:lastModifiedBy>
  <cp:revision>26</cp:revision>
  <dcterms:created xsi:type="dcterms:W3CDTF">2017-11-07T15:54:38Z</dcterms:created>
  <dcterms:modified xsi:type="dcterms:W3CDTF">2017-11-08T16:34:03Z</dcterms:modified>
</cp:coreProperties>
</file>