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21" r:id="rId3"/>
    <p:sldId id="342" r:id="rId4"/>
    <p:sldId id="343" r:id="rId5"/>
    <p:sldId id="344" r:id="rId6"/>
    <p:sldId id="346" r:id="rId7"/>
    <p:sldId id="347" r:id="rId8"/>
    <p:sldId id="345" r:id="rId9"/>
    <p:sldId id="348" r:id="rId10"/>
    <p:sldId id="349" r:id="rId11"/>
    <p:sldId id="358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276" r:id="rId20"/>
    <p:sldId id="359" r:id="rId21"/>
    <p:sldId id="360" r:id="rId22"/>
    <p:sldId id="361" r:id="rId23"/>
    <p:sldId id="362" r:id="rId24"/>
    <p:sldId id="320" r:id="rId25"/>
    <p:sldId id="339" r:id="rId26"/>
    <p:sldId id="340" r:id="rId27"/>
    <p:sldId id="34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SelfControlledCaseSeries package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Schuemie, Marc Suchard, </a:t>
            </a:r>
          </a:p>
          <a:p>
            <a:r>
              <a:rPr lang="en-US" smtClean="0"/>
              <a:t>Patrick Ryan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exposures</a:t>
            </a:r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48628" y="3409954"/>
            <a:ext cx="6635342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782228" y="3105154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NSAID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997970" y="2994664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12099" y="2625332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GI Bleed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82228" y="2809998"/>
            <a:ext cx="1371600" cy="2951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PPI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42025" y="1594264"/>
            <a:ext cx="6543016" cy="1219334"/>
            <a:chOff x="673255" y="1102532"/>
            <a:chExt cx="6543016" cy="1219334"/>
          </a:xfrm>
        </p:grpSpPr>
        <p:sp>
          <p:nvSpPr>
            <p:cNvPr id="9" name="Rectangle 8"/>
            <p:cNvSpPr/>
            <p:nvPr/>
          </p:nvSpPr>
          <p:spPr>
            <a:xfrm>
              <a:off x="3352800" y="2017066"/>
              <a:ext cx="3863471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Statin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9855" y="1712266"/>
              <a:ext cx="4196945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Oral contraceptive</a:t>
              </a: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3255" y="1407332"/>
              <a:ext cx="1765145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Antibiotic</a:t>
              </a: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32497" y="1407332"/>
              <a:ext cx="1765145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Antibiotic</a:t>
              </a: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72725" y="1102532"/>
              <a:ext cx="1408876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Opioid</a:t>
              </a:r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17398" y="4269466"/>
            <a:ext cx="3939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Select additional drugs of interest, or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7398" y="4638798"/>
            <a:ext cx="3560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Throw in all other drugs (MSCCS)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0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</p:spTree>
    <p:extLst>
      <p:ext uri="{BB962C8B-B14F-4D97-AF65-F5344CB8AC3E}">
        <p14:creationId xmlns:p14="http://schemas.microsoft.com/office/powerpoint/2010/main" val="3853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143000"/>
            <a:ext cx="6400800" cy="1143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0" y="2538380"/>
            <a:ext cx="6096000" cy="210982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Get all the data from the CDM database: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Specified 1 outcome in the cohort table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No exposure table specified: drug_era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No exposure IDs: include all exposures in drug_era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Get the data ‘as is’</a:t>
            </a:r>
          </a:p>
        </p:txBody>
      </p:sp>
      <p:sp>
        <p:nvSpPr>
          <p:cNvPr id="7" name="Up Arrow 6"/>
          <p:cNvSpPr/>
          <p:nvPr/>
        </p:nvSpPr>
        <p:spPr>
          <a:xfrm>
            <a:off x="5438400" y="2287322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133600"/>
            <a:ext cx="6400800" cy="914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118800" y="3320689"/>
            <a:ext cx="6096000" cy="1784711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an exposure-based covariate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Concept ID </a:t>
            </a:r>
            <a:r>
              <a:rPr lang="en-US" sz="2000"/>
              <a:t>1124300 </a:t>
            </a:r>
            <a:r>
              <a:rPr lang="en-US" sz="2000" smtClean="0"/>
              <a:t> (Diclofenac)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Risk starts at start of exposure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Risk ends at end of exposure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smtClean="0"/>
          </a:p>
        </p:txBody>
      </p:sp>
      <p:sp>
        <p:nvSpPr>
          <p:cNvPr id="7" name="Up Arrow 6"/>
          <p:cNvSpPr/>
          <p:nvPr/>
        </p:nvSpPr>
        <p:spPr>
          <a:xfrm>
            <a:off x="5373900" y="3069631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971800"/>
            <a:ext cx="6400800" cy="838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129000" y="4061059"/>
            <a:ext cx="6096000" cy="1730142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another exposure-based covariate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Concept ID </a:t>
            </a:r>
            <a:r>
              <a:rPr lang="en-US" sz="2000"/>
              <a:t>1124300 </a:t>
            </a:r>
            <a:r>
              <a:rPr lang="en-US" sz="2000" smtClean="0"/>
              <a:t> (Diclofenac)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Risk starts 60 days before start of exposure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Risk ends 1 day before start of exposure</a:t>
            </a:r>
          </a:p>
        </p:txBody>
      </p:sp>
      <p:sp>
        <p:nvSpPr>
          <p:cNvPr id="7" name="Up Arrow 6"/>
          <p:cNvSpPr/>
          <p:nvPr/>
        </p:nvSpPr>
        <p:spPr>
          <a:xfrm>
            <a:off x="5373900" y="381000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657600"/>
            <a:ext cx="6400800" cy="12572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133600" y="1066800"/>
            <a:ext cx="6096000" cy="2309314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other exposure-based covariates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All concepts except 1124300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Risk starts </a:t>
            </a:r>
            <a:r>
              <a:rPr lang="en-US" sz="2000" smtClean="0"/>
              <a:t>1 day after start </a:t>
            </a:r>
            <a:r>
              <a:rPr lang="en-US" sz="2000"/>
              <a:t>of exposure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Risk ends at end of </a:t>
            </a:r>
            <a:r>
              <a:rPr lang="en-US" sz="2000" smtClean="0"/>
              <a:t>exposure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Create 1 covariate per concept 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Allow regularization for these covariates</a:t>
            </a:r>
            <a:endParaRPr lang="en-US" sz="2000"/>
          </a:p>
        </p:txBody>
      </p:sp>
      <p:sp>
        <p:nvSpPr>
          <p:cNvPr id="7" name="Up Arrow 6"/>
          <p:cNvSpPr/>
          <p:nvPr/>
        </p:nvSpPr>
        <p:spPr>
          <a:xfrm rot="10800000">
            <a:off x="5383500" y="3375856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4800599"/>
            <a:ext cx="6400800" cy="438897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981200" y="3124200"/>
            <a:ext cx="6096000" cy="1377124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age and seasonality covariates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5 knots for age spline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5 knots for seasonality spline</a:t>
            </a:r>
            <a:endParaRPr lang="en-US" sz="2000"/>
          </a:p>
        </p:txBody>
      </p:sp>
      <p:sp>
        <p:nvSpPr>
          <p:cNvPr id="7" name="Up Arrow 6"/>
          <p:cNvSpPr/>
          <p:nvPr/>
        </p:nvSpPr>
        <p:spPr>
          <a:xfrm rot="10800000">
            <a:off x="5257800" y="4501325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5181600"/>
            <a:ext cx="6629400" cy="1295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450200" y="2240872"/>
            <a:ext cx="7162800" cy="2672524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Create data in SCCS format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Impose naive period (time not at risk at start of observation)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Fit censoring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Generate covariate time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Split patient time in chunks where covariates are constant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Reweigh chunks using fitted censoring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Group rows per person with similar covariate values</a:t>
            </a:r>
            <a:endParaRPr lang="en-US" sz="2000"/>
          </a:p>
        </p:txBody>
      </p:sp>
      <p:sp>
        <p:nvSpPr>
          <p:cNvPr id="7" name="Up Arrow 6"/>
          <p:cNvSpPr/>
          <p:nvPr/>
        </p:nvSpPr>
        <p:spPr>
          <a:xfrm rot="10800000">
            <a:off x="5257800" y="4913396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SCCS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6784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/>
              <a:t>sccsData &lt;- getDbSccsData(connectionDetails,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cdmDatabaseSchema </a:t>
            </a:r>
            <a:r>
              <a:rPr lang="en-US" sz="1100"/>
              <a:t>= cdmSchema,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outcomeDatabaseSchema </a:t>
            </a:r>
            <a:r>
              <a:rPr lang="en-US" sz="1100"/>
              <a:t>= cdmSchema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outcomeTable </a:t>
            </a:r>
            <a:r>
              <a:rPr lang="en-US" sz="1100"/>
              <a:t>= " </a:t>
            </a:r>
            <a:r>
              <a:rPr lang="en-US" sz="1100" smtClean="0"/>
              <a:t>cohort</a:t>
            </a:r>
            <a:r>
              <a:rPr lang="en-US" sz="1100"/>
              <a:t> "</a:t>
            </a:r>
            <a:r>
              <a:rPr lang="en-US" sz="1100" smtClean="0"/>
              <a:t>,</a:t>
            </a:r>
            <a:endParaRPr lang="en-US" sz="1100"/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outcomeIds </a:t>
            </a:r>
            <a:r>
              <a:rPr lang="en-US" sz="1100"/>
              <a:t>= 1,</a:t>
            </a:r>
          </a:p>
          <a:p>
            <a:r>
              <a:rPr lang="en-US" sz="1100"/>
              <a:t>                          </a:t>
            </a:r>
            <a:r>
              <a:rPr lang="en-US" sz="1100" smtClean="0"/>
              <a:t>                      exposureIds </a:t>
            </a:r>
            <a:r>
              <a:rPr lang="en-US" sz="1100"/>
              <a:t>= c</a:t>
            </a:r>
            <a:r>
              <a:rPr lang="en-US" sz="1100" smtClean="0"/>
              <a:t>())</a:t>
            </a:r>
            <a:r>
              <a:rPr lang="en-US" sz="1100"/>
              <a:t>		  </a:t>
            </a:r>
          </a:p>
          <a:p>
            <a:r>
              <a:rPr lang="en-US" sz="1100"/>
              <a:t>covarDiclofenac &lt;- createCovariateSettings(label = "Exposure of interest",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includeCovariateIds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 </a:t>
            </a:r>
            <a:r>
              <a:rPr lang="en-US" sz="1100" smtClean="0"/>
              <a:t>                                   </a:t>
            </a:r>
            <a:r>
              <a:rPr lang="en-US" sz="1100"/>
              <a:t>start 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  </a:t>
            </a:r>
            <a:r>
              <a:rPr lang="en-US" sz="1100" smtClean="0"/>
              <a:t>                                  addExposedDaysToEnd </a:t>
            </a:r>
            <a:r>
              <a:rPr lang="en-US" sz="1100"/>
              <a:t>= TRUE)</a:t>
            </a:r>
          </a:p>
          <a:p>
            <a:r>
              <a:rPr lang="en-US" sz="1100" smtClean="0"/>
              <a:t>covarPreDiclofenac </a:t>
            </a:r>
            <a:r>
              <a:rPr lang="en-US" sz="1100"/>
              <a:t>&lt;- createCovariateSettings(label = "Pre-exposure",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includeCovariateIds </a:t>
            </a:r>
            <a:r>
              <a:rPr lang="en-US" sz="1100"/>
              <a:t>= diclofenac,</a:t>
            </a:r>
          </a:p>
          <a:p>
            <a:r>
              <a:rPr lang="en-US" sz="1100"/>
              <a:t>                                             </a:t>
            </a:r>
            <a:r>
              <a:rPr lang="en-US" sz="1100" smtClean="0"/>
              <a:t>                                      </a:t>
            </a:r>
            <a:r>
              <a:rPr lang="en-US" sz="1100"/>
              <a:t>start = -60,</a:t>
            </a:r>
          </a:p>
          <a:p>
            <a:r>
              <a:rPr lang="en-US" sz="1100"/>
              <a:t>                                              </a:t>
            </a:r>
            <a:r>
              <a:rPr lang="en-US" sz="1100" smtClean="0"/>
              <a:t>                                     end </a:t>
            </a:r>
            <a:r>
              <a:rPr lang="en-US" sz="1100"/>
              <a:t>= -1)</a:t>
            </a:r>
          </a:p>
          <a:p>
            <a:r>
              <a:rPr lang="en-US" sz="1100" smtClean="0"/>
              <a:t>covarAllDrugs </a:t>
            </a:r>
            <a:r>
              <a:rPr lang="en-US" sz="1100"/>
              <a:t>&lt;- createCovariateSettings(label = "Other exposures",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excludeCovariateIds </a:t>
            </a:r>
            <a:r>
              <a:rPr lang="en-US" sz="1100"/>
              <a:t>= 1124300,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stratifyById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</a:t>
            </a:r>
            <a:r>
              <a:rPr lang="en-US" sz="1100" smtClean="0"/>
              <a:t>                                </a:t>
            </a:r>
            <a:r>
              <a:rPr lang="en-US" sz="1100"/>
              <a:t>start = 1,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end </a:t>
            </a:r>
            <a:r>
              <a:rPr lang="en-US" sz="1100"/>
              <a:t>= 0,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addExposedDaysToEnd </a:t>
            </a:r>
            <a:r>
              <a:rPr lang="en-US" sz="1100"/>
              <a:t>= TRUE,</a:t>
            </a:r>
          </a:p>
          <a:p>
            <a:r>
              <a:rPr lang="en-US" sz="1100"/>
              <a:t>                                         </a:t>
            </a:r>
            <a:r>
              <a:rPr lang="en-US" sz="1100" smtClean="0"/>
              <a:t>                               allowRegularization </a:t>
            </a:r>
            <a:r>
              <a:rPr lang="en-US" sz="1100"/>
              <a:t>= TRUE)</a:t>
            </a:r>
          </a:p>
          <a:p>
            <a:r>
              <a:rPr lang="en-US" sz="1100" smtClean="0"/>
              <a:t>ageSettings </a:t>
            </a:r>
            <a:r>
              <a:rPr lang="en-US" sz="1100"/>
              <a:t>&lt;- createAgeSettings(includeAge = TRUE, ageKnots = 5)</a:t>
            </a:r>
          </a:p>
          <a:p>
            <a:r>
              <a:rPr lang="en-US" sz="1100" smtClean="0"/>
              <a:t>seasonalitySettings </a:t>
            </a:r>
            <a:r>
              <a:rPr lang="en-US" sz="1100"/>
              <a:t>&lt;- createSeasonalitySettings(includeSeasonality = TRUE, seasonKnots = 5)</a:t>
            </a:r>
          </a:p>
          <a:p>
            <a:r>
              <a:rPr lang="en-US" sz="1100" smtClean="0"/>
              <a:t>sccsEraData </a:t>
            </a:r>
            <a:r>
              <a:rPr lang="en-US" sz="1100"/>
              <a:t>&lt;- createSccsEraData(sccsData,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naivePeriod </a:t>
            </a:r>
            <a:r>
              <a:rPr lang="en-US" sz="1100"/>
              <a:t>= 180,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firstOutcomeOnly = FALSE,</a:t>
            </a:r>
          </a:p>
          <a:p>
            <a:r>
              <a:rPr lang="en-US" sz="1100"/>
              <a:t>                                 </a:t>
            </a:r>
            <a:r>
              <a:rPr lang="en-US" sz="1100" smtClean="0"/>
              <a:t>                           covariateSettings </a:t>
            </a:r>
            <a:r>
              <a:rPr lang="en-US" sz="1100"/>
              <a:t>= list(covarDiclofenac, </a:t>
            </a:r>
            <a:r>
              <a:rPr lang="en-US" sz="1100" smtClean="0"/>
              <a:t> covarPreDiclofenac, covarAllDrugs</a:t>
            </a:r>
            <a:r>
              <a:rPr lang="en-US" sz="1100"/>
              <a:t>),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ageSettings </a:t>
            </a:r>
            <a:r>
              <a:rPr lang="en-US" sz="1100"/>
              <a:t>= ageSettings,</a:t>
            </a:r>
          </a:p>
          <a:p>
            <a:r>
              <a:rPr lang="en-US" sz="1100"/>
              <a:t>                                </a:t>
            </a:r>
            <a:r>
              <a:rPr lang="en-US" sz="1100" smtClean="0"/>
              <a:t>                            </a:t>
            </a:r>
            <a:r>
              <a:rPr lang="en-US" sz="1100"/>
              <a:t>seasonalitySettings = seasonalitySettings,</a:t>
            </a:r>
          </a:p>
          <a:p>
            <a:r>
              <a:rPr lang="en-US" sz="1100"/>
              <a:t>	</a:t>
            </a:r>
            <a:r>
              <a:rPr lang="en-US" sz="1100" smtClean="0"/>
              <a:t>                               eventDependentObservation </a:t>
            </a:r>
            <a:r>
              <a:rPr lang="en-US" sz="1100"/>
              <a:t>= </a:t>
            </a:r>
            <a:r>
              <a:rPr lang="en-US" sz="1100" smtClean="0"/>
              <a:t>TRUE)</a:t>
            </a:r>
            <a:endParaRPr lang="en-US" sz="1100"/>
          </a:p>
          <a:p>
            <a:r>
              <a:rPr lang="en-US" sz="1100" smtClean="0"/>
              <a:t>control </a:t>
            </a:r>
            <a:r>
              <a:rPr lang="en-US" sz="1100"/>
              <a:t>&lt;- createControl(cvType = "auto</a:t>
            </a:r>
            <a:r>
              <a:rPr lang="en-US" sz="1100" smtClean="0"/>
              <a:t>", selectorType </a:t>
            </a:r>
            <a:r>
              <a:rPr lang="en-US" sz="1100"/>
              <a:t>= "byPid</a:t>
            </a:r>
            <a:r>
              <a:rPr lang="en-US" sz="1100" smtClean="0"/>
              <a:t>", startingVariance </a:t>
            </a:r>
            <a:r>
              <a:rPr lang="en-US" sz="1100"/>
              <a:t>= </a:t>
            </a:r>
            <a:r>
              <a:rPr lang="en-US" sz="1100" smtClean="0"/>
              <a:t>0.1, threads </a:t>
            </a:r>
            <a:r>
              <a:rPr lang="en-US" sz="1100"/>
              <a:t>= 30</a:t>
            </a:r>
            <a:r>
              <a:rPr lang="en-US" sz="1100" smtClean="0"/>
              <a:t>) </a:t>
            </a:r>
            <a:endParaRPr lang="en-US" sz="1100"/>
          </a:p>
          <a:p>
            <a:r>
              <a:rPr lang="en-US" sz="1100"/>
              <a:t>model &lt;- fitSccsModel(sccsEraData, control = control)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6324600"/>
            <a:ext cx="6629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447800" y="4876800"/>
            <a:ext cx="7162800" cy="114300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Specify some parameters for the regularization, and</a:t>
            </a:r>
          </a:p>
          <a:p>
            <a:r>
              <a:rPr lang="en-US" sz="2000" smtClean="0"/>
              <a:t>fit the model (using Cyclops)</a:t>
            </a:r>
            <a:endParaRPr lang="en-US" sz="2000"/>
          </a:p>
        </p:txBody>
      </p:sp>
      <p:sp>
        <p:nvSpPr>
          <p:cNvPr id="7" name="Up Arrow 6"/>
          <p:cNvSpPr/>
          <p:nvPr/>
        </p:nvSpPr>
        <p:spPr>
          <a:xfrm rot="10800000">
            <a:off x="5285698" y="601980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1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residual bias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mtClean="0"/>
              <a:t>A negative control is a hypothesis </a:t>
            </a:r>
            <a:r>
              <a:rPr lang="en-US"/>
              <a:t>(</a:t>
            </a:r>
            <a:r>
              <a:rPr lang="en-US" smtClean="0"/>
              <a:t>related to the main study hypothesis)  where the null hypothesis (no effect) is believed to be true</a:t>
            </a:r>
          </a:p>
          <a:p>
            <a:pPr marL="400050" lvl="1" indent="0">
              <a:buNone/>
            </a:pPr>
            <a:endParaRPr lang="en-US"/>
          </a:p>
          <a:p>
            <a:pPr marL="400050" lvl="1" indent="0">
              <a:buNone/>
            </a:pPr>
            <a:r>
              <a:rPr lang="en-US" smtClean="0"/>
              <a:t>For an unbiased estimate, only 5% of negative controls should have p &lt; .05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5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recap of previous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We discussed the CohortMethod package</a:t>
            </a:r>
          </a:p>
          <a:p>
            <a:pPr lvl="1"/>
            <a:r>
              <a:rPr lang="en-US" sz="1600"/>
              <a:t>Large scale regression propensity models</a:t>
            </a:r>
          </a:p>
          <a:p>
            <a:pPr lvl="1"/>
            <a:r>
              <a:rPr lang="en-US" sz="1600"/>
              <a:t>Large scale regression outcome models</a:t>
            </a:r>
          </a:p>
          <a:p>
            <a:pPr lvl="1"/>
            <a:r>
              <a:rPr lang="en-US" sz="1600"/>
              <a:t>Using negative controls, we see a reduction in residual bias when using PS matching + full outcome </a:t>
            </a:r>
            <a:r>
              <a:rPr lang="en-US" sz="1600" smtClean="0"/>
              <a:t>model</a:t>
            </a:r>
          </a:p>
          <a:p>
            <a:r>
              <a:rPr lang="en-US" sz="2000" smtClean="0"/>
              <a:t>Interest to learn about the other methods packages as well</a:t>
            </a:r>
          </a:p>
        </p:txBody>
      </p:sp>
    </p:spTree>
    <p:extLst>
      <p:ext uri="{BB962C8B-B14F-4D97-AF65-F5344CB8AC3E}">
        <p14:creationId xmlns:p14="http://schemas.microsoft.com/office/powerpoint/2010/main" val="84834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Simplest model</a:t>
            </a:r>
          </a:p>
        </p:txBody>
      </p:sp>
      <p:pic>
        <p:nvPicPr>
          <p:cNvPr id="1026" name="Picture 2" descr="C:\Users\mschuemi\Desktop\cal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3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Including </a:t>
            </a:r>
            <a:r>
              <a:rPr lang="en-US" smtClean="0"/>
              <a:t>PPIs</a:t>
            </a:r>
            <a:endParaRPr lang="en-US"/>
          </a:p>
        </p:txBody>
      </p:sp>
      <p:pic>
        <p:nvPicPr>
          <p:cNvPr id="2050" name="Picture 2" descr="C:\Users\mschuemi\Desktop\cal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8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Including </a:t>
            </a:r>
            <a:r>
              <a:rPr lang="en-US" sz="3200" smtClean="0"/>
              <a:t>PPIs, </a:t>
            </a:r>
            <a:r>
              <a:rPr lang="en-US" sz="3200"/>
              <a:t>age, season, and censoring</a:t>
            </a:r>
          </a:p>
        </p:txBody>
      </p:sp>
      <p:pic>
        <p:nvPicPr>
          <p:cNvPr id="3074" name="Picture 2" descr="C:\Users\mschuemi\Desktop\cal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1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Including all other drugs</a:t>
            </a:r>
          </a:p>
        </p:txBody>
      </p:sp>
      <p:pic>
        <p:nvPicPr>
          <p:cNvPr id="4098" name="Picture 2" descr="C:\Users\mschuemi\Desktop\cal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705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181600" y="3352800"/>
            <a:ext cx="3276600" cy="2590800"/>
            <a:chOff x="5181600" y="3352800"/>
            <a:chExt cx="3276600" cy="2590800"/>
          </a:xfrm>
        </p:grpSpPr>
        <p:sp>
          <p:nvSpPr>
            <p:cNvPr id="5" name="Rounded Rectangle 4"/>
            <p:cNvSpPr/>
            <p:nvPr/>
          </p:nvSpPr>
          <p:spPr>
            <a:xfrm>
              <a:off x="6629400" y="5257800"/>
              <a:ext cx="1828800" cy="685800"/>
            </a:xfrm>
            <a:prstGeom prst="roundRect">
              <a:avLst>
                <a:gd name="adj" fmla="val 10861"/>
              </a:avLst>
            </a:prstGeom>
            <a:ln w="28575">
              <a:solidFill>
                <a:srgbClr val="FF0000"/>
              </a:solidFill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smtClean="0"/>
                <a:t>Dicyclomine</a:t>
              </a:r>
              <a:endParaRPr lang="en-US" sz="200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715000" y="3352800"/>
              <a:ext cx="1828800" cy="685800"/>
            </a:xfrm>
            <a:prstGeom prst="roundRect">
              <a:avLst>
                <a:gd name="adj" fmla="val 10861"/>
              </a:avLst>
            </a:prstGeom>
            <a:ln w="28575">
              <a:solidFill>
                <a:srgbClr val="FF0000"/>
              </a:solidFill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smtClean="0"/>
                <a:t>Glucagon</a:t>
              </a:r>
              <a:endParaRPr lang="en-US" sz="2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19800" y="4343400"/>
              <a:ext cx="1828800" cy="685800"/>
            </a:xfrm>
            <a:prstGeom prst="roundRect">
              <a:avLst>
                <a:gd name="adj" fmla="val 10861"/>
              </a:avLst>
            </a:prstGeom>
            <a:ln w="28575">
              <a:solidFill>
                <a:srgbClr val="FF0000"/>
              </a:solidFill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000" smtClean="0"/>
                <a:t>Vitamin K</a:t>
              </a:r>
              <a:r>
                <a:rPr lang="en-US" sz="2000" baseline="-25000" smtClean="0"/>
                <a:t>1</a:t>
              </a:r>
              <a:endParaRPr lang="en-US" sz="2000" baseline="-25000"/>
            </a:p>
          </p:txBody>
        </p:sp>
        <p:cxnSp>
          <p:nvCxnSpPr>
            <p:cNvPr id="8" name="Straight Arrow Connector 7"/>
            <p:cNvCxnSpPr>
              <a:stCxn id="5" idx="1"/>
            </p:cNvCxnSpPr>
            <p:nvPr/>
          </p:nvCxnSpPr>
          <p:spPr>
            <a:xfrm flipH="1">
              <a:off x="5257800" y="5600700"/>
              <a:ext cx="13716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5181600" y="4038600"/>
              <a:ext cx="762000" cy="12192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5257800" y="4820992"/>
              <a:ext cx="762000" cy="6096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571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SelfControlCaseSeries package </a:t>
            </a:r>
            <a:r>
              <a:rPr lang="en-US" smtClean="0"/>
              <a:t>features</a:t>
            </a:r>
          </a:p>
          <a:p>
            <a:pPr lvl="1"/>
            <a:r>
              <a:rPr lang="en-US" smtClean="0"/>
              <a:t>Correcting for age and season through splines</a:t>
            </a:r>
            <a:endParaRPr lang="en-US" smtClean="0"/>
          </a:p>
          <a:p>
            <a:pPr lvl="1"/>
            <a:r>
              <a:rPr lang="en-US" smtClean="0"/>
              <a:t>Pre-exposure windows (e.g. contra-indications)</a:t>
            </a:r>
          </a:p>
          <a:p>
            <a:pPr lvl="1"/>
            <a:r>
              <a:rPr lang="en-US" smtClean="0"/>
              <a:t>Other exposures (including all drugs)</a:t>
            </a:r>
          </a:p>
          <a:p>
            <a:pPr lvl="1"/>
            <a:r>
              <a:rPr lang="en-US" smtClean="0"/>
              <a:t>Event-dependent censoring</a:t>
            </a:r>
            <a:endParaRPr lang="en-US" smtClean="0"/>
          </a:p>
          <a:p>
            <a:r>
              <a:rPr lang="en-US" smtClean="0"/>
              <a:t>Using negative controls, </a:t>
            </a:r>
            <a:r>
              <a:rPr lang="en-US" smtClean="0"/>
              <a:t>we still see residual bias even after extensive adjustment</a:t>
            </a:r>
          </a:p>
          <a:p>
            <a:r>
              <a:rPr lang="en-US" smtClean="0"/>
              <a:t>Prone to time-varying confounding?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646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Investigate residual bias</a:t>
            </a:r>
          </a:p>
          <a:p>
            <a:r>
              <a:rPr lang="en-US" smtClean="0"/>
              <a:t>Add more covariates into the model? (conditions, procedures, measurements)</a:t>
            </a:r>
          </a:p>
          <a:p>
            <a:r>
              <a:rPr lang="en-US" smtClean="0"/>
              <a:t>Automatic selection of appropriate risk window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Method evaluation</a:t>
            </a:r>
          </a:p>
          <a:p>
            <a:r>
              <a:rPr lang="en-US" sz="2800" smtClean="0"/>
              <a:t>Identifying the important questions that can be answered using observational research</a:t>
            </a:r>
          </a:p>
          <a:p>
            <a:r>
              <a:rPr lang="en-US" sz="2800" smtClean="0"/>
              <a:t>TMU’s </a:t>
            </a:r>
            <a:r>
              <a:rPr lang="en-US" sz="2800" smtClean="0"/>
              <a:t>web-based case-control study app</a:t>
            </a:r>
          </a:p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June 1</a:t>
            </a:r>
            <a:r>
              <a:rPr lang="en-US" baseline="30000" smtClean="0"/>
              <a:t>st</a:t>
            </a:r>
            <a:r>
              <a:rPr lang="en-US" smtClean="0"/>
              <a:t> </a:t>
            </a:r>
            <a:endParaRPr lang="en-US"/>
          </a:p>
          <a:p>
            <a:r>
              <a:rPr lang="en-US"/>
              <a:t>3pm Hong Kong / Taiwan</a:t>
            </a:r>
          </a:p>
          <a:p>
            <a:r>
              <a:rPr lang="en-US"/>
              <a:t>4pm South Korea</a:t>
            </a:r>
          </a:p>
          <a:p>
            <a:r>
              <a:rPr lang="en-US"/>
              <a:t>4:30pm Adelaide</a:t>
            </a:r>
          </a:p>
          <a:p>
            <a:r>
              <a:rPr lang="en-US" smtClean="0"/>
              <a:t>9am </a:t>
            </a:r>
            <a:r>
              <a:rPr lang="en-US"/>
              <a:t>Central European </a:t>
            </a:r>
            <a:r>
              <a:rPr lang="en-US" smtClean="0"/>
              <a:t>time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Case Series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47800" y="4545330"/>
            <a:ext cx="11430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537710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65420" y="5749290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721040" y="4427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3040" y="4055864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165492" y="3284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22927" y="2914888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2668" y="559486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84668" y="5223510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6336" y="1371600"/>
            <a:ext cx="8684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Is the outcome more likely during exposed time compared to non-exposed time?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Case Series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47800" y="4545330"/>
            <a:ext cx="11430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537710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65420" y="5749290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Exposure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721040" y="4427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3040" y="4055864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165492" y="3284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22927" y="2914888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2668" y="559486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84668" y="5223510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6336" y="1371600"/>
            <a:ext cx="8684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20425A"/>
                </a:solidFill>
              </a:rPr>
              <a:t>Given that a patient has the outcome</a:t>
            </a:r>
            <a:r>
              <a:rPr lang="en-US" sz="2400" smtClean="0">
                <a:solidFill>
                  <a:srgbClr val="20425A"/>
                </a:solidFill>
              </a:rPr>
              <a:t>, is the outcome more likely during exposed time compared to non-exposed time?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2400" y="2297434"/>
            <a:ext cx="8305800" cy="236041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Conditioning on the outcome helps:</a:t>
            </a:r>
          </a:p>
          <a:p>
            <a:endParaRPr lang="en-US" sz="2000" smtClean="0"/>
          </a:p>
          <a:p>
            <a:pPr marL="342900" indent="-342900">
              <a:buFontTx/>
              <a:buChar char="-"/>
            </a:pPr>
            <a:r>
              <a:rPr lang="en-US" sz="2000" smtClean="0"/>
              <a:t>Insensitive to differences between subjects that are </a:t>
            </a:r>
            <a:r>
              <a:rPr lang="en-US" sz="2000" b="1" smtClean="0"/>
              <a:t>constant over time</a:t>
            </a:r>
          </a:p>
          <a:p>
            <a:pPr marL="342900" indent="-342900">
              <a:buFontTx/>
              <a:buChar char="-"/>
            </a:pPr>
            <a:endParaRPr lang="en-US" sz="2000" smtClean="0"/>
          </a:p>
          <a:p>
            <a:pPr marL="342900" indent="-342900">
              <a:buFontTx/>
              <a:buChar char="-"/>
            </a:pPr>
            <a:r>
              <a:rPr lang="en-US" sz="2000" smtClean="0"/>
              <a:t>Only require data on subjects with the outcome</a:t>
            </a:r>
          </a:p>
          <a:p>
            <a:endParaRPr lang="en-US" sz="2000"/>
          </a:p>
        </p:txBody>
      </p:sp>
      <p:sp>
        <p:nvSpPr>
          <p:cNvPr id="27" name="Rounded Rectangle 26"/>
          <p:cNvSpPr/>
          <p:nvPr/>
        </p:nvSpPr>
        <p:spPr>
          <a:xfrm>
            <a:off x="220980" y="4733580"/>
            <a:ext cx="8305800" cy="132813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Biggest problem left: correct for </a:t>
            </a:r>
            <a:r>
              <a:rPr lang="en-US" sz="2000" b="1" smtClean="0"/>
              <a:t>time-varying confounding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0404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Correcting for age and season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SCCS can be confounded if</a:t>
            </a:r>
          </a:p>
          <a:p>
            <a:pPr marL="0" indent="0">
              <a:buNone/>
            </a:pPr>
            <a:endParaRPr lang="en-US" sz="2000" smtClean="0"/>
          </a:p>
          <a:p>
            <a:r>
              <a:rPr lang="en-US" sz="2000" smtClean="0"/>
              <a:t>prevalence of both the drug and the outcome </a:t>
            </a:r>
            <a:r>
              <a:rPr lang="en-US" sz="2000" b="1" smtClean="0"/>
              <a:t>change with age</a:t>
            </a:r>
          </a:p>
          <a:p>
            <a:endParaRPr lang="en-US" sz="2000" b="1" smtClean="0"/>
          </a:p>
          <a:p>
            <a:r>
              <a:rPr lang="en-US" sz="2000" smtClean="0"/>
              <a:t>prevalence of both the drug and the outcome </a:t>
            </a:r>
            <a:r>
              <a:rPr lang="en-US" sz="2000" b="1" smtClean="0"/>
              <a:t>vary by season</a:t>
            </a:r>
          </a:p>
          <a:p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3119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93719" y="2636106"/>
            <a:ext cx="1507954" cy="369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January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01673" y="2637906"/>
            <a:ext cx="3962400" cy="369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Februari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664073" y="2636105"/>
            <a:ext cx="1447800" cy="369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March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Correcting for age and season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Solution: include age and season in the model:</a:t>
            </a:r>
          </a:p>
          <a:p>
            <a:endParaRPr lang="en-US" sz="200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93719" y="2636106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327319" y="2331306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521011" y="222081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78446" y="1851484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7419" y="3599175"/>
                <a:ext cx="8686800" cy="86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0" smtClean="0">
                    <a:solidFill>
                      <a:srgbClr val="20425A"/>
                    </a:solidFill>
                  </a:rPr>
                  <a:t>λ</a:t>
                </a:r>
                <a:r>
                  <a:rPr lang="en-US" sz="2400" b="0" smtClean="0">
                    <a:solidFill>
                      <a:srgbClr val="20425A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20425A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20425A"/>
                        </a:solidFill>
                        <a:latin typeface="Cambria Math"/>
                      </a:rPr>
                      <m:t>𝑒𝑥𝑝</m:t>
                    </m:r>
                    <m:r>
                      <a:rPr lang="en-US" sz="2400" b="0" i="1" smtClean="0">
                        <a:solidFill>
                          <a:srgbClr val="20425A"/>
                        </a:solidFill>
                        <a:latin typeface="Cambria Math"/>
                      </a:rPr>
                      <m:t>⁡(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20425A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𝑒𝑥𝑝𝑜𝑠𝑢𝑟𝑒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20425A"/>
                    </a:solidFill>
                  </a:rPr>
                  <a:t> </a:t>
                </a:r>
                <a:r>
                  <a:rPr lang="en-US" sz="2400">
                    <a:solidFill>
                      <a:srgbClr val="20425A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𝑗𝑎𝑛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20425A"/>
                    </a:solidFill>
                  </a:rPr>
                  <a:t> </a:t>
                </a:r>
                <a:r>
                  <a:rPr lang="en-US" sz="2400">
                    <a:solidFill>
                      <a:srgbClr val="20425A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20425A"/>
                            </a:solidFill>
                            <a:latin typeface="Cambria Math"/>
                            <a:ea typeface="Cambria Math"/>
                          </a:rPr>
                          <m:t>𝑓𝑒𝑏</m:t>
                        </m:r>
                      </m:sub>
                    </m:sSub>
                  </m:oMath>
                </a14:m>
                <a:r>
                  <a:rPr lang="en-US" sz="2400" smtClean="0">
                    <a:solidFill>
                      <a:srgbClr val="20425A"/>
                    </a:solidFill>
                  </a:rPr>
                  <a:t> + … + </a:t>
                </a:r>
                <a:r>
                  <a:rPr lang="en-US" sz="2400" i="1" smtClean="0">
                    <a:solidFill>
                      <a:srgbClr val="20425A"/>
                    </a:solidFill>
                  </a:rPr>
                  <a:t>log(time)</a:t>
                </a:r>
                <a:r>
                  <a:rPr lang="en-US" sz="2400" smtClean="0">
                    <a:solidFill>
                      <a:srgbClr val="20425A"/>
                    </a:solidFill>
                  </a:rPr>
                  <a:t>)</a:t>
                </a:r>
                <a:endParaRPr lang="en-US" sz="2400" i="1">
                  <a:solidFill>
                    <a:srgbClr val="20425A"/>
                  </a:solidFill>
                </a:endParaRPr>
              </a:p>
              <a:p>
                <a:endParaRPr lang="en-US" sz="2400">
                  <a:solidFill>
                    <a:srgbClr val="20425A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19" y="3599175"/>
                <a:ext cx="8686800" cy="861070"/>
              </a:xfrm>
              <a:prstGeom prst="rect">
                <a:avLst/>
              </a:prstGeom>
              <a:blipFill rotWithShape="1">
                <a:blip r:embed="rId2"/>
                <a:stretch>
                  <a:fillRect l="-1053" t="-4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182330" y="2631738"/>
            <a:ext cx="6935454" cy="771300"/>
            <a:chOff x="1182330" y="2631738"/>
            <a:chExt cx="6935454" cy="7713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82330" y="2663199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710403" y="2631738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330919" y="2631738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703438" y="2631738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673111" y="2631738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117784" y="2631738"/>
              <a:ext cx="0" cy="60903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588857" y="3141428"/>
              <a:ext cx="7248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>
                      <a:lumMod val="50000"/>
                    </a:schemeClr>
                  </a:solidFill>
                </a:rPr>
                <a:t>interval 1</a:t>
              </a:r>
              <a:endParaRPr lang="en-US" sz="11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51041" y="3141428"/>
              <a:ext cx="7248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>
                      <a:lumMod val="50000"/>
                    </a:schemeClr>
                  </a:solidFill>
                </a:rPr>
                <a:t>interval 2</a:t>
              </a:r>
              <a:endParaRPr lang="en-US" sz="11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19607" y="3141428"/>
              <a:ext cx="7248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>
                      <a:lumMod val="50000"/>
                    </a:schemeClr>
                  </a:solidFill>
                </a:rPr>
                <a:t>interval 3</a:t>
              </a:r>
              <a:endParaRPr lang="en-US" sz="11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61400" y="3141428"/>
              <a:ext cx="7248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>
                      <a:lumMod val="50000"/>
                    </a:schemeClr>
                  </a:solidFill>
                </a:rPr>
                <a:t>interval 4</a:t>
              </a:r>
              <a:endParaRPr lang="en-US" sz="11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29134" y="3141428"/>
              <a:ext cx="7248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>
                      <a:lumMod val="50000"/>
                    </a:schemeClr>
                  </a:solidFill>
                </a:rPr>
                <a:t>interval 5</a:t>
              </a:r>
              <a:endParaRPr lang="en-US" sz="110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2281935" y="4460245"/>
            <a:ext cx="4073273" cy="129540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Lots of parameters to estimate!</a:t>
            </a:r>
          </a:p>
        </p:txBody>
      </p:sp>
    </p:spTree>
    <p:extLst>
      <p:ext uri="{BB962C8B-B14F-4D97-AF65-F5344CB8AC3E}">
        <p14:creationId xmlns:p14="http://schemas.microsoft.com/office/powerpoint/2010/main" val="35384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Correcting for age and season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Solution: use splines </a:t>
            </a:r>
          </a:p>
          <a:p>
            <a:pPr marL="0" indent="0">
              <a:buNone/>
            </a:pPr>
            <a:r>
              <a:rPr lang="en-US" sz="2400" smtClean="0"/>
              <a:t>(assume effect constant within calendar month)</a:t>
            </a:r>
            <a:endParaRPr lang="en-US" sz="240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722819" y="2423563"/>
            <a:ext cx="0" cy="2362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669479" y="4773430"/>
            <a:ext cx="5638800" cy="10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21879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41790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61701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81612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1523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21434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6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41345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7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61256" y="478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8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81167" y="4788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9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01078" y="47835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38007" y="47914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11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674934" y="4773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12</a:t>
            </a: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722819" y="2767130"/>
            <a:ext cx="5451180" cy="1706989"/>
          </a:xfrm>
          <a:custGeom>
            <a:avLst/>
            <a:gdLst>
              <a:gd name="connsiteX0" fmla="*/ 0 w 6478074"/>
              <a:gd name="connsiteY0" fmla="*/ 142583 h 1706989"/>
              <a:gd name="connsiteX1" fmla="*/ 643944 w 6478074"/>
              <a:gd name="connsiteY1" fmla="*/ 129704 h 1706989"/>
              <a:gd name="connsiteX2" fmla="*/ 2485623 w 6478074"/>
              <a:gd name="connsiteY2" fmla="*/ 1520622 h 1706989"/>
              <a:gd name="connsiteX3" fmla="*/ 4932609 w 6478074"/>
              <a:gd name="connsiteY3" fmla="*/ 1559259 h 1706989"/>
              <a:gd name="connsiteX4" fmla="*/ 6478074 w 6478074"/>
              <a:gd name="connsiteY4" fmla="*/ 284250 h 170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8074" h="1706989">
                <a:moveTo>
                  <a:pt x="0" y="142583"/>
                </a:moveTo>
                <a:cubicBezTo>
                  <a:pt x="114837" y="21307"/>
                  <a:pt x="229674" y="-99969"/>
                  <a:pt x="643944" y="129704"/>
                </a:cubicBezTo>
                <a:cubicBezTo>
                  <a:pt x="1058214" y="359377"/>
                  <a:pt x="1770846" y="1282363"/>
                  <a:pt x="2485623" y="1520622"/>
                </a:cubicBezTo>
                <a:cubicBezTo>
                  <a:pt x="3200400" y="1758881"/>
                  <a:pt x="4267201" y="1765321"/>
                  <a:pt x="4932609" y="1559259"/>
                </a:cubicBezTo>
                <a:cubicBezTo>
                  <a:pt x="5598018" y="1353197"/>
                  <a:pt x="6216204" y="370109"/>
                  <a:pt x="6478074" y="28425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722819" y="2780009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67068" y="30546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653851" y="3479361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28715" y="40452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82801" y="42738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16271" y="441096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65162" y="4458879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19248" y="4458879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47524" y="441096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779284" y="42738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33370" y="38928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19913" y="3283200"/>
            <a:ext cx="45408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49427" y="5179580"/>
            <a:ext cx="983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Month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962797" y="3285652"/>
            <a:ext cx="983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Contra-indication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Contra-indication tends to bias to higher estimates</a:t>
            </a:r>
            <a:endParaRPr lang="en-US" sz="200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9858" y="2918222"/>
            <a:ext cx="5562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813458" y="2613422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NSAID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007150" y="2502932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21279" y="2133600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GI Bleed</a:t>
            </a:r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50407" y="3266445"/>
            <a:ext cx="8386220" cy="2426853"/>
            <a:chOff x="250407" y="3266445"/>
            <a:chExt cx="8386220" cy="2426853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673077" y="3266445"/>
              <a:ext cx="0" cy="1219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19737" y="4473312"/>
              <a:ext cx="5638800" cy="1010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16200000">
              <a:off x="156791" y="3664861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Risk</a:t>
              </a:r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673077" y="3908445"/>
              <a:ext cx="5715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 16"/>
            <p:cNvSpPr/>
            <p:nvPr/>
          </p:nvSpPr>
          <p:spPr>
            <a:xfrm>
              <a:off x="670077" y="3571245"/>
              <a:ext cx="5472000" cy="712800"/>
            </a:xfrm>
            <a:custGeom>
              <a:avLst/>
              <a:gdLst>
                <a:gd name="connsiteX0" fmla="*/ 0 w 5472000"/>
                <a:gd name="connsiteY0" fmla="*/ 331200 h 712800"/>
                <a:gd name="connsiteX1" fmla="*/ 1130400 w 5472000"/>
                <a:gd name="connsiteY1" fmla="*/ 331200 h 712800"/>
                <a:gd name="connsiteX2" fmla="*/ 1130400 w 5472000"/>
                <a:gd name="connsiteY2" fmla="*/ 712800 h 712800"/>
                <a:gd name="connsiteX3" fmla="*/ 2152800 w 5472000"/>
                <a:gd name="connsiteY3" fmla="*/ 691200 h 712800"/>
                <a:gd name="connsiteX4" fmla="*/ 2138400 w 5472000"/>
                <a:gd name="connsiteY4" fmla="*/ 0 h 712800"/>
                <a:gd name="connsiteX5" fmla="*/ 3513600 w 5472000"/>
                <a:gd name="connsiteY5" fmla="*/ 0 h 712800"/>
                <a:gd name="connsiteX6" fmla="*/ 3513600 w 5472000"/>
                <a:gd name="connsiteY6" fmla="*/ 338400 h 712800"/>
                <a:gd name="connsiteX7" fmla="*/ 5472000 w 5472000"/>
                <a:gd name="connsiteY7" fmla="*/ 331200 h 7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72000" h="712800">
                  <a:moveTo>
                    <a:pt x="0" y="331200"/>
                  </a:moveTo>
                  <a:lnTo>
                    <a:pt x="1130400" y="331200"/>
                  </a:lnTo>
                  <a:lnTo>
                    <a:pt x="1130400" y="712800"/>
                  </a:lnTo>
                  <a:lnTo>
                    <a:pt x="2152800" y="691200"/>
                  </a:lnTo>
                  <a:lnTo>
                    <a:pt x="2138400" y="0"/>
                  </a:lnTo>
                  <a:lnTo>
                    <a:pt x="3513600" y="0"/>
                  </a:lnTo>
                  <a:lnTo>
                    <a:pt x="3513600" y="338400"/>
                  </a:lnTo>
                  <a:lnTo>
                    <a:pt x="5472000" y="33120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3649592" y="3733800"/>
              <a:ext cx="1" cy="990600"/>
            </a:xfrm>
            <a:prstGeom prst="straightConnector1">
              <a:avLst/>
            </a:prstGeom>
            <a:ln w="190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092207" y="5323966"/>
              <a:ext cx="6544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Decreased risk because GI Bleed would have prevented prescription</a:t>
              </a:r>
              <a:endParaRPr lang="en-US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320807" y="4333366"/>
              <a:ext cx="1" cy="990600"/>
            </a:xfrm>
            <a:prstGeom prst="straightConnector1">
              <a:avLst/>
            </a:prstGeom>
            <a:ln w="190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499258" y="4719166"/>
              <a:ext cx="27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Increased risk due to NSAID</a:t>
              </a:r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91677" y="3733800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Baseline</a:t>
              </a:r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96354" y="3804643"/>
            <a:ext cx="7961534" cy="646331"/>
            <a:chOff x="696354" y="3804643"/>
            <a:chExt cx="7961534" cy="64633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696354" y="4060845"/>
              <a:ext cx="6847446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543800" y="3804643"/>
              <a:ext cx="11140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Apparent </a:t>
              </a:r>
            </a:p>
            <a:p>
              <a:r>
                <a:rPr lang="en-US" smtClean="0"/>
                <a:t>Baseline</a:t>
              </a:r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1752600" y="2613422"/>
            <a:ext cx="1060858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/>
              <a:t>Pre-exposure</a:t>
            </a:r>
            <a:endParaRPr lang="en-US" sz="1200"/>
          </a:p>
        </p:txBody>
      </p:sp>
      <p:grpSp>
        <p:nvGrpSpPr>
          <p:cNvPr id="16" name="Group 15"/>
          <p:cNvGrpSpPr/>
          <p:nvPr/>
        </p:nvGrpSpPr>
        <p:grpSpPr>
          <a:xfrm>
            <a:off x="4007149" y="2980603"/>
            <a:ext cx="3329601" cy="1080242"/>
            <a:chOff x="4007149" y="2980603"/>
            <a:chExt cx="3329601" cy="1080242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007149" y="3571245"/>
              <a:ext cx="1" cy="489600"/>
            </a:xfrm>
            <a:prstGeom prst="straightConnector1">
              <a:avLst/>
            </a:prstGeom>
            <a:ln w="19050">
              <a:solidFill>
                <a:schemeClr val="accent2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4007150" y="3429000"/>
              <a:ext cx="1174450" cy="375644"/>
            </a:xfrm>
            <a:prstGeom prst="straightConnector1">
              <a:avLst/>
            </a:prstGeom>
            <a:ln w="19050">
              <a:solidFill>
                <a:schemeClr val="accent2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221427" y="2980603"/>
              <a:ext cx="21153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Apparent </a:t>
              </a:r>
            </a:p>
            <a:p>
              <a:r>
                <a:rPr lang="en-US" smtClean="0"/>
                <a:t>relative risk is higher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511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Event-dependent censoring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If the outcome increases the probability of censoring, this can lead to bias</a:t>
            </a:r>
            <a:endParaRPr lang="en-US" sz="240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53087" y="3886200"/>
            <a:ext cx="6863942" cy="6178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886687" y="3587578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Vioxx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080379" y="3477088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40495" y="2833157"/>
            <a:ext cx="1279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Myocardial </a:t>
            </a:r>
          </a:p>
          <a:p>
            <a:pPr algn="ctr"/>
            <a:r>
              <a:rPr lang="en-US" smtClean="0"/>
              <a:t>Infarction</a:t>
            </a:r>
            <a:endParaRPr lang="en-US"/>
          </a:p>
        </p:txBody>
      </p:sp>
      <p:pic>
        <p:nvPicPr>
          <p:cNvPr id="8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4720269" y="3162495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4892827" y="3473999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896548" y="3587578"/>
            <a:ext cx="2568081" cy="304800"/>
            <a:chOff x="4896548" y="3587578"/>
            <a:chExt cx="2568081" cy="304800"/>
          </a:xfrm>
        </p:grpSpPr>
        <p:sp>
          <p:nvSpPr>
            <p:cNvPr id="11" name="Rectangle 10"/>
            <p:cNvSpPr/>
            <p:nvPr/>
          </p:nvSpPr>
          <p:spPr>
            <a:xfrm>
              <a:off x="4896548" y="3587578"/>
              <a:ext cx="2568081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896548" y="3587578"/>
              <a:ext cx="2568081" cy="2986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896548" y="3587578"/>
              <a:ext cx="2568081" cy="2986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753087" y="4191001"/>
            <a:ext cx="4139741" cy="688530"/>
            <a:chOff x="753087" y="4191001"/>
            <a:chExt cx="4139741" cy="688530"/>
          </a:xfrm>
        </p:grpSpPr>
        <p:sp>
          <p:nvSpPr>
            <p:cNvPr id="17" name="Right Brace 16"/>
            <p:cNvSpPr/>
            <p:nvPr/>
          </p:nvSpPr>
          <p:spPr>
            <a:xfrm rot="5400000">
              <a:off x="2670559" y="2273529"/>
              <a:ext cx="304798" cy="4139741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53198" y="4510199"/>
              <a:ext cx="2930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Solution: reweigh time at risk</a:t>
              </a:r>
              <a:endParaRPr lang="en-US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3440495" y="4974000"/>
            <a:ext cx="4648200" cy="167640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Stolen (with permission) from R package 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Yonas Ghebremichael-Weldeselassie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Heather Whitaker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Paddy Farrington</a:t>
            </a:r>
          </a:p>
          <a:p>
            <a:r>
              <a:rPr lang="en-US" smtClean="0"/>
              <a:t>(Re-implemented in C++ for speed)</a:t>
            </a:r>
          </a:p>
        </p:txBody>
      </p:sp>
    </p:spTree>
    <p:extLst>
      <p:ext uri="{BB962C8B-B14F-4D97-AF65-F5344CB8AC3E}">
        <p14:creationId xmlns:p14="http://schemas.microsoft.com/office/powerpoint/2010/main" val="241407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1067</Words>
  <Application>Microsoft Office PowerPoint</Application>
  <PresentationFormat>On-screen Show (4:3)</PresentationFormat>
  <Paragraphs>453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SelfControlledCaseSeries package</vt:lpstr>
      <vt:lpstr>Quick recap of previous meeting</vt:lpstr>
      <vt:lpstr>Self-Controlled Case Series</vt:lpstr>
      <vt:lpstr>Self-Controlled Case Series</vt:lpstr>
      <vt:lpstr>Correcting for age and season</vt:lpstr>
      <vt:lpstr>Correcting for age and season</vt:lpstr>
      <vt:lpstr>Correcting for age and season</vt:lpstr>
      <vt:lpstr>Contra-indication</vt:lpstr>
      <vt:lpstr>Event-dependent censoring</vt:lpstr>
      <vt:lpstr>Other exposures</vt:lpstr>
      <vt:lpstr>A single SCCS study</vt:lpstr>
      <vt:lpstr>A single SCCS study</vt:lpstr>
      <vt:lpstr>A single SCCS study</vt:lpstr>
      <vt:lpstr>A single SCCS study</vt:lpstr>
      <vt:lpstr>A single SCCS study</vt:lpstr>
      <vt:lpstr>A single SCCS study</vt:lpstr>
      <vt:lpstr>A single SCCS study</vt:lpstr>
      <vt:lpstr>A single SCCS study</vt:lpstr>
      <vt:lpstr>Evaluating residual bias</vt:lpstr>
      <vt:lpstr>Simplest model</vt:lpstr>
      <vt:lpstr>Including PPIs</vt:lpstr>
      <vt:lpstr>Including PPIs, age, season, and censoring</vt:lpstr>
      <vt:lpstr>Including all other drugs</vt:lpstr>
      <vt:lpstr>Conclusions</vt:lpstr>
      <vt:lpstr>Next steps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187</cp:revision>
  <dcterms:created xsi:type="dcterms:W3CDTF">2013-12-30T14:14:20Z</dcterms:created>
  <dcterms:modified xsi:type="dcterms:W3CDTF">2016-05-17T10:21:40Z</dcterms:modified>
</cp:coreProperties>
</file>