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1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322" r:id="rId19"/>
    <p:sldId id="326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276" r:id="rId31"/>
    <p:sldId id="317" r:id="rId32"/>
    <p:sldId id="318" r:id="rId33"/>
    <p:sldId id="319" r:id="rId34"/>
    <p:sldId id="320" r:id="rId35"/>
    <p:sldId id="339" r:id="rId36"/>
    <p:sldId id="340" r:id="rId37"/>
    <p:sldId id="34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Schuemie, Marc Suchard, </a:t>
            </a:r>
          </a:p>
          <a:p>
            <a:r>
              <a:rPr lang="en-US" smtClean="0"/>
              <a:t>Patrick Ryan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Trimming</a:t>
            </a:r>
            <a:endParaRPr lang="en-US"/>
          </a:p>
        </p:txBody>
      </p:sp>
      <p:pic>
        <p:nvPicPr>
          <p:cNvPr id="3074" name="Picture 2" descr="C:\TEMP\psTrim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0222"/>
            <a:ext cx="7184574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Stratifying</a:t>
            </a:r>
            <a:endParaRPr lang="en-US"/>
          </a:p>
        </p:txBody>
      </p:sp>
      <p:pic>
        <p:nvPicPr>
          <p:cNvPr id="5122" name="Picture 2" descr="C:\TEMP\psStratifi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6964"/>
            <a:ext cx="7239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</a:t>
            </a:r>
            <a:endParaRPr lang="en-US"/>
          </a:p>
        </p:txBody>
      </p:sp>
      <p:pic>
        <p:nvPicPr>
          <p:cNvPr id="4098" name="Picture 2" descr="C:\TEMP\psMatch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18457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6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matching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Cox regression:</a:t>
            </a:r>
          </a:p>
          <a:p>
            <a:pPr marL="0" indent="0">
              <a:buNone/>
            </a:pPr>
            <a:endParaRPr lang="en-US"/>
          </a:p>
          <a:p>
            <a:r>
              <a:rPr lang="en-US" smtClean="0"/>
              <a:t>Raw:			</a:t>
            </a:r>
            <a:r>
              <a:rPr lang="en-US"/>
              <a:t>HR = 1.24 (1.01 – 1.39)</a:t>
            </a:r>
          </a:p>
          <a:p>
            <a:endParaRPr lang="en-US"/>
          </a:p>
          <a:p>
            <a:r>
              <a:rPr lang="en-US" smtClean="0"/>
              <a:t>Using matched population, conditioning on matched sets:		</a:t>
            </a:r>
            <a:r>
              <a:rPr lang="en-US"/>
              <a:t>HR = </a:t>
            </a:r>
            <a:r>
              <a:rPr lang="en-US" smtClean="0"/>
              <a:t>0.83(0.69 </a:t>
            </a:r>
            <a:r>
              <a:rPr lang="en-US"/>
              <a:t>– </a:t>
            </a:r>
            <a:r>
              <a:rPr lang="en-US" smtClean="0"/>
              <a:t>1.00)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variables go into the PS model?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Traditional: hard thinking by expert</a:t>
            </a:r>
          </a:p>
          <a:p>
            <a:endParaRPr lang="en-US"/>
          </a:p>
          <a:p>
            <a:r>
              <a:rPr lang="en-US" smtClean="0"/>
              <a:t>High-Dimensional PS: rank many variables (e.g. all drugs, conditions) by correlation with exposure (and maybe outcome), pick top n</a:t>
            </a:r>
          </a:p>
          <a:p>
            <a:pPr marL="400050" lvl="1" indent="0">
              <a:buNone/>
            </a:pPr>
            <a:r>
              <a:rPr lang="en-US" smtClean="0">
                <a:solidFill>
                  <a:srgbClr val="FF0000"/>
                </a:solidFill>
              </a:rPr>
              <a:t>(Highly unstable)</a:t>
            </a:r>
          </a:p>
          <a:p>
            <a:pPr marL="400050" lvl="1" indent="0">
              <a:buNone/>
            </a:pPr>
            <a:endParaRPr lang="en-US">
              <a:solidFill>
                <a:srgbClr val="FF0000"/>
              </a:solidFill>
            </a:endParaRPr>
          </a:p>
          <a:p>
            <a:r>
              <a:rPr lang="en-US" smtClean="0"/>
              <a:t>Our approach: put everything (demographics, all drugs, all drug classes, all conditions, all disease classes, all procedures, all observations, all severity indexes) in a regularized regression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Regularized regression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0355" y="12192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𝑡𝑟𝑒𝑎𝑡𝑚𝑒𝑛𝑡</m:t>
                        </m:r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… )</a:t>
                </a:r>
                <a:endParaRPr lang="en-US" sz="2800">
                  <a:solidFill>
                    <a:srgbClr val="20425A"/>
                  </a:solidFill>
                </a:endParaRPr>
              </a:p>
              <a:p>
                <a:endParaRPr lang="en-US" sz="2800">
                  <a:solidFill>
                    <a:srgbClr val="20425A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5" y="12192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2200" y="2188008"/>
                <a:ext cx="3948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20425A"/>
                    </a:solidFill>
                  </a:rPr>
                  <a:t>With prior for every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20425A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3200" smtClean="0"/>
                  <a:t>:</a:t>
                </a:r>
                <a:endParaRPr lang="en-US" sz="32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188008"/>
                <a:ext cx="394832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019" t="-12500" r="-29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://www.austinrochford.com/resources/bayesian-priors/lapl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16" y="2895600"/>
            <a:ext cx="4750077" cy="32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Regularized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Advantages:</a:t>
            </a:r>
          </a:p>
          <a:p>
            <a:pPr lvl="1"/>
            <a:r>
              <a:rPr lang="en-US" sz="2000" smtClean="0"/>
              <a:t>Stable, even with many (&gt; 10,000) variables in the model</a:t>
            </a:r>
          </a:p>
          <a:p>
            <a:pPr lvl="1"/>
            <a:r>
              <a:rPr lang="en-US" sz="2000" smtClean="0"/>
              <a:t>LaPlace prior causes most betas to shrink to 0: easy to interpret final model</a:t>
            </a:r>
          </a:p>
          <a:p>
            <a:pPr lvl="1"/>
            <a:r>
              <a:rPr lang="en-US" sz="2000" smtClean="0"/>
              <a:t>Let the data decide what is predictive (and what is not)</a:t>
            </a:r>
          </a:p>
          <a:p>
            <a:pPr lvl="1"/>
            <a:endParaRPr lang="en-US" sz="2000"/>
          </a:p>
          <a:p>
            <a:r>
              <a:rPr lang="en-US" sz="2400" smtClean="0"/>
              <a:t>Feasible even at large scale:</a:t>
            </a:r>
          </a:p>
          <a:p>
            <a:pPr lvl="1"/>
            <a:r>
              <a:rPr lang="en-US" sz="2000" smtClean="0"/>
              <a:t>OHDSI Cyclops package can run with millions of persons, hundreds of thousands of covariates</a:t>
            </a:r>
          </a:p>
          <a:p>
            <a:pPr lvl="1"/>
            <a:endParaRPr lang="en-US" sz="2000"/>
          </a:p>
          <a:p>
            <a:r>
              <a:rPr lang="en-US" sz="2400" smtClean="0"/>
              <a:t>Automatic selection of hyperparameter (prior variance)</a:t>
            </a:r>
          </a:p>
          <a:p>
            <a:pPr lvl="1"/>
            <a:r>
              <a:rPr lang="en-US" sz="2000" smtClean="0"/>
              <a:t>Cyclops uses cross-validation to pick parameter with highest out-of-sample likelihood</a:t>
            </a:r>
            <a:endParaRPr lang="en-US" sz="2000"/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67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 modeling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954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𝑜𝑢𝑡𝑐𝑜𝑚𝑒</m:t>
                        </m:r>
                      </m:e>
                    </m:d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… )</a:t>
                </a:r>
                <a:endParaRPr lang="en-US" sz="2800">
                  <a:solidFill>
                    <a:srgbClr val="20425A"/>
                  </a:solidFill>
                </a:endParaRPr>
              </a:p>
              <a:p>
                <a:endParaRPr lang="en-US" sz="2800">
                  <a:solidFill>
                    <a:srgbClr val="20425A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lbow Connector 4"/>
          <p:cNvCxnSpPr>
            <a:stCxn id="10" idx="3"/>
            <a:endCxn id="6" idx="2"/>
          </p:cNvCxnSpPr>
          <p:nvPr/>
        </p:nvCxnSpPr>
        <p:spPr>
          <a:xfrm flipV="1">
            <a:off x="1755414" y="1905002"/>
            <a:ext cx="2120054" cy="344505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23068" y="1772453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3668" y="1792304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0468" y="1799550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47268" y="1792303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847" y="2018674"/>
            <a:ext cx="13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Intercept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47" y="2516169"/>
            <a:ext cx="14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Treatment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47" y="2995733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Covariate 1</a:t>
            </a:r>
            <a:endParaRPr lang="en-US" sz="2400">
              <a:solidFill>
                <a:srgbClr val="20425A"/>
              </a:solidFill>
            </a:endParaRPr>
          </a:p>
        </p:txBody>
      </p:sp>
      <p:cxnSp>
        <p:nvCxnSpPr>
          <p:cNvPr id="13" name="Elbow Connector 12"/>
          <p:cNvCxnSpPr>
            <a:stCxn id="11" idx="3"/>
            <a:endCxn id="7" idx="2"/>
          </p:cNvCxnSpPr>
          <p:nvPr/>
        </p:nvCxnSpPr>
        <p:spPr>
          <a:xfrm flipV="1">
            <a:off x="1913278" y="1924853"/>
            <a:ext cx="2952790" cy="822149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2" idx="3"/>
            <a:endCxn id="8" idx="2"/>
          </p:cNvCxnSpPr>
          <p:nvPr/>
        </p:nvCxnSpPr>
        <p:spPr>
          <a:xfrm flipV="1">
            <a:off x="2023116" y="1932099"/>
            <a:ext cx="3909752" cy="1294467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847" y="3493479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Covariate 2</a:t>
            </a:r>
            <a:endParaRPr lang="en-US" sz="2400">
              <a:solidFill>
                <a:srgbClr val="20425A"/>
              </a:solidFill>
            </a:endParaRPr>
          </a:p>
        </p:txBody>
      </p:sp>
      <p:cxnSp>
        <p:nvCxnSpPr>
          <p:cNvPr id="16" name="Elbow Connector 15"/>
          <p:cNvCxnSpPr>
            <a:stCxn id="15" idx="3"/>
            <a:endCxn id="9" idx="2"/>
          </p:cNvCxnSpPr>
          <p:nvPr/>
        </p:nvCxnSpPr>
        <p:spPr>
          <a:xfrm flipV="1">
            <a:off x="2023116" y="1924852"/>
            <a:ext cx="4976552" cy="1799460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1847" y="4267200"/>
            <a:ext cx="8057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20425A"/>
                </a:solidFill>
              </a:rPr>
              <a:t>Excluding treatment from regularization to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solidFill>
                  <a:srgbClr val="20425A"/>
                </a:solidFill>
              </a:rPr>
              <a:t>Get unbiased (non-shrunken) estimate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solidFill>
                  <a:srgbClr val="20425A"/>
                </a:solidFill>
              </a:rPr>
              <a:t>Be able to compute confidence intervals</a:t>
            </a:r>
            <a:endParaRPr lang="en-US" sz="2800">
              <a:solidFill>
                <a:srgbClr val="204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856208"/>
            <a:ext cx="6400800" cy="17345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16800" y="3124200"/>
            <a:ext cx="5791200" cy="268015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Get all the data from the CDM database: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Target cohort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Comparator cohort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One or more outcomes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Covariates</a:t>
            </a:r>
          </a:p>
          <a:p>
            <a:pPr marL="800100" lvl="1" indent="-342900">
              <a:buFontTx/>
              <a:buChar char="-"/>
            </a:pPr>
            <a:r>
              <a:rPr lang="en-US" sz="2000" smtClean="0"/>
              <a:t>Default: ‘Kitchen sink’</a:t>
            </a:r>
          </a:p>
          <a:p>
            <a:pPr marL="800100" lvl="1" indent="-342900">
              <a:buFontTx/>
              <a:buChar char="-"/>
            </a:pPr>
            <a:r>
              <a:rPr lang="en-US" sz="2000" smtClean="0"/>
              <a:t>Option to specify custom covariates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>
            <a:off x="5410200" y="2743200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recap of previous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Western hemisphere meeting cancelled due to lack of interest</a:t>
            </a:r>
          </a:p>
          <a:p>
            <a:r>
              <a:rPr lang="en-US" sz="2000" smtClean="0"/>
              <a:t>We discussed the OHDSI Methods Library</a:t>
            </a:r>
          </a:p>
          <a:p>
            <a:pPr lvl="1"/>
            <a:r>
              <a:rPr lang="en-US" sz="1800"/>
              <a:t>New-user cohort method using propensity scores</a:t>
            </a:r>
          </a:p>
          <a:p>
            <a:pPr lvl="1"/>
            <a:r>
              <a:rPr lang="en-US" sz="1800"/>
              <a:t>Self-Controlled Case Series</a:t>
            </a:r>
          </a:p>
          <a:p>
            <a:pPr lvl="1"/>
            <a:r>
              <a:rPr lang="en-US" sz="1800"/>
              <a:t>Self-Controlled Cohort</a:t>
            </a:r>
          </a:p>
          <a:p>
            <a:pPr lvl="1"/>
            <a:r>
              <a:rPr lang="en-US" sz="1800"/>
              <a:t>IC Temporal Pattern </a:t>
            </a:r>
            <a:r>
              <a:rPr lang="en-US" sz="1800" smtClean="0"/>
              <a:t>Discovery</a:t>
            </a:r>
          </a:p>
          <a:p>
            <a:r>
              <a:rPr lang="en-US" sz="2200" smtClean="0"/>
              <a:t>Necessity of analysis code validation (OHDSI Best Practice™)</a:t>
            </a:r>
          </a:p>
          <a:p>
            <a:pPr lvl="1"/>
            <a:r>
              <a:rPr lang="en-US" sz="1800" smtClean="0"/>
              <a:t>Unit testing</a:t>
            </a:r>
          </a:p>
          <a:p>
            <a:pPr lvl="1"/>
            <a:r>
              <a:rPr lang="en-US" sz="1800" smtClean="0"/>
              <a:t>Simulation</a:t>
            </a:r>
          </a:p>
          <a:p>
            <a:pPr lvl="1"/>
            <a:r>
              <a:rPr lang="en-US" sz="1800" smtClean="0"/>
              <a:t>Code review</a:t>
            </a:r>
          </a:p>
          <a:p>
            <a:pPr lvl="1"/>
            <a:r>
              <a:rPr lang="en-US" sz="1800" smtClean="0"/>
              <a:t>Double coding</a:t>
            </a:r>
          </a:p>
          <a:p>
            <a:r>
              <a:rPr lang="en-US" sz="2000" smtClean="0"/>
              <a:t>Interest in additional methods</a:t>
            </a:r>
          </a:p>
          <a:p>
            <a:pPr lvl="1"/>
            <a:r>
              <a:rPr lang="en-US" sz="1600" smtClean="0"/>
              <a:t>Case-control?</a:t>
            </a:r>
          </a:p>
          <a:p>
            <a:pPr lvl="1"/>
            <a:r>
              <a:rPr lang="en-US" sz="1600" smtClean="0"/>
              <a:t>Methods to deal with time-varying exposure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483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200" y="2438400"/>
            <a:ext cx="6400800" cy="12011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4085362"/>
            <a:ext cx="5791200" cy="178203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Create a study population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Remove subjects with prior outcome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Specify risk window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…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>
            <a:off x="5257800" y="3639592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6400800" cy="2666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4229084"/>
            <a:ext cx="5791200" cy="95251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Create propensity scores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By default using regularized regression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>
            <a:off x="5181600" y="3848084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714742"/>
            <a:ext cx="6400800" cy="2666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4365110"/>
            <a:ext cx="5791200" cy="95251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Plot the propensity score distribution</a:t>
            </a:r>
          </a:p>
          <a:p>
            <a:r>
              <a:rPr lang="en-US" sz="2000" b="1" smtClean="0"/>
              <a:t>Diagnostic: too little overlap means stop!</a:t>
            </a:r>
            <a:endParaRPr lang="en-US" sz="2000" b="1"/>
          </a:p>
        </p:txBody>
      </p:sp>
      <p:sp>
        <p:nvSpPr>
          <p:cNvPr id="7" name="Up Arrow 6"/>
          <p:cNvSpPr/>
          <p:nvPr/>
        </p:nvSpPr>
        <p:spPr>
          <a:xfrm>
            <a:off x="5181600" y="3981426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TEMP\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18" y="609600"/>
            <a:ext cx="4114800" cy="2880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ocuments\OHDSI\R packages\ResearchAntipsychAKI\Diagnostics\MDCR\PsPlot_drug1_comparator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6208"/>
            <a:ext cx="4220937" cy="29546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926668"/>
            <a:ext cx="6400800" cy="645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41600" y="2438400"/>
            <a:ext cx="5791200" cy="110726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Match on propensity score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1-on-1 or variable ratio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Caliper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 rot="10800000">
            <a:off x="5105400" y="3545668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6400800" cy="264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0" y="3064966"/>
            <a:ext cx="5791200" cy="95486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Plot propensity score distribution after matching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 rot="10800000">
            <a:off x="5103298" y="4019834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TEMP\psMatch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97" y="76200"/>
            <a:ext cx="4158344" cy="29108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6400800" cy="533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3386298"/>
            <a:ext cx="6339895" cy="95486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Compute covariate balance before and after matching</a:t>
            </a:r>
          </a:p>
          <a:p>
            <a:r>
              <a:rPr lang="en-US" sz="2000" b="1" smtClean="0"/>
              <a:t>Diagnostic: difference &gt; 0.1 after matching means stop</a:t>
            </a:r>
            <a:endParaRPr lang="en-US" sz="2000" b="1"/>
          </a:p>
        </p:txBody>
      </p:sp>
      <p:sp>
        <p:nvSpPr>
          <p:cNvPr id="7" name="Up Arrow 6"/>
          <p:cNvSpPr/>
          <p:nvPr/>
        </p:nvSpPr>
        <p:spPr>
          <a:xfrm rot="10800000">
            <a:off x="5120695" y="4343400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TEMP\balanceScatterpl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490175" cy="34901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TEMP\balanceTopV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0138"/>
            <a:ext cx="5261423" cy="31568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251800"/>
            <a:ext cx="6400800" cy="767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0400" y="3505200"/>
            <a:ext cx="6339895" cy="13656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Fit the outcome model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Cox, Poisson, or logistic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Conditioned on matched sets / strata?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Include all covariates?</a:t>
            </a:r>
            <a:endParaRPr lang="en-US" sz="2000"/>
          </a:p>
        </p:txBody>
      </p:sp>
      <p:sp>
        <p:nvSpPr>
          <p:cNvPr id="7" name="Up Arrow 6"/>
          <p:cNvSpPr/>
          <p:nvPr/>
        </p:nvSpPr>
        <p:spPr>
          <a:xfrm rot="10800000">
            <a:off x="5120695" y="4870800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000" y="5943600"/>
            <a:ext cx="6400800" cy="3107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0399" y="4171500"/>
            <a:ext cx="6339895" cy="13656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Plot Kaplan Meier plot</a:t>
            </a:r>
          </a:p>
          <a:p>
            <a:r>
              <a:rPr lang="en-US" sz="2000" b="1" smtClean="0"/>
              <a:t>Diagnostic: Evidence of non-proportionality means stop</a:t>
            </a:r>
            <a:endParaRPr lang="en-US" sz="2000" b="1"/>
          </a:p>
        </p:txBody>
      </p:sp>
      <p:sp>
        <p:nvSpPr>
          <p:cNvPr id="7" name="Up Arrow 6"/>
          <p:cNvSpPr/>
          <p:nvPr/>
        </p:nvSpPr>
        <p:spPr>
          <a:xfrm rot="10800000">
            <a:off x="5120694" y="5547900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TEMP\K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93" y="962434"/>
            <a:ext cx="3987800" cy="28484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088199"/>
            <a:ext cx="6400800" cy="3107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27920" y="4876800"/>
            <a:ext cx="6339895" cy="82799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Draw attrition diagram: how did I get here?</a:t>
            </a:r>
            <a:endParaRPr lang="en-US" sz="2000" b="1"/>
          </a:p>
        </p:txBody>
      </p:sp>
      <p:sp>
        <p:nvSpPr>
          <p:cNvPr id="7" name="Up Arrow 6"/>
          <p:cNvSpPr/>
          <p:nvPr/>
        </p:nvSpPr>
        <p:spPr>
          <a:xfrm rot="10800000">
            <a:off x="5120694" y="5707199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862240" cy="462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CohortMethod package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208"/>
            <a:ext cx="667555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Lucida Console" panose="020B0609040504020204" pitchFamily="49" charset="0"/>
              </a:rPr>
              <a:t>cmd &lt;- getDbCohortMethodData(connectionDetails</a:t>
            </a:r>
            <a:r>
              <a:rPr lang="en-US" sz="1050">
                <a:latin typeface="Lucida Console" panose="020B0609040504020204" pitchFamily="49" charset="0"/>
              </a:rPr>
              <a:t>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     cdmDatabaseSchema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cdmSchema,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targetId = 1118084,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comparatorId </a:t>
            </a:r>
            <a:r>
              <a:rPr lang="en-US" sz="1050">
                <a:latin typeface="Lucida Console" panose="020B0609040504020204" pitchFamily="49" charset="0"/>
              </a:rPr>
              <a:t>= 1124300, </a:t>
            </a:r>
            <a:endParaRPr lang="en-US" sz="1050" smtClean="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outcomeId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192671,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washoutPeriod </a:t>
            </a:r>
            <a:r>
              <a:rPr lang="en-US" sz="1050">
                <a:latin typeface="Lucida Console" panose="020B0609040504020204" pitchFamily="49" charset="0"/>
              </a:rPr>
              <a:t>= 183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firstExposureOnly 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removeDuplicateSubjects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excludeDrugsFromCovariates </a:t>
            </a:r>
            <a:r>
              <a:rPr lang="en-US" sz="1050">
                <a:latin typeface="Lucida Console" panose="020B0609040504020204" pitchFamily="49" charset="0"/>
              </a:rPr>
              <a:t>= </a:t>
            </a:r>
            <a:r>
              <a:rPr lang="en-US" sz="1050" smtClean="0">
                <a:latin typeface="Lucida Console" panose="020B0609040504020204" pitchFamily="49" charset="0"/>
              </a:rPr>
              <a:t>TRUE,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covariateSettings = createCovariateSettings())</a:t>
            </a:r>
          </a:p>
          <a:p>
            <a:r>
              <a:rPr lang="en-US" sz="1050">
                <a:latin typeface="Lucida Console" panose="020B0609040504020204" pitchFamily="49" charset="0"/>
              </a:rPr>
              <a:t>studyPop &lt;- createStudyPopulation(cohortMethodData = </a:t>
            </a:r>
            <a:r>
              <a:rPr lang="en-US" sz="1050" smtClean="0">
                <a:latin typeface="Lucida Console" panose="020B0609040504020204" pitchFamily="49" charset="0"/>
              </a:rPr>
              <a:t>cmd,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outcomeId = 192671</a:t>
            </a:r>
            <a:r>
              <a:rPr lang="en-US" sz="1050" smtClean="0">
                <a:latin typeface="Lucida Console" panose="020B0609040504020204" pitchFamily="49" charset="0"/>
              </a:rPr>
              <a:t>,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  removeSubjectsWithPriorOutcome </a:t>
            </a:r>
            <a:r>
              <a:rPr lang="en-US" sz="1050">
                <a:latin typeface="Lucida Console" panose="020B0609040504020204" pitchFamily="49" charset="0"/>
              </a:rPr>
              <a:t>= TRUE,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minDaysAtRisk = 1,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riskWindowStart = </a:t>
            </a:r>
            <a:r>
              <a:rPr lang="en-US" sz="1050" smtClean="0">
                <a:latin typeface="Lucida Console" panose="020B0609040504020204" pitchFamily="49" charset="0"/>
              </a:rPr>
              <a:t>0,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  riskWindowEnd </a:t>
            </a:r>
            <a:r>
              <a:rPr lang="en-US" sz="1050">
                <a:latin typeface="Lucida Console" panose="020B0609040504020204" pitchFamily="49" charset="0"/>
              </a:rPr>
              <a:t>= 30,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  addExposureDaysToEnd = TRUE)</a:t>
            </a:r>
          </a:p>
          <a:p>
            <a:r>
              <a:rPr lang="en-US" sz="1050">
                <a:latin typeface="Lucida Console" panose="020B0609040504020204" pitchFamily="49" charset="0"/>
              </a:rPr>
              <a:t>ps &lt;- </a:t>
            </a:r>
            <a:r>
              <a:rPr lang="en-US" sz="1050" smtClean="0">
                <a:latin typeface="Lucida Console" panose="020B0609040504020204" pitchFamily="49" charset="0"/>
              </a:rPr>
              <a:t>createPs(cmd, studyPop)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plotPs(ps)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stratPop </a:t>
            </a:r>
            <a:r>
              <a:rPr lang="en-US" sz="1050">
                <a:latin typeface="Lucida Console" panose="020B0609040504020204" pitchFamily="49" charset="0"/>
              </a:rPr>
              <a:t>&lt;- matchOnPs(ps, </a:t>
            </a:r>
          </a:p>
          <a:p>
            <a:r>
              <a:rPr lang="en-US" sz="1050">
                <a:latin typeface="Lucida Console" panose="020B0609040504020204" pitchFamily="49" charset="0"/>
              </a:rPr>
              <a:t>	 </a:t>
            </a:r>
            <a:r>
              <a:rPr lang="en-US" sz="1050" smtClean="0">
                <a:latin typeface="Lucida Console" panose="020B0609040504020204" pitchFamily="49" charset="0"/>
              </a:rPr>
              <a:t>          caliper </a:t>
            </a:r>
            <a:r>
              <a:rPr lang="en-US" sz="1050">
                <a:latin typeface="Lucida Console" panose="020B0609040504020204" pitchFamily="49" charset="0"/>
              </a:rPr>
              <a:t>= 0.25,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caliperScale </a:t>
            </a:r>
            <a:r>
              <a:rPr lang="en-US" sz="1050">
                <a:latin typeface="Lucida Console" panose="020B0609040504020204" pitchFamily="49" charset="0"/>
              </a:rPr>
              <a:t>= "standardized", </a:t>
            </a:r>
          </a:p>
          <a:p>
            <a:r>
              <a:rPr lang="en-US" sz="1050">
                <a:latin typeface="Lucida Console" panose="020B0609040504020204" pitchFamily="49" charset="0"/>
              </a:rPr>
              <a:t>	</a:t>
            </a:r>
            <a:r>
              <a:rPr lang="en-US" sz="1050" smtClean="0">
                <a:latin typeface="Lucida Console" panose="020B0609040504020204" pitchFamily="49" charset="0"/>
              </a:rPr>
              <a:t>           maxRatio </a:t>
            </a:r>
            <a:r>
              <a:rPr lang="en-US" sz="1050">
                <a:latin typeface="Lucida Console" panose="020B0609040504020204" pitchFamily="49" charset="0"/>
              </a:rPr>
              <a:t>= 1)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plotPs(stratPop, ps)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balance &lt;- computeCovariateBalance(strata, </a:t>
            </a:r>
            <a:r>
              <a:rPr lang="en-US" sz="1050" smtClean="0">
                <a:latin typeface="Lucida Console" panose="020B0609040504020204" pitchFamily="49" charset="0"/>
              </a:rPr>
              <a:t>cmd)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>
                <a:latin typeface="Lucida Console" panose="020B0609040504020204" pitchFamily="49" charset="0"/>
              </a:rPr>
              <a:t>plotCovariateBalanceScatterPlot(balance)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plotCovariateBalanceOfTopVariables(balance)</a:t>
            </a:r>
          </a:p>
          <a:p>
            <a:r>
              <a:rPr lang="en-US" sz="1050">
                <a:latin typeface="Lucida Console" panose="020B0609040504020204" pitchFamily="49" charset="0"/>
              </a:rPr>
              <a:t>outcomeModel &lt;- </a:t>
            </a:r>
            <a:r>
              <a:rPr lang="en-US" sz="1050" smtClean="0">
                <a:latin typeface="Lucida Console" panose="020B0609040504020204" pitchFamily="49" charset="0"/>
              </a:rPr>
              <a:t>fitOutcomeModel(stratPop,</a:t>
            </a:r>
          </a:p>
          <a:p>
            <a:r>
              <a:rPr lang="en-US" sz="1050">
                <a:latin typeface="Lucida Console" panose="020B0609040504020204" pitchFamily="49" charset="0"/>
              </a:rPr>
              <a:t> </a:t>
            </a:r>
            <a:r>
              <a:rPr lang="en-US" sz="1050" smtClean="0">
                <a:latin typeface="Lucida Console" panose="020B0609040504020204" pitchFamily="49" charset="0"/>
              </a:rPr>
              <a:t>                               cmd</a:t>
            </a:r>
            <a:endParaRPr lang="en-US" sz="1050">
              <a:latin typeface="Lucida Console" panose="020B0609040504020204" pitchFamily="49" charset="0"/>
            </a:endParaRPr>
          </a:p>
          <a:p>
            <a:r>
              <a:rPr lang="en-US" sz="1050" smtClean="0">
                <a:latin typeface="Lucida Console" panose="020B0609040504020204" pitchFamily="49" charset="0"/>
              </a:rPr>
              <a:t>                                useCovariates </a:t>
            </a:r>
            <a:r>
              <a:rPr lang="en-US" sz="1050">
                <a:latin typeface="Lucida Console" panose="020B0609040504020204" pitchFamily="49" charset="0"/>
              </a:rPr>
              <a:t>= TRUE, 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modelType = "cox",</a:t>
            </a:r>
          </a:p>
          <a:p>
            <a:r>
              <a:rPr lang="en-US" sz="1050">
                <a:latin typeface="Lucida Console" panose="020B0609040504020204" pitchFamily="49" charset="0"/>
              </a:rPr>
              <a:t>                                </a:t>
            </a:r>
            <a:r>
              <a:rPr lang="en-US" sz="1050" smtClean="0">
                <a:latin typeface="Lucida Console" panose="020B0609040504020204" pitchFamily="49" charset="0"/>
              </a:rPr>
              <a:t>stratified </a:t>
            </a:r>
            <a:r>
              <a:rPr lang="en-US" sz="1050">
                <a:latin typeface="Lucida Console" panose="020B0609040504020204" pitchFamily="49" charset="0"/>
              </a:rPr>
              <a:t>= TRUE)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plotKaplanMeier(stratPop, </a:t>
            </a:r>
            <a:r>
              <a:rPr lang="en-US" sz="1050">
                <a:latin typeface="Lucida Console" panose="020B0609040504020204" pitchFamily="49" charset="0"/>
              </a:rPr>
              <a:t>includeZero = FALSE)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drawAttritionDiagram(stratPop)</a:t>
            </a:r>
            <a:r>
              <a:rPr lang="en-US" sz="1050">
                <a:latin typeface="Lucida Console" panose="020B0609040504020204" pitchFamily="49" charset="0"/>
              </a:rPr>
              <a:t>			</a:t>
            </a:r>
          </a:p>
          <a:p>
            <a:r>
              <a:rPr lang="en-US" sz="1050" smtClean="0">
                <a:latin typeface="Lucida Console" panose="020B0609040504020204" pitchFamily="49" charset="0"/>
              </a:rPr>
              <a:t>outcomeModel</a:t>
            </a:r>
            <a:endParaRPr lang="en-US" sz="105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248400"/>
            <a:ext cx="6400800" cy="2957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27919" y="5039402"/>
            <a:ext cx="6339895" cy="82799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Get outcome model</a:t>
            </a:r>
            <a:endParaRPr lang="en-US" sz="2000" b="1"/>
          </a:p>
        </p:txBody>
      </p:sp>
      <p:sp>
        <p:nvSpPr>
          <p:cNvPr id="7" name="Up Arrow 6"/>
          <p:cNvSpPr/>
          <p:nvPr/>
        </p:nvSpPr>
        <p:spPr>
          <a:xfrm rot="10800000">
            <a:off x="5120694" y="5867400"/>
            <a:ext cx="685800" cy="381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New-user cohort design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2362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Total population</a:t>
            </a:r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981200" y="2781836"/>
            <a:ext cx="2362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Treated cohort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1980127" y="4645445"/>
            <a:ext cx="2362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Comparator</a:t>
            </a:r>
          </a:p>
          <a:p>
            <a:pPr algn="ctr"/>
            <a:r>
              <a:rPr lang="en-US" sz="2400" smtClean="0"/>
              <a:t>cohort</a:t>
            </a:r>
            <a:endParaRPr lang="en-US" sz="2400"/>
          </a:p>
        </p:txBody>
      </p:sp>
      <p:cxnSp>
        <p:nvCxnSpPr>
          <p:cNvPr id="8" name="Elbow Connector 7"/>
          <p:cNvCxnSpPr>
            <a:stCxn id="4" idx="2"/>
            <a:endCxn id="5" idx="1"/>
          </p:cNvCxnSpPr>
          <p:nvPr/>
        </p:nvCxnSpPr>
        <p:spPr>
          <a:xfrm rot="16200000" flipH="1">
            <a:off x="1180832" y="2514868"/>
            <a:ext cx="953036" cy="6477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6" idx="1"/>
          </p:cNvCxnSpPr>
          <p:nvPr/>
        </p:nvCxnSpPr>
        <p:spPr>
          <a:xfrm rot="16200000" flipH="1">
            <a:off x="248491" y="3447208"/>
            <a:ext cx="2816645" cy="646627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4400" y="2838717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3305576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24400" y="3833610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6791459" y="2520431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5486400" y="3534043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746402" y="4717352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46402" y="5184211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46402" y="5712245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695127" y="4395245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799768" y="4871290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0515" y="1600200"/>
            <a:ext cx="22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Initiation of treatment</a:t>
            </a: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72000" y="2133600"/>
            <a:ext cx="304800" cy="386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residual bias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smtClean="0"/>
              <a:t>A negative control is a hypothesis </a:t>
            </a:r>
            <a:r>
              <a:rPr lang="en-US"/>
              <a:t>(</a:t>
            </a:r>
            <a:r>
              <a:rPr lang="en-US" smtClean="0"/>
              <a:t>related to the main study hypothesis)  where the null hypothesis (no effect) is believed to be true</a:t>
            </a:r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r>
              <a:rPr lang="en-US" smtClean="0"/>
              <a:t>For an unbiased estimate, only 5% of negative controls should have p &lt; .05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Unadjusted analysis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8" y="1097924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24400" y="281940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Candidiasis of mouth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10200" y="3352800"/>
            <a:ext cx="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3362325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GI bleeding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3895725"/>
            <a:ext cx="0" cy="1562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77667"/>
            <a:ext cx="239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Celecoxib vs diclofenac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1000" y="6362700"/>
            <a:ext cx="1371600" cy="29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Hazard ratio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60399" y="4171500"/>
            <a:ext cx="6339895" cy="13656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/>
              <a:t>Diagnostic: Evidence of large bias means stop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8290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Propensity score matching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188720"/>
            <a:ext cx="755904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667"/>
            <a:ext cx="239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Celecoxib vs diclofenac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86200" y="2788276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Candidiasis of mouth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3321676"/>
            <a:ext cx="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91000" y="6477667"/>
            <a:ext cx="1371600" cy="29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Hazard ratio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+ full outcome model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" y="1177719"/>
            <a:ext cx="755904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667"/>
            <a:ext cx="239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Celecoxib vs diclofenac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2610" y="6503593"/>
            <a:ext cx="1371600" cy="29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Hazard ratio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CohortMethod package features</a:t>
            </a:r>
          </a:p>
          <a:p>
            <a:pPr lvl="1"/>
            <a:r>
              <a:rPr lang="en-US" smtClean="0"/>
              <a:t>Large scale regression propensity models</a:t>
            </a:r>
          </a:p>
          <a:p>
            <a:pPr lvl="1"/>
            <a:r>
              <a:rPr lang="en-US" smtClean="0"/>
              <a:t>Large scale regression outcome models</a:t>
            </a:r>
          </a:p>
          <a:p>
            <a:r>
              <a:rPr lang="en-US" smtClean="0"/>
              <a:t>Using negative controls, we see a reduction in residual bias when using PS matching + full outcome model</a:t>
            </a:r>
          </a:p>
          <a:p>
            <a:r>
              <a:rPr lang="en-US" smtClean="0"/>
              <a:t>We have already used CohortMethod in several real studies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Yuxi Tian (UCLA) is comparing our PS to HDPS</a:t>
            </a:r>
          </a:p>
          <a:p>
            <a:r>
              <a:rPr lang="en-US" smtClean="0"/>
              <a:t>Need to write article showing ‘including instrumental variables in PS model leads to bias’ is nonsense</a:t>
            </a:r>
          </a:p>
          <a:p>
            <a:r>
              <a:rPr lang="en-US" smtClean="0"/>
              <a:t>Disease risk scores instead of PS?</a:t>
            </a:r>
          </a:p>
          <a:p>
            <a:r>
              <a:rPr lang="en-US" smtClean="0"/>
              <a:t>Inverse probability weighting?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of next meeting(s)?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Method evaluation</a:t>
            </a:r>
          </a:p>
          <a:p>
            <a:r>
              <a:rPr lang="en-US" sz="2800" smtClean="0"/>
              <a:t>Identifying the important questions that can be answered using observational research</a:t>
            </a:r>
          </a:p>
          <a:p>
            <a:r>
              <a:rPr lang="en-US" sz="2800" smtClean="0"/>
              <a:t>Replicating RCTs in observational data</a:t>
            </a:r>
          </a:p>
          <a:p>
            <a:r>
              <a:rPr lang="en-US" sz="2800" smtClean="0"/>
              <a:t>TMU’s web-based case-control study app</a:t>
            </a:r>
          </a:p>
          <a:p>
            <a:r>
              <a:rPr lang="en-US" sz="280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May 18</a:t>
            </a:r>
            <a:endParaRPr lang="en-US"/>
          </a:p>
          <a:p>
            <a:r>
              <a:rPr lang="en-US"/>
              <a:t>3pm Hong Kong / Taiwan</a:t>
            </a:r>
          </a:p>
          <a:p>
            <a:r>
              <a:rPr lang="en-US"/>
              <a:t>4pm South Korea</a:t>
            </a:r>
          </a:p>
          <a:p>
            <a:r>
              <a:rPr lang="en-US"/>
              <a:t>4:30pm Adelaide</a:t>
            </a:r>
          </a:p>
          <a:p>
            <a:r>
              <a:rPr lang="en-US" smtClean="0"/>
              <a:t>9am </a:t>
            </a:r>
            <a:r>
              <a:rPr lang="en-US"/>
              <a:t>Central European </a:t>
            </a:r>
            <a:r>
              <a:rPr lang="en-US" smtClean="0"/>
              <a:t>time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Randomized controlled trial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2362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Total population</a:t>
            </a:r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981200" y="2781836"/>
            <a:ext cx="2362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Treatment arm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1980127" y="4645445"/>
            <a:ext cx="2362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Control arm</a:t>
            </a:r>
          </a:p>
        </p:txBody>
      </p:sp>
      <p:cxnSp>
        <p:nvCxnSpPr>
          <p:cNvPr id="8" name="Elbow Connector 7"/>
          <p:cNvCxnSpPr>
            <a:stCxn id="4" idx="2"/>
            <a:endCxn id="5" idx="1"/>
          </p:cNvCxnSpPr>
          <p:nvPr/>
        </p:nvCxnSpPr>
        <p:spPr>
          <a:xfrm rot="16200000" flipH="1">
            <a:off x="1180832" y="2514868"/>
            <a:ext cx="953036" cy="6477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6" idx="1"/>
          </p:cNvCxnSpPr>
          <p:nvPr/>
        </p:nvCxnSpPr>
        <p:spPr>
          <a:xfrm rot="16200000" flipH="1">
            <a:off x="248491" y="3447208"/>
            <a:ext cx="2816645" cy="646627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4400" y="2838717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3305576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24400" y="3833610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6791459" y="2520431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5486400" y="3534043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746402" y="4717352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46402" y="5184211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46402" y="5712245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695127" y="4395245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799768" y="4871290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11240" y="3924828"/>
            <a:ext cx="2355759" cy="6247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Randomization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60515" y="1600200"/>
            <a:ext cx="22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Initiation of treatment</a:t>
            </a: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572000" y="2133600"/>
            <a:ext cx="304800" cy="386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New-user cohort design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2362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Total population</a:t>
            </a:r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981200" y="2781836"/>
            <a:ext cx="2362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Treated cohort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1980127" y="4645445"/>
            <a:ext cx="2362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Comparator</a:t>
            </a:r>
          </a:p>
          <a:p>
            <a:pPr algn="ctr"/>
            <a:r>
              <a:rPr lang="en-US" sz="2400" smtClean="0"/>
              <a:t>cohort</a:t>
            </a:r>
            <a:endParaRPr lang="en-US" sz="2400"/>
          </a:p>
        </p:txBody>
      </p:sp>
      <p:cxnSp>
        <p:nvCxnSpPr>
          <p:cNvPr id="8" name="Elbow Connector 7"/>
          <p:cNvCxnSpPr>
            <a:stCxn id="4" idx="2"/>
            <a:endCxn id="5" idx="1"/>
          </p:cNvCxnSpPr>
          <p:nvPr/>
        </p:nvCxnSpPr>
        <p:spPr>
          <a:xfrm rot="16200000" flipH="1">
            <a:off x="1180832" y="2514868"/>
            <a:ext cx="953036" cy="6477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6" idx="1"/>
          </p:cNvCxnSpPr>
          <p:nvPr/>
        </p:nvCxnSpPr>
        <p:spPr>
          <a:xfrm rot="16200000" flipH="1">
            <a:off x="248491" y="3447208"/>
            <a:ext cx="2816645" cy="646627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4400" y="2838717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3305576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24400" y="3833610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6791459" y="2520431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5486400" y="3534043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746402" y="4717352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46402" y="5184211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46402" y="5712245"/>
            <a:ext cx="34290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695127" y="4395245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live And Dead Icons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50000" r="27117" b="21446"/>
          <a:stretch/>
        </p:blipFill>
        <p:spPr bwMode="auto">
          <a:xfrm>
            <a:off x="7799768" y="4871290"/>
            <a:ext cx="352559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60515" y="1600200"/>
            <a:ext cx="22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Initiation of treatment</a:t>
            </a: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572000" y="2133600"/>
            <a:ext cx="304800" cy="3868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43000" y="1828800"/>
            <a:ext cx="6552127" cy="3199786"/>
          </a:xfrm>
          <a:prstGeom prst="roundRect">
            <a:avLst/>
          </a:prstGeom>
          <a:ln w="28575"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Treatment assignment is not random!</a:t>
            </a:r>
          </a:p>
          <a:p>
            <a:pPr algn="ctr"/>
            <a:endParaRPr lang="en-US" sz="2800"/>
          </a:p>
          <a:p>
            <a:pPr algn="ctr"/>
            <a:r>
              <a:rPr lang="en-US" sz="2800" smtClean="0"/>
              <a:t>Doctors have reasons why they prescribe a drug to some patients and not to others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440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New-user cohort design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2362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Total population</a:t>
            </a:r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981200" y="2781836"/>
            <a:ext cx="2362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Treated cohort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1980127" y="4645445"/>
            <a:ext cx="2362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Comparator</a:t>
            </a:r>
          </a:p>
          <a:p>
            <a:pPr algn="ctr"/>
            <a:r>
              <a:rPr lang="en-US" sz="2400" smtClean="0"/>
              <a:t>cohort</a:t>
            </a:r>
            <a:endParaRPr lang="en-US" sz="2400"/>
          </a:p>
        </p:txBody>
      </p:sp>
      <p:cxnSp>
        <p:nvCxnSpPr>
          <p:cNvPr id="8" name="Elbow Connector 7"/>
          <p:cNvCxnSpPr>
            <a:stCxn id="4" idx="2"/>
            <a:endCxn id="5" idx="1"/>
          </p:cNvCxnSpPr>
          <p:nvPr/>
        </p:nvCxnSpPr>
        <p:spPr>
          <a:xfrm rot="16200000" flipH="1">
            <a:off x="1180832" y="2514868"/>
            <a:ext cx="953036" cy="6477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6" idx="1"/>
          </p:cNvCxnSpPr>
          <p:nvPr/>
        </p:nvCxnSpPr>
        <p:spPr>
          <a:xfrm rot="16200000" flipH="1">
            <a:off x="248491" y="3447208"/>
            <a:ext cx="2816645" cy="646627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3130570"/>
            <a:ext cx="137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Celecoxib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724400" y="4948010"/>
            <a:ext cx="148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Diclofenac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5961845" y="4414612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HR = 1.24 (1.01 – 1.39)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6720866" y="390921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GI Bleeds?</a:t>
            </a:r>
            <a:endParaRPr lang="en-US" sz="2400"/>
          </a:p>
        </p:txBody>
      </p:sp>
      <p:sp>
        <p:nvSpPr>
          <p:cNvPr id="22" name="Rounded Rectangle 21"/>
          <p:cNvSpPr/>
          <p:nvPr/>
        </p:nvSpPr>
        <p:spPr>
          <a:xfrm>
            <a:off x="1981201" y="1066800"/>
            <a:ext cx="6552127" cy="2019529"/>
          </a:xfrm>
          <a:prstGeom prst="roundRect">
            <a:avLst/>
          </a:prstGeom>
          <a:ln w="28575"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Celecoxib is thought to be safer</a:t>
            </a:r>
          </a:p>
          <a:p>
            <a:pPr algn="ctr"/>
            <a:endParaRPr lang="en-US" sz="2800"/>
          </a:p>
          <a:p>
            <a:pPr algn="ctr"/>
            <a:r>
              <a:rPr lang="en-US" sz="2800" smtClean="0"/>
              <a:t>So doctors give them to people who are more at risk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6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Propensity score (PS)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The propensity score is the probability of receiving the treatment, conditional on a set of baseline characteristics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581398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𝑡𝑟𝑒𝑎𝑡𝑚𝑒𝑛𝑡</m:t>
                        </m:r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20425A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</a:t>
                </a:r>
                <a:r>
                  <a:rPr lang="en-US" sz="2800">
                    <a:solidFill>
                      <a:srgbClr val="20425A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0425A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smtClean="0">
                    <a:solidFill>
                      <a:srgbClr val="20425A"/>
                    </a:solidFill>
                  </a:rPr>
                  <a:t> + … )</a:t>
                </a:r>
                <a:endParaRPr lang="en-US" sz="2800">
                  <a:solidFill>
                    <a:srgbClr val="20425A"/>
                  </a:solidFill>
                </a:endParaRPr>
              </a:p>
              <a:p>
                <a:endParaRPr lang="en-US" sz="2800">
                  <a:solidFill>
                    <a:srgbClr val="20425A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81398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>
            <a:stCxn id="19" idx="3"/>
            <a:endCxn id="13" idx="2"/>
          </p:cNvCxnSpPr>
          <p:nvPr/>
        </p:nvCxnSpPr>
        <p:spPr>
          <a:xfrm flipV="1">
            <a:off x="2070946" y="4191000"/>
            <a:ext cx="2120054" cy="344505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38600" y="4058451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9200" y="4078302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4085548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2800" y="4078301"/>
            <a:ext cx="304800" cy="13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7379" y="4304672"/>
            <a:ext cx="132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Intercept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379" y="4802167"/>
            <a:ext cx="364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Charlson Comorbidity Index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379" y="5281731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Prior GERD</a:t>
            </a:r>
            <a:endParaRPr lang="en-US" sz="2400">
              <a:solidFill>
                <a:srgbClr val="20425A"/>
              </a:solidFill>
            </a:endParaRPr>
          </a:p>
        </p:txBody>
      </p:sp>
      <p:cxnSp>
        <p:nvCxnSpPr>
          <p:cNvPr id="26" name="Elbow Connector 25"/>
          <p:cNvCxnSpPr>
            <a:stCxn id="22" idx="3"/>
            <a:endCxn id="14" idx="2"/>
          </p:cNvCxnSpPr>
          <p:nvPr/>
        </p:nvCxnSpPr>
        <p:spPr>
          <a:xfrm flipV="1">
            <a:off x="4394660" y="4210851"/>
            <a:ext cx="786940" cy="822149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4" idx="3"/>
            <a:endCxn id="15" idx="2"/>
          </p:cNvCxnSpPr>
          <p:nvPr/>
        </p:nvCxnSpPr>
        <p:spPr>
          <a:xfrm flipV="1">
            <a:off x="2307421" y="4218097"/>
            <a:ext cx="3940979" cy="1294467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7379" y="5779477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Age</a:t>
            </a:r>
            <a:endParaRPr lang="en-US" sz="2400">
              <a:solidFill>
                <a:srgbClr val="20425A"/>
              </a:solidFill>
            </a:endParaRPr>
          </a:p>
        </p:txBody>
      </p:sp>
      <p:cxnSp>
        <p:nvCxnSpPr>
          <p:cNvPr id="33" name="Elbow Connector 32"/>
          <p:cNvCxnSpPr>
            <a:stCxn id="32" idx="3"/>
            <a:endCxn id="16" idx="2"/>
          </p:cNvCxnSpPr>
          <p:nvPr/>
        </p:nvCxnSpPr>
        <p:spPr>
          <a:xfrm flipV="1">
            <a:off x="1405573" y="4210850"/>
            <a:ext cx="5909627" cy="1799460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 score distribution</a:t>
            </a:r>
            <a:endParaRPr lang="en-US"/>
          </a:p>
        </p:txBody>
      </p:sp>
      <p:pic>
        <p:nvPicPr>
          <p:cNvPr id="2051" name="Picture 3" descr="C:\TEMP\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16280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smtClean="0"/>
              <a:t> Trimming </a:t>
            </a:r>
          </a:p>
          <a:p>
            <a:pPr marL="400050" lvl="1" indent="0">
              <a:buNone/>
            </a:pPr>
            <a:r>
              <a:rPr lang="en-US" smtClean="0"/>
              <a:t>if P(treatment) is around 50%, treatment assignment ‘must be random’</a:t>
            </a:r>
          </a:p>
          <a:p>
            <a:r>
              <a:rPr lang="en-US" b="1" smtClean="0"/>
              <a:t> Stratification or matching</a:t>
            </a:r>
            <a:r>
              <a:rPr lang="en-US" smtClean="0"/>
              <a:t> </a:t>
            </a:r>
          </a:p>
          <a:p>
            <a:pPr marL="400050" lvl="1" indent="0">
              <a:buNone/>
            </a:pPr>
            <a:r>
              <a:rPr lang="en-US" smtClean="0"/>
              <a:t>only compare subjects to subjects with a similar PS</a:t>
            </a:r>
          </a:p>
          <a:p>
            <a:pPr marL="457200" indent="-457200"/>
            <a:r>
              <a:rPr lang="en-US" b="1" smtClean="0"/>
              <a:t>(Adding to the outcome model)</a:t>
            </a:r>
            <a:endParaRPr lang="en-US" smtClean="0"/>
          </a:p>
          <a:p>
            <a:pPr marL="400050" lvl="1" indent="0">
              <a:buNone/>
            </a:pPr>
            <a:r>
              <a:rPr lang="en-US" smtClean="0"/>
              <a:t>correct for the PS in the model used to predict the outcome</a:t>
            </a:r>
          </a:p>
          <a:p>
            <a:pPr marL="457200" indent="-457200"/>
            <a:r>
              <a:rPr lang="en-US" b="1" smtClean="0"/>
              <a:t>(Inverse probability weighting)</a:t>
            </a:r>
          </a:p>
          <a:p>
            <a:pPr marL="400050" lvl="1" indent="0">
              <a:buNone/>
            </a:pPr>
            <a:r>
              <a:rPr lang="en-US" smtClean="0"/>
              <a:t>weigh subjects by inverse of propensity score</a:t>
            </a:r>
            <a:endParaRPr lang="en-US"/>
          </a:p>
          <a:p>
            <a:pPr marL="0" indent="0">
              <a:buNone/>
            </a:pPr>
            <a:r>
              <a:rPr lang="en-US" b="1" smtClean="0"/>
              <a:t>  </a:t>
            </a:r>
            <a:endParaRPr lang="en-US"/>
          </a:p>
          <a:p>
            <a:pPr marL="40005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2175</Words>
  <Application>Microsoft Office PowerPoint</Application>
  <PresentationFormat>On-screen Show (4:3)</PresentationFormat>
  <Paragraphs>624</Paragraphs>
  <Slides>37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CohortMethod package</vt:lpstr>
      <vt:lpstr>Quick recap of previous meeting</vt:lpstr>
      <vt:lpstr>New-user cohort design</vt:lpstr>
      <vt:lpstr>Randomized controlled trial</vt:lpstr>
      <vt:lpstr>New-user cohort design</vt:lpstr>
      <vt:lpstr>New-user cohort design</vt:lpstr>
      <vt:lpstr>Propensity score (PS)</vt:lpstr>
      <vt:lpstr>PS score distribution</vt:lpstr>
      <vt:lpstr>Using the PS</vt:lpstr>
      <vt:lpstr>Trimming</vt:lpstr>
      <vt:lpstr>Stratifying</vt:lpstr>
      <vt:lpstr>Matching</vt:lpstr>
      <vt:lpstr>Effect of matching</vt:lpstr>
      <vt:lpstr>Which variables go into the PS model?</vt:lpstr>
      <vt:lpstr>Regularized regression</vt:lpstr>
      <vt:lpstr>Regularized regression</vt:lpstr>
      <vt:lpstr>Outcome modeling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CohortMethod package</vt:lpstr>
      <vt:lpstr>Evaluating residual bias</vt:lpstr>
      <vt:lpstr>Unadjusted analysis</vt:lpstr>
      <vt:lpstr>Propensity score matching</vt:lpstr>
      <vt:lpstr>Matching + full outcome model</vt:lpstr>
      <vt:lpstr>Conclusions</vt:lpstr>
      <vt:lpstr>Next steps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146</cp:revision>
  <dcterms:created xsi:type="dcterms:W3CDTF">2013-12-30T14:14:20Z</dcterms:created>
  <dcterms:modified xsi:type="dcterms:W3CDTF">2016-05-04T09:32:10Z</dcterms:modified>
</cp:coreProperties>
</file>