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321" r:id="rId3"/>
    <p:sldId id="258" r:id="rId4"/>
    <p:sldId id="259" r:id="rId5"/>
    <p:sldId id="260" r:id="rId6"/>
    <p:sldId id="262" r:id="rId7"/>
    <p:sldId id="261" r:id="rId8"/>
    <p:sldId id="265" r:id="rId9"/>
    <p:sldId id="263" r:id="rId10"/>
    <p:sldId id="264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322" r:id="rId19"/>
    <p:sldId id="326" r:id="rId20"/>
    <p:sldId id="329" r:id="rId21"/>
    <p:sldId id="330" r:id="rId22"/>
    <p:sldId id="331" r:id="rId23"/>
    <p:sldId id="332" r:id="rId24"/>
    <p:sldId id="333" r:id="rId25"/>
    <p:sldId id="334" r:id="rId26"/>
    <p:sldId id="335" r:id="rId27"/>
    <p:sldId id="336" r:id="rId28"/>
    <p:sldId id="337" r:id="rId29"/>
    <p:sldId id="338" r:id="rId30"/>
    <p:sldId id="276" r:id="rId31"/>
    <p:sldId id="317" r:id="rId32"/>
    <p:sldId id="318" r:id="rId33"/>
    <p:sldId id="319" r:id="rId34"/>
    <p:sldId id="320" r:id="rId35"/>
    <p:sldId id="339" r:id="rId36"/>
    <p:sldId id="340" r:id="rId37"/>
    <p:sldId id="341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2" d="100"/>
          <a:sy n="132" d="100"/>
        </p:scale>
        <p:origin x="-10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CohortMethod package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Martijn Schuemie, Marc Suchard, </a:t>
            </a:r>
          </a:p>
          <a:p>
            <a:r>
              <a:rPr lang="en-US" smtClean="0"/>
              <a:t>Patrick Ryan</a:t>
            </a:r>
          </a:p>
        </p:txBody>
      </p:sp>
    </p:spTree>
    <p:extLst>
      <p:ext uri="{BB962C8B-B14F-4D97-AF65-F5344CB8AC3E}">
        <p14:creationId xmlns:p14="http://schemas.microsoft.com/office/powerpoint/2010/main" val="138750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Trimming</a:t>
            </a:r>
            <a:endParaRPr lang="en-US"/>
          </a:p>
        </p:txBody>
      </p:sp>
      <p:pic>
        <p:nvPicPr>
          <p:cNvPr id="3074" name="Picture 2" descr="C:\TEMP\psTrimm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90222"/>
            <a:ext cx="7184574" cy="502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275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Stratifying</a:t>
            </a:r>
            <a:endParaRPr lang="en-US"/>
          </a:p>
        </p:txBody>
      </p:sp>
      <p:pic>
        <p:nvPicPr>
          <p:cNvPr id="5122" name="Picture 2" descr="C:\TEMP\psStratifi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036964"/>
            <a:ext cx="7239000" cy="506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788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Matching</a:t>
            </a:r>
            <a:endParaRPr lang="en-US"/>
          </a:p>
        </p:txBody>
      </p:sp>
      <p:pic>
        <p:nvPicPr>
          <p:cNvPr id="4098" name="Picture 2" descr="C:\TEMP\psMatch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066800"/>
            <a:ext cx="7184573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4067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Effect of matching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mtClean="0"/>
              <a:t>Cox regression:</a:t>
            </a:r>
          </a:p>
          <a:p>
            <a:pPr marL="0" indent="0">
              <a:buNone/>
            </a:pPr>
            <a:endParaRPr lang="en-US"/>
          </a:p>
          <a:p>
            <a:r>
              <a:rPr lang="en-US" smtClean="0"/>
              <a:t>Raw:			</a:t>
            </a:r>
            <a:r>
              <a:rPr lang="en-US"/>
              <a:t>HR = 1.24 (1.01 – 1.39)</a:t>
            </a:r>
          </a:p>
          <a:p>
            <a:endParaRPr lang="en-US"/>
          </a:p>
          <a:p>
            <a:r>
              <a:rPr lang="en-US" smtClean="0"/>
              <a:t>Using matched population, conditioning on matched sets:		</a:t>
            </a:r>
            <a:r>
              <a:rPr lang="en-US"/>
              <a:t>HR = </a:t>
            </a:r>
            <a:r>
              <a:rPr lang="en-US" smtClean="0"/>
              <a:t>0.83(0.69 </a:t>
            </a:r>
            <a:r>
              <a:rPr lang="en-US"/>
              <a:t>– </a:t>
            </a:r>
            <a:r>
              <a:rPr lang="en-US" smtClean="0"/>
              <a:t>1.00)</a:t>
            </a: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40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Which variables go into the PS model?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txBody>
          <a:bodyPr>
            <a:normAutofit fontScale="92500" lnSpcReduction="10000"/>
          </a:bodyPr>
          <a:lstStyle/>
          <a:p>
            <a:r>
              <a:rPr lang="en-US" smtClean="0"/>
              <a:t>Traditional: hard thinking by expert</a:t>
            </a:r>
          </a:p>
          <a:p>
            <a:endParaRPr lang="en-US"/>
          </a:p>
          <a:p>
            <a:r>
              <a:rPr lang="en-US" smtClean="0"/>
              <a:t>High-Dimensional PS: rank many variables (e.g. all drugs, conditions) by correlation with exposure (and maybe outcome), pick top n</a:t>
            </a:r>
          </a:p>
          <a:p>
            <a:pPr marL="400050" lvl="1" indent="0">
              <a:buNone/>
            </a:pPr>
            <a:r>
              <a:rPr lang="en-US" smtClean="0">
                <a:solidFill>
                  <a:srgbClr val="FF0000"/>
                </a:solidFill>
              </a:rPr>
              <a:t>(Highly unstable)</a:t>
            </a:r>
          </a:p>
          <a:p>
            <a:pPr marL="400050" lvl="1" indent="0">
              <a:buNone/>
            </a:pPr>
            <a:endParaRPr lang="en-US">
              <a:solidFill>
                <a:srgbClr val="FF0000"/>
              </a:solidFill>
            </a:endParaRPr>
          </a:p>
          <a:p>
            <a:r>
              <a:rPr lang="en-US" smtClean="0"/>
              <a:t>Our approach: put everything (demographics, all drugs, all drug classes, all conditions, all disease classes, all procedures, all observations, all severity indexes) in a regularized regression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345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Regularized regression</a:t>
            </a: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10355" y="1219200"/>
                <a:ext cx="86868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20425A"/>
                        </a:solidFill>
                        <a:latin typeface="Cambria Math"/>
                      </a:rPr>
                      <m:t>𝑃</m:t>
                    </m:r>
                    <m:d>
                      <m:dPr>
                        <m:endChr m:val="|"/>
                        <m:ctrlP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</a:rPr>
                          <m:t>𝑡𝑟𝑒𝑎𝑡𝑚𝑒𝑛𝑡</m:t>
                        </m:r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</a:rPr>
                          <m:t> </m:t>
                        </m:r>
                      </m:e>
                    </m:d>
                    <m:r>
                      <a:rPr lang="en-US" sz="2800" b="0" i="1" smtClean="0">
                        <a:solidFill>
                          <a:srgbClr val="20425A"/>
                        </a:solidFill>
                        <a:latin typeface="Cambria Math"/>
                      </a:rPr>
                      <m:t> </m:t>
                    </m:r>
                    <m:r>
                      <a:rPr lang="en-US" sz="2800" b="0" i="1" smtClean="0">
                        <a:solidFill>
                          <a:srgbClr val="20425A"/>
                        </a:solidFill>
                        <a:latin typeface="Cambria Math"/>
                      </a:rPr>
                      <m:t>𝑋</m:t>
                    </m:r>
                    <m:r>
                      <a:rPr lang="en-US" sz="2800" b="0" i="1" smtClean="0">
                        <a:solidFill>
                          <a:srgbClr val="20425A"/>
                        </a:solidFill>
                        <a:latin typeface="Cambria Math"/>
                      </a:rPr>
                      <m:t>)=</m:t>
                    </m:r>
                    <m:r>
                      <a:rPr lang="en-US" sz="2800" b="0" i="1" smtClean="0">
                        <a:solidFill>
                          <a:srgbClr val="20425A"/>
                        </a:solidFill>
                        <a:latin typeface="Cambria Math"/>
                      </a:rPr>
                      <m:t>𝑓</m:t>
                    </m:r>
                    <m:r>
                      <a:rPr lang="en-US" sz="2800" b="0" i="1" smtClean="0">
                        <a:solidFill>
                          <a:srgbClr val="20425A"/>
                        </a:solidFill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smtClean="0">
                    <a:solidFill>
                      <a:srgbClr val="20425A"/>
                    </a:solidFill>
                  </a:rPr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smtClean="0">
                    <a:solidFill>
                      <a:srgbClr val="20425A"/>
                    </a:solidFill>
                  </a:rPr>
                  <a:t> </a:t>
                </a:r>
                <a:r>
                  <a:rPr lang="en-US" sz="2800">
                    <a:solidFill>
                      <a:srgbClr val="20425A"/>
                    </a:solidFill>
                  </a:rPr>
                  <a:t>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smtClean="0">
                    <a:solidFill>
                      <a:srgbClr val="20425A"/>
                    </a:solidFill>
                  </a:rPr>
                  <a:t> </a:t>
                </a:r>
                <a:r>
                  <a:rPr lang="en-US" sz="2800">
                    <a:solidFill>
                      <a:srgbClr val="20425A"/>
                    </a:solidFill>
                  </a:rPr>
                  <a:t>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800" smtClean="0">
                    <a:solidFill>
                      <a:srgbClr val="20425A"/>
                    </a:solidFill>
                  </a:rPr>
                  <a:t> + … )</a:t>
                </a:r>
                <a:endParaRPr lang="en-US" sz="2800">
                  <a:solidFill>
                    <a:srgbClr val="20425A"/>
                  </a:solidFill>
                </a:endParaRPr>
              </a:p>
              <a:p>
                <a:endParaRPr lang="en-US" sz="2800">
                  <a:solidFill>
                    <a:srgbClr val="20425A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355" y="1219200"/>
                <a:ext cx="8686800" cy="954107"/>
              </a:xfrm>
              <a:prstGeom prst="rect">
                <a:avLst/>
              </a:prstGeom>
              <a:blipFill rotWithShape="1">
                <a:blip r:embed="rId2"/>
                <a:stretch>
                  <a:fillRect t="-57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362200" y="2188008"/>
                <a:ext cx="394832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smtClean="0">
                    <a:solidFill>
                      <a:srgbClr val="20425A"/>
                    </a:solidFill>
                  </a:rPr>
                  <a:t>With prior for every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20425A"/>
                        </a:solidFill>
                        <a:latin typeface="Cambria Math"/>
                        <a:ea typeface="Cambria Math"/>
                      </a:rPr>
                      <m:t>𝛽</m:t>
                    </m:r>
                  </m:oMath>
                </a14:m>
                <a:r>
                  <a:rPr lang="en-US" sz="3200" smtClean="0"/>
                  <a:t>:</a:t>
                </a:r>
                <a:endParaRPr lang="en-US" sz="320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200" y="2188008"/>
                <a:ext cx="3948325" cy="584775"/>
              </a:xfrm>
              <a:prstGeom prst="rect">
                <a:avLst/>
              </a:prstGeom>
              <a:blipFill rotWithShape="1">
                <a:blip r:embed="rId3"/>
                <a:stretch>
                  <a:fillRect l="-4019" t="-12500" r="-2937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6" name="Picture 2" descr="http://www.austinrochford.com/resources/bayesian-priors/laplac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716" y="2895600"/>
            <a:ext cx="4750077" cy="3248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89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Regularized regression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Advantages:</a:t>
            </a:r>
          </a:p>
          <a:p>
            <a:pPr lvl="1"/>
            <a:r>
              <a:rPr lang="en-US" sz="2000" smtClean="0"/>
              <a:t>Stable, even with many (&gt; 10,000) variables in the model</a:t>
            </a:r>
          </a:p>
          <a:p>
            <a:pPr lvl="1"/>
            <a:r>
              <a:rPr lang="en-US" sz="2000" smtClean="0"/>
              <a:t>LaPlace prior causes most betas to shrink to 0: easy to interpret final model</a:t>
            </a:r>
          </a:p>
          <a:p>
            <a:pPr lvl="1"/>
            <a:r>
              <a:rPr lang="en-US" sz="2000" smtClean="0"/>
              <a:t>Let the data decide what is predictive (and what is not)</a:t>
            </a:r>
          </a:p>
          <a:p>
            <a:pPr lvl="1"/>
            <a:endParaRPr lang="en-US" sz="2000"/>
          </a:p>
          <a:p>
            <a:r>
              <a:rPr lang="en-US" sz="2400" smtClean="0"/>
              <a:t>Feasible even at large scale:</a:t>
            </a:r>
          </a:p>
          <a:p>
            <a:pPr lvl="1"/>
            <a:r>
              <a:rPr lang="en-US" sz="2000" smtClean="0"/>
              <a:t>OHDSI Cyclops package can run with millions of persons, hundreds of thousands of covariates</a:t>
            </a:r>
          </a:p>
          <a:p>
            <a:pPr lvl="1"/>
            <a:endParaRPr lang="en-US" sz="2000"/>
          </a:p>
          <a:p>
            <a:r>
              <a:rPr lang="en-US" sz="2400" smtClean="0"/>
              <a:t>Automatic selection of hyperparameter (prior variance)</a:t>
            </a:r>
          </a:p>
          <a:p>
            <a:pPr lvl="1"/>
            <a:r>
              <a:rPr lang="en-US" sz="2000" smtClean="0"/>
              <a:t>Cyclops uses cross-validation to pick parameter with highest out-of-sample likelihood</a:t>
            </a:r>
            <a:endParaRPr lang="en-US" sz="2000"/>
          </a:p>
          <a:p>
            <a:pPr marL="457200" lvl="1" indent="0">
              <a:buNone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16713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Outcome modeling</a:t>
            </a:r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28600" y="1295400"/>
                <a:ext cx="86868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20425A"/>
                        </a:solidFill>
                        <a:latin typeface="Cambria Math"/>
                      </a:rPr>
                      <m:t>𝑃</m:t>
                    </m:r>
                    <m:d>
                      <m:dPr>
                        <m:endChr m:val="|"/>
                        <m:ctrlP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</a:rPr>
                          <m:t>𝑜𝑢𝑡𝑐𝑜𝑚𝑒</m:t>
                        </m:r>
                      </m:e>
                    </m:d>
                    <m:r>
                      <a:rPr lang="en-US" sz="2800" b="0" i="1" smtClean="0">
                        <a:solidFill>
                          <a:srgbClr val="20425A"/>
                        </a:solidFill>
                        <a:latin typeface="Cambria Math"/>
                      </a:rPr>
                      <m:t> </m:t>
                    </m:r>
                    <m:r>
                      <a:rPr lang="en-US" sz="2800" b="0" i="1" smtClean="0">
                        <a:solidFill>
                          <a:srgbClr val="20425A"/>
                        </a:solidFill>
                        <a:latin typeface="Cambria Math"/>
                      </a:rPr>
                      <m:t>𝑋</m:t>
                    </m:r>
                    <m:r>
                      <a:rPr lang="en-US" sz="2800" b="0" i="1" smtClean="0">
                        <a:solidFill>
                          <a:srgbClr val="20425A"/>
                        </a:solidFill>
                        <a:latin typeface="Cambria Math"/>
                      </a:rPr>
                      <m:t>)=</m:t>
                    </m:r>
                    <m:r>
                      <a:rPr lang="en-US" sz="2800" b="0" i="1" smtClean="0">
                        <a:solidFill>
                          <a:srgbClr val="20425A"/>
                        </a:solidFill>
                        <a:latin typeface="Cambria Math"/>
                      </a:rPr>
                      <m:t>𝑓</m:t>
                    </m:r>
                    <m:r>
                      <a:rPr lang="en-US" sz="2800" b="0" i="1" smtClean="0">
                        <a:solidFill>
                          <a:srgbClr val="20425A"/>
                        </a:solidFill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smtClean="0">
                    <a:solidFill>
                      <a:srgbClr val="20425A"/>
                    </a:solidFill>
                  </a:rPr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smtClean="0">
                    <a:solidFill>
                      <a:srgbClr val="20425A"/>
                    </a:solidFill>
                  </a:rPr>
                  <a:t> </a:t>
                </a:r>
                <a:r>
                  <a:rPr lang="en-US" sz="2800">
                    <a:solidFill>
                      <a:srgbClr val="20425A"/>
                    </a:solidFill>
                  </a:rPr>
                  <a:t>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smtClean="0">
                    <a:solidFill>
                      <a:srgbClr val="20425A"/>
                    </a:solidFill>
                  </a:rPr>
                  <a:t> </a:t>
                </a:r>
                <a:r>
                  <a:rPr lang="en-US" sz="2800">
                    <a:solidFill>
                      <a:srgbClr val="20425A"/>
                    </a:solidFill>
                  </a:rPr>
                  <a:t>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800" smtClean="0">
                    <a:solidFill>
                      <a:srgbClr val="20425A"/>
                    </a:solidFill>
                  </a:rPr>
                  <a:t> + … )</a:t>
                </a:r>
                <a:endParaRPr lang="en-US" sz="2800">
                  <a:solidFill>
                    <a:srgbClr val="20425A"/>
                  </a:solidFill>
                </a:endParaRPr>
              </a:p>
              <a:p>
                <a:endParaRPr lang="en-US" sz="2800">
                  <a:solidFill>
                    <a:srgbClr val="20425A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1295400"/>
                <a:ext cx="8686800" cy="954107"/>
              </a:xfrm>
              <a:prstGeom prst="rect">
                <a:avLst/>
              </a:prstGeom>
              <a:blipFill rotWithShape="1">
                <a:blip r:embed="rId2"/>
                <a:stretch>
                  <a:fillRect t="-57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Elbow Connector 4"/>
          <p:cNvCxnSpPr>
            <a:stCxn id="10" idx="3"/>
            <a:endCxn id="6" idx="2"/>
          </p:cNvCxnSpPr>
          <p:nvPr/>
        </p:nvCxnSpPr>
        <p:spPr>
          <a:xfrm flipV="1">
            <a:off x="1755414" y="1905002"/>
            <a:ext cx="2120054" cy="344505"/>
          </a:xfrm>
          <a:prstGeom prst="bentConnector2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723068" y="1772453"/>
            <a:ext cx="304800" cy="13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713668" y="1792304"/>
            <a:ext cx="304800" cy="13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780468" y="1799550"/>
            <a:ext cx="304800" cy="13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847268" y="1792303"/>
            <a:ext cx="304800" cy="13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31847" y="2018674"/>
            <a:ext cx="13235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20425A"/>
                </a:solidFill>
              </a:rPr>
              <a:t>Intercept</a:t>
            </a:r>
            <a:endParaRPr lang="en-US" sz="2400">
              <a:solidFill>
                <a:srgbClr val="20425A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1847" y="2516169"/>
            <a:ext cx="14814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20425A"/>
                </a:solidFill>
              </a:rPr>
              <a:t>Treatment</a:t>
            </a:r>
            <a:endParaRPr lang="en-US" sz="2400">
              <a:solidFill>
                <a:srgbClr val="20425A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1847" y="2995733"/>
            <a:ext cx="1591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20425A"/>
                </a:solidFill>
              </a:rPr>
              <a:t>Covariate 1</a:t>
            </a:r>
            <a:endParaRPr lang="en-US" sz="2400">
              <a:solidFill>
                <a:srgbClr val="20425A"/>
              </a:solidFill>
            </a:endParaRPr>
          </a:p>
        </p:txBody>
      </p:sp>
      <p:cxnSp>
        <p:nvCxnSpPr>
          <p:cNvPr id="13" name="Elbow Connector 12"/>
          <p:cNvCxnSpPr>
            <a:stCxn id="11" idx="3"/>
            <a:endCxn id="7" idx="2"/>
          </p:cNvCxnSpPr>
          <p:nvPr/>
        </p:nvCxnSpPr>
        <p:spPr>
          <a:xfrm flipV="1">
            <a:off x="1913278" y="1924853"/>
            <a:ext cx="2952790" cy="822149"/>
          </a:xfrm>
          <a:prstGeom prst="bentConnector2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stCxn id="12" idx="3"/>
            <a:endCxn id="8" idx="2"/>
          </p:cNvCxnSpPr>
          <p:nvPr/>
        </p:nvCxnSpPr>
        <p:spPr>
          <a:xfrm flipV="1">
            <a:off x="2023116" y="1932099"/>
            <a:ext cx="3909752" cy="1294467"/>
          </a:xfrm>
          <a:prstGeom prst="bentConnector2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31847" y="3493479"/>
            <a:ext cx="1591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20425A"/>
                </a:solidFill>
              </a:rPr>
              <a:t>Covariate 2</a:t>
            </a:r>
            <a:endParaRPr lang="en-US" sz="2400">
              <a:solidFill>
                <a:srgbClr val="20425A"/>
              </a:solidFill>
            </a:endParaRPr>
          </a:p>
        </p:txBody>
      </p:sp>
      <p:cxnSp>
        <p:nvCxnSpPr>
          <p:cNvPr id="16" name="Elbow Connector 15"/>
          <p:cNvCxnSpPr>
            <a:stCxn id="15" idx="3"/>
            <a:endCxn id="9" idx="2"/>
          </p:cNvCxnSpPr>
          <p:nvPr/>
        </p:nvCxnSpPr>
        <p:spPr>
          <a:xfrm flipV="1">
            <a:off x="2023116" y="1924852"/>
            <a:ext cx="4976552" cy="1799460"/>
          </a:xfrm>
          <a:prstGeom prst="bentConnector2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31847" y="4267200"/>
            <a:ext cx="80571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smtClean="0">
                <a:solidFill>
                  <a:srgbClr val="20425A"/>
                </a:solidFill>
              </a:rPr>
              <a:t>Excluding treatment from regularization to</a:t>
            </a:r>
          </a:p>
          <a:p>
            <a:pPr marL="457200" indent="-457200">
              <a:buFontTx/>
              <a:buChar char="-"/>
            </a:pPr>
            <a:r>
              <a:rPr lang="en-US" sz="2800" smtClean="0">
                <a:solidFill>
                  <a:srgbClr val="20425A"/>
                </a:solidFill>
              </a:rPr>
              <a:t>Get unbiased (non-shrunken) estimate</a:t>
            </a:r>
          </a:p>
          <a:p>
            <a:pPr marL="457200" indent="-457200">
              <a:buFontTx/>
              <a:buChar char="-"/>
            </a:pPr>
            <a:r>
              <a:rPr lang="en-US" sz="2800" smtClean="0">
                <a:solidFill>
                  <a:srgbClr val="20425A"/>
                </a:solidFill>
              </a:rPr>
              <a:t>Be able to compute confidence intervals</a:t>
            </a:r>
            <a:endParaRPr lang="en-US" sz="2800">
              <a:solidFill>
                <a:srgbClr val="2042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55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CohortMethod package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8600" y="856208"/>
            <a:ext cx="6675550" cy="590931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smtClean="0">
                <a:latin typeface="Lucida Console" panose="020B0609040504020204" pitchFamily="49" charset="0"/>
              </a:rPr>
              <a:t>cmd &lt;- getDbCohortMethodData(connectionDetails</a:t>
            </a:r>
            <a:r>
              <a:rPr lang="en-US" sz="1050">
                <a:latin typeface="Lucida Console" panose="020B0609040504020204" pitchFamily="49" charset="0"/>
              </a:rPr>
              <a:t>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</a:t>
            </a:r>
            <a:r>
              <a:rPr lang="en-US" sz="1050" smtClean="0">
                <a:latin typeface="Lucida Console" panose="020B0609040504020204" pitchFamily="49" charset="0"/>
              </a:rPr>
              <a:t>     cdmDatabaseSchema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cdmSchema,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targetId = 1118084,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comparatorId </a:t>
            </a:r>
            <a:r>
              <a:rPr lang="en-US" sz="1050">
                <a:latin typeface="Lucida Console" panose="020B0609040504020204" pitchFamily="49" charset="0"/>
              </a:rPr>
              <a:t>= 1124300, </a:t>
            </a:r>
            <a:endParaRPr lang="en-US" sz="1050" smtClean="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outcomeId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192671,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washoutPeriod </a:t>
            </a:r>
            <a:r>
              <a:rPr lang="en-US" sz="1050">
                <a:latin typeface="Lucida Console" panose="020B0609040504020204" pitchFamily="49" charset="0"/>
              </a:rPr>
              <a:t>= 183</a:t>
            </a:r>
            <a:r>
              <a:rPr lang="en-US" sz="1050" smtClean="0">
                <a:latin typeface="Lucida Console" panose="020B0609040504020204" pitchFamily="49" charset="0"/>
              </a:rPr>
              <a:t>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firstExposureOnly = 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removeDuplicateSubjects </a:t>
            </a:r>
            <a:r>
              <a:rPr lang="en-US" sz="1050">
                <a:latin typeface="Lucida Console" panose="020B0609040504020204" pitchFamily="49" charset="0"/>
              </a:rPr>
              <a:t>= 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excludeDrugsFromCovariates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covariateSettings = createCovariateSettings())</a:t>
            </a:r>
          </a:p>
          <a:p>
            <a:r>
              <a:rPr lang="en-US" sz="1050">
                <a:latin typeface="Lucida Console" panose="020B0609040504020204" pitchFamily="49" charset="0"/>
              </a:rPr>
              <a:t>studyPop &lt;- createStudyPopulation(cohortMethodData = </a:t>
            </a:r>
            <a:r>
              <a:rPr lang="en-US" sz="1050" smtClean="0">
                <a:latin typeface="Lucida Console" panose="020B0609040504020204" pitchFamily="49" charset="0"/>
              </a:rPr>
              <a:t>cmd,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outcomeId = 192671</a:t>
            </a:r>
            <a:r>
              <a:rPr lang="en-US" sz="1050" smtClean="0">
                <a:latin typeface="Lucida Console" panose="020B0609040504020204" pitchFamily="49" charset="0"/>
              </a:rPr>
              <a:t>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     removeSubjectsWithPriorOutcome </a:t>
            </a:r>
            <a:r>
              <a:rPr lang="en-US" sz="1050">
                <a:latin typeface="Lucida Console" panose="020B0609040504020204" pitchFamily="49" charset="0"/>
              </a:rPr>
              <a:t>= TRUE,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minDaysAtRisk = 1,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riskWindowStart = </a:t>
            </a:r>
            <a:r>
              <a:rPr lang="en-US" sz="1050" smtClean="0">
                <a:latin typeface="Lucida Console" panose="020B0609040504020204" pitchFamily="49" charset="0"/>
              </a:rPr>
              <a:t>0,</a:t>
            </a:r>
          </a:p>
          <a:p>
            <a:r>
              <a:rPr lang="en-US" sz="1050">
                <a:latin typeface="Lucida Console" panose="020B0609040504020204" pitchFamily="49" charset="0"/>
              </a:rPr>
              <a:t> </a:t>
            </a:r>
            <a:r>
              <a:rPr lang="en-US" sz="1050" smtClean="0">
                <a:latin typeface="Lucida Console" panose="020B0609040504020204" pitchFamily="49" charset="0"/>
              </a:rPr>
              <a:t>                                 riskWindowEnd </a:t>
            </a:r>
            <a:r>
              <a:rPr lang="en-US" sz="1050">
                <a:latin typeface="Lucida Console" panose="020B0609040504020204" pitchFamily="49" charset="0"/>
              </a:rPr>
              <a:t>= 30,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addExposureDaysToEnd = TRUE)</a:t>
            </a:r>
          </a:p>
          <a:p>
            <a:r>
              <a:rPr lang="en-US" sz="1050">
                <a:latin typeface="Lucida Console" panose="020B0609040504020204" pitchFamily="49" charset="0"/>
              </a:rPr>
              <a:t>ps &lt;- </a:t>
            </a:r>
            <a:r>
              <a:rPr lang="en-US" sz="1050" smtClean="0">
                <a:latin typeface="Lucida Console" panose="020B0609040504020204" pitchFamily="49" charset="0"/>
              </a:rPr>
              <a:t>createPs(cmd, studyPop)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plotPs(ps)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stratPop </a:t>
            </a:r>
            <a:r>
              <a:rPr lang="en-US" sz="1050">
                <a:latin typeface="Lucida Console" panose="020B0609040504020204" pitchFamily="49" charset="0"/>
              </a:rPr>
              <a:t>&lt;- matchOnPs(ps, </a:t>
            </a:r>
          </a:p>
          <a:p>
            <a:r>
              <a:rPr lang="en-US" sz="1050">
                <a:latin typeface="Lucida Console" panose="020B0609040504020204" pitchFamily="49" charset="0"/>
              </a:rPr>
              <a:t>	 </a:t>
            </a:r>
            <a:r>
              <a:rPr lang="en-US" sz="1050" smtClean="0">
                <a:latin typeface="Lucida Console" panose="020B0609040504020204" pitchFamily="49" charset="0"/>
              </a:rPr>
              <a:t>          caliper </a:t>
            </a:r>
            <a:r>
              <a:rPr lang="en-US" sz="1050">
                <a:latin typeface="Lucida Console" panose="020B0609040504020204" pitchFamily="49" charset="0"/>
              </a:rPr>
              <a:t>= 0.25, </a:t>
            </a:r>
          </a:p>
          <a:p>
            <a:r>
              <a:rPr lang="en-US" sz="1050">
                <a:latin typeface="Lucida Console" panose="020B0609040504020204" pitchFamily="49" charset="0"/>
              </a:rPr>
              <a:t>	</a:t>
            </a:r>
            <a:r>
              <a:rPr lang="en-US" sz="1050" smtClean="0">
                <a:latin typeface="Lucida Console" panose="020B0609040504020204" pitchFamily="49" charset="0"/>
              </a:rPr>
              <a:t>           caliperScale </a:t>
            </a:r>
            <a:r>
              <a:rPr lang="en-US" sz="1050">
                <a:latin typeface="Lucida Console" panose="020B0609040504020204" pitchFamily="49" charset="0"/>
              </a:rPr>
              <a:t>= "standardized", </a:t>
            </a:r>
          </a:p>
          <a:p>
            <a:r>
              <a:rPr lang="en-US" sz="1050">
                <a:latin typeface="Lucida Console" panose="020B0609040504020204" pitchFamily="49" charset="0"/>
              </a:rPr>
              <a:t>	</a:t>
            </a:r>
            <a:r>
              <a:rPr lang="en-US" sz="1050" smtClean="0">
                <a:latin typeface="Lucida Console" panose="020B0609040504020204" pitchFamily="49" charset="0"/>
              </a:rPr>
              <a:t>           maxRatio </a:t>
            </a:r>
            <a:r>
              <a:rPr lang="en-US" sz="1050">
                <a:latin typeface="Lucida Console" panose="020B0609040504020204" pitchFamily="49" charset="0"/>
              </a:rPr>
              <a:t>= 1)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plotPs(stratPop, ps)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balance &lt;- computeCovariateBalance(strata, </a:t>
            </a:r>
            <a:r>
              <a:rPr lang="en-US" sz="1050" smtClean="0">
                <a:latin typeface="Lucida Console" panose="020B0609040504020204" pitchFamily="49" charset="0"/>
              </a:rPr>
              <a:t>cmd)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plotCovariateBalanceScatterPlot(balance)</a:t>
            </a:r>
          </a:p>
          <a:p>
            <a:r>
              <a:rPr lang="en-US" sz="1050">
                <a:latin typeface="Lucida Console" panose="020B0609040504020204" pitchFamily="49" charset="0"/>
              </a:rPr>
              <a:t>plotCovariateBalanceOfTopVariables(balance)</a:t>
            </a:r>
          </a:p>
          <a:p>
            <a:r>
              <a:rPr lang="en-US" sz="1050">
                <a:latin typeface="Lucida Console" panose="020B0609040504020204" pitchFamily="49" charset="0"/>
              </a:rPr>
              <a:t>outcomeModel &lt;- </a:t>
            </a:r>
            <a:r>
              <a:rPr lang="en-US" sz="1050" smtClean="0">
                <a:latin typeface="Lucida Console" panose="020B0609040504020204" pitchFamily="49" charset="0"/>
              </a:rPr>
              <a:t>fitOutcomeModel(stratPop,</a:t>
            </a:r>
          </a:p>
          <a:p>
            <a:r>
              <a:rPr lang="en-US" sz="1050">
                <a:latin typeface="Lucida Console" panose="020B0609040504020204" pitchFamily="49" charset="0"/>
              </a:rPr>
              <a:t> </a:t>
            </a:r>
            <a:r>
              <a:rPr lang="en-US" sz="1050" smtClean="0">
                <a:latin typeface="Lucida Console" panose="020B0609040504020204" pitchFamily="49" charset="0"/>
              </a:rPr>
              <a:t>                               cmd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   useCovariates </a:t>
            </a:r>
            <a:r>
              <a:rPr lang="en-US" sz="1050">
                <a:latin typeface="Lucida Console" panose="020B0609040504020204" pitchFamily="49" charset="0"/>
              </a:rPr>
              <a:t>= TRUE, 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modelType = "cox",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</a:t>
            </a:r>
            <a:r>
              <a:rPr lang="en-US" sz="1050" smtClean="0">
                <a:latin typeface="Lucida Console" panose="020B0609040504020204" pitchFamily="49" charset="0"/>
              </a:rPr>
              <a:t>stratified </a:t>
            </a:r>
            <a:r>
              <a:rPr lang="en-US" sz="1050">
                <a:latin typeface="Lucida Console" panose="020B0609040504020204" pitchFamily="49" charset="0"/>
              </a:rPr>
              <a:t>= TRUE)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plotKaplanMeier(stratPop, </a:t>
            </a:r>
            <a:r>
              <a:rPr lang="en-US" sz="1050">
                <a:latin typeface="Lucida Console" panose="020B0609040504020204" pitchFamily="49" charset="0"/>
              </a:rPr>
              <a:t>includeZero = FALSE)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drawAttritionDiagram(stratPop)</a:t>
            </a:r>
            <a:r>
              <a:rPr lang="en-US" sz="1050">
                <a:latin typeface="Lucida Console" panose="020B0609040504020204" pitchFamily="49" charset="0"/>
              </a:rPr>
              <a:t>			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outcomeModel</a:t>
            </a:r>
            <a:endParaRPr lang="en-US" sz="1050">
              <a:latin typeface="Lucida Console" panose="020B0609040504020204" pitchFamily="49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55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CohortMethod package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8600" y="856208"/>
            <a:ext cx="6675550" cy="590931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smtClean="0">
                <a:latin typeface="Lucida Console" panose="020B0609040504020204" pitchFamily="49" charset="0"/>
              </a:rPr>
              <a:t>cmd &lt;- getDbCohortMethodData(connectionDetails</a:t>
            </a:r>
            <a:r>
              <a:rPr lang="en-US" sz="1050">
                <a:latin typeface="Lucida Console" panose="020B0609040504020204" pitchFamily="49" charset="0"/>
              </a:rPr>
              <a:t>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</a:t>
            </a:r>
            <a:r>
              <a:rPr lang="en-US" sz="1050" smtClean="0">
                <a:latin typeface="Lucida Console" panose="020B0609040504020204" pitchFamily="49" charset="0"/>
              </a:rPr>
              <a:t>     cdmDatabaseSchema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cdmSchema,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targetId = 1118084,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comparatorId </a:t>
            </a:r>
            <a:r>
              <a:rPr lang="en-US" sz="1050">
                <a:latin typeface="Lucida Console" panose="020B0609040504020204" pitchFamily="49" charset="0"/>
              </a:rPr>
              <a:t>= 1124300, </a:t>
            </a:r>
            <a:endParaRPr lang="en-US" sz="1050" smtClean="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outcomeId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192671,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washoutPeriod </a:t>
            </a:r>
            <a:r>
              <a:rPr lang="en-US" sz="1050">
                <a:latin typeface="Lucida Console" panose="020B0609040504020204" pitchFamily="49" charset="0"/>
              </a:rPr>
              <a:t>= 183</a:t>
            </a:r>
            <a:r>
              <a:rPr lang="en-US" sz="1050" smtClean="0">
                <a:latin typeface="Lucida Console" panose="020B0609040504020204" pitchFamily="49" charset="0"/>
              </a:rPr>
              <a:t>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firstExposureOnly = 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removeDuplicateSubjects </a:t>
            </a:r>
            <a:r>
              <a:rPr lang="en-US" sz="1050">
                <a:latin typeface="Lucida Console" panose="020B0609040504020204" pitchFamily="49" charset="0"/>
              </a:rPr>
              <a:t>= 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excludeDrugsFromCovariates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covariateSettings = createCovariateSettings())</a:t>
            </a:r>
          </a:p>
          <a:p>
            <a:r>
              <a:rPr lang="en-US" sz="1050">
                <a:latin typeface="Lucida Console" panose="020B0609040504020204" pitchFamily="49" charset="0"/>
              </a:rPr>
              <a:t>studyPop &lt;- createStudyPopulation(cohortMethodData = </a:t>
            </a:r>
            <a:r>
              <a:rPr lang="en-US" sz="1050" smtClean="0">
                <a:latin typeface="Lucida Console" panose="020B0609040504020204" pitchFamily="49" charset="0"/>
              </a:rPr>
              <a:t>cmd,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outcomeId = 192671</a:t>
            </a:r>
            <a:r>
              <a:rPr lang="en-US" sz="1050" smtClean="0">
                <a:latin typeface="Lucida Console" panose="020B0609040504020204" pitchFamily="49" charset="0"/>
              </a:rPr>
              <a:t>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     removeSubjectsWithPriorOutcome </a:t>
            </a:r>
            <a:r>
              <a:rPr lang="en-US" sz="1050">
                <a:latin typeface="Lucida Console" panose="020B0609040504020204" pitchFamily="49" charset="0"/>
              </a:rPr>
              <a:t>= TRUE,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minDaysAtRisk = 1,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riskWindowStart = </a:t>
            </a:r>
            <a:r>
              <a:rPr lang="en-US" sz="1050" smtClean="0">
                <a:latin typeface="Lucida Console" panose="020B0609040504020204" pitchFamily="49" charset="0"/>
              </a:rPr>
              <a:t>0,</a:t>
            </a:r>
          </a:p>
          <a:p>
            <a:r>
              <a:rPr lang="en-US" sz="1050">
                <a:latin typeface="Lucida Console" panose="020B0609040504020204" pitchFamily="49" charset="0"/>
              </a:rPr>
              <a:t> </a:t>
            </a:r>
            <a:r>
              <a:rPr lang="en-US" sz="1050" smtClean="0">
                <a:latin typeface="Lucida Console" panose="020B0609040504020204" pitchFamily="49" charset="0"/>
              </a:rPr>
              <a:t>                                 riskWindowEnd </a:t>
            </a:r>
            <a:r>
              <a:rPr lang="en-US" sz="1050">
                <a:latin typeface="Lucida Console" panose="020B0609040504020204" pitchFamily="49" charset="0"/>
              </a:rPr>
              <a:t>= 30,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addExposureDaysToEnd = TRUE)</a:t>
            </a:r>
          </a:p>
          <a:p>
            <a:r>
              <a:rPr lang="en-US" sz="1050">
                <a:latin typeface="Lucida Console" panose="020B0609040504020204" pitchFamily="49" charset="0"/>
              </a:rPr>
              <a:t>ps &lt;- </a:t>
            </a:r>
            <a:r>
              <a:rPr lang="en-US" sz="1050" smtClean="0">
                <a:latin typeface="Lucida Console" panose="020B0609040504020204" pitchFamily="49" charset="0"/>
              </a:rPr>
              <a:t>createPs(cmd, studyPop)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plotPs(ps)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stratPop </a:t>
            </a:r>
            <a:r>
              <a:rPr lang="en-US" sz="1050">
                <a:latin typeface="Lucida Console" panose="020B0609040504020204" pitchFamily="49" charset="0"/>
              </a:rPr>
              <a:t>&lt;- matchOnPs(ps, </a:t>
            </a:r>
          </a:p>
          <a:p>
            <a:r>
              <a:rPr lang="en-US" sz="1050">
                <a:latin typeface="Lucida Console" panose="020B0609040504020204" pitchFamily="49" charset="0"/>
              </a:rPr>
              <a:t>	 </a:t>
            </a:r>
            <a:r>
              <a:rPr lang="en-US" sz="1050" smtClean="0">
                <a:latin typeface="Lucida Console" panose="020B0609040504020204" pitchFamily="49" charset="0"/>
              </a:rPr>
              <a:t>          caliper </a:t>
            </a:r>
            <a:r>
              <a:rPr lang="en-US" sz="1050">
                <a:latin typeface="Lucida Console" panose="020B0609040504020204" pitchFamily="49" charset="0"/>
              </a:rPr>
              <a:t>= 0.25, </a:t>
            </a:r>
          </a:p>
          <a:p>
            <a:r>
              <a:rPr lang="en-US" sz="1050">
                <a:latin typeface="Lucida Console" panose="020B0609040504020204" pitchFamily="49" charset="0"/>
              </a:rPr>
              <a:t>	</a:t>
            </a:r>
            <a:r>
              <a:rPr lang="en-US" sz="1050" smtClean="0">
                <a:latin typeface="Lucida Console" panose="020B0609040504020204" pitchFamily="49" charset="0"/>
              </a:rPr>
              <a:t>           caliperScale </a:t>
            </a:r>
            <a:r>
              <a:rPr lang="en-US" sz="1050">
                <a:latin typeface="Lucida Console" panose="020B0609040504020204" pitchFamily="49" charset="0"/>
              </a:rPr>
              <a:t>= "standardized", </a:t>
            </a:r>
          </a:p>
          <a:p>
            <a:r>
              <a:rPr lang="en-US" sz="1050">
                <a:latin typeface="Lucida Console" panose="020B0609040504020204" pitchFamily="49" charset="0"/>
              </a:rPr>
              <a:t>	</a:t>
            </a:r>
            <a:r>
              <a:rPr lang="en-US" sz="1050" smtClean="0">
                <a:latin typeface="Lucida Console" panose="020B0609040504020204" pitchFamily="49" charset="0"/>
              </a:rPr>
              <a:t>           maxRatio </a:t>
            </a:r>
            <a:r>
              <a:rPr lang="en-US" sz="1050">
                <a:latin typeface="Lucida Console" panose="020B0609040504020204" pitchFamily="49" charset="0"/>
              </a:rPr>
              <a:t>= 1)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plotPs(stratPop, ps)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balance &lt;- computeCovariateBalance(strata, </a:t>
            </a:r>
            <a:r>
              <a:rPr lang="en-US" sz="1050" smtClean="0">
                <a:latin typeface="Lucida Console" panose="020B0609040504020204" pitchFamily="49" charset="0"/>
              </a:rPr>
              <a:t>cmd)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plotCovariateBalanceScatterPlot(balance)</a:t>
            </a:r>
          </a:p>
          <a:p>
            <a:r>
              <a:rPr lang="en-US" sz="1050">
                <a:latin typeface="Lucida Console" panose="020B0609040504020204" pitchFamily="49" charset="0"/>
              </a:rPr>
              <a:t>plotCovariateBalanceOfTopVariables(balance)</a:t>
            </a:r>
          </a:p>
          <a:p>
            <a:r>
              <a:rPr lang="en-US" sz="1050">
                <a:latin typeface="Lucida Console" panose="020B0609040504020204" pitchFamily="49" charset="0"/>
              </a:rPr>
              <a:t>outcomeModel &lt;- </a:t>
            </a:r>
            <a:r>
              <a:rPr lang="en-US" sz="1050" smtClean="0">
                <a:latin typeface="Lucida Console" panose="020B0609040504020204" pitchFamily="49" charset="0"/>
              </a:rPr>
              <a:t>fitOutcomeModel(stratPop,</a:t>
            </a:r>
          </a:p>
          <a:p>
            <a:r>
              <a:rPr lang="en-US" sz="1050">
                <a:latin typeface="Lucida Console" panose="020B0609040504020204" pitchFamily="49" charset="0"/>
              </a:rPr>
              <a:t> </a:t>
            </a:r>
            <a:r>
              <a:rPr lang="en-US" sz="1050" smtClean="0">
                <a:latin typeface="Lucida Console" panose="020B0609040504020204" pitchFamily="49" charset="0"/>
              </a:rPr>
              <a:t>                               cmd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   useCovariates </a:t>
            </a:r>
            <a:r>
              <a:rPr lang="en-US" sz="1050">
                <a:latin typeface="Lucida Console" panose="020B0609040504020204" pitchFamily="49" charset="0"/>
              </a:rPr>
              <a:t>= TRUE, 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modelType = "cox",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</a:t>
            </a:r>
            <a:r>
              <a:rPr lang="en-US" sz="1050" smtClean="0">
                <a:latin typeface="Lucida Console" panose="020B0609040504020204" pitchFamily="49" charset="0"/>
              </a:rPr>
              <a:t>stratified </a:t>
            </a:r>
            <a:r>
              <a:rPr lang="en-US" sz="1050">
                <a:latin typeface="Lucida Console" panose="020B0609040504020204" pitchFamily="49" charset="0"/>
              </a:rPr>
              <a:t>= TRUE)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plotKaplanMeier(stratPop, </a:t>
            </a:r>
            <a:r>
              <a:rPr lang="en-US" sz="1050">
                <a:latin typeface="Lucida Console" panose="020B0609040504020204" pitchFamily="49" charset="0"/>
              </a:rPr>
              <a:t>includeZero = FALSE)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drawAttritionDiagram(stratPop)</a:t>
            </a:r>
            <a:r>
              <a:rPr lang="en-US" sz="1050">
                <a:latin typeface="Lucida Console" panose="020B0609040504020204" pitchFamily="49" charset="0"/>
              </a:rPr>
              <a:t>			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outcomeModel</a:t>
            </a:r>
            <a:endParaRPr lang="en-US" sz="1050">
              <a:latin typeface="Lucida Console" panose="020B0609040504020204" pitchFamily="49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8600" y="856208"/>
            <a:ext cx="6400800" cy="1734592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316800" y="3124200"/>
            <a:ext cx="5791200" cy="2680156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Get all the data from the CDM database: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Target cohort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Comparator cohort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One or more outcomes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Covariates</a:t>
            </a:r>
          </a:p>
          <a:p>
            <a:pPr marL="800100" lvl="1" indent="-342900">
              <a:buFontTx/>
              <a:buChar char="-"/>
            </a:pPr>
            <a:r>
              <a:rPr lang="en-US" sz="2000" smtClean="0"/>
              <a:t>Default: ‘Kitchen sink’</a:t>
            </a:r>
          </a:p>
          <a:p>
            <a:pPr marL="800100" lvl="1" indent="-342900">
              <a:buFontTx/>
              <a:buChar char="-"/>
            </a:pPr>
            <a:r>
              <a:rPr lang="en-US" sz="2000" smtClean="0"/>
              <a:t>Option to specify custom covariates</a:t>
            </a:r>
            <a:endParaRPr lang="en-US" sz="2000"/>
          </a:p>
        </p:txBody>
      </p:sp>
      <p:sp>
        <p:nvSpPr>
          <p:cNvPr id="7" name="Up Arrow 6"/>
          <p:cNvSpPr/>
          <p:nvPr/>
        </p:nvSpPr>
        <p:spPr>
          <a:xfrm>
            <a:off x="5410200" y="2743200"/>
            <a:ext cx="685800" cy="38100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08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Quick recap of previous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smtClean="0"/>
              <a:t>Western hemisphere meeting cancelled due to lack of interest</a:t>
            </a:r>
          </a:p>
          <a:p>
            <a:r>
              <a:rPr lang="en-US" sz="2000" smtClean="0"/>
              <a:t>We discussed the OHDSI Methods Library</a:t>
            </a:r>
          </a:p>
          <a:p>
            <a:pPr lvl="1"/>
            <a:r>
              <a:rPr lang="en-US" sz="1800"/>
              <a:t>New-user cohort method using propensity scores</a:t>
            </a:r>
          </a:p>
          <a:p>
            <a:pPr lvl="1"/>
            <a:r>
              <a:rPr lang="en-US" sz="1800"/>
              <a:t>Self-Controlled Case Series</a:t>
            </a:r>
          </a:p>
          <a:p>
            <a:pPr lvl="1"/>
            <a:r>
              <a:rPr lang="en-US" sz="1800"/>
              <a:t>Self-Controlled Cohort</a:t>
            </a:r>
          </a:p>
          <a:p>
            <a:pPr lvl="1"/>
            <a:r>
              <a:rPr lang="en-US" sz="1800"/>
              <a:t>IC Temporal Pattern </a:t>
            </a:r>
            <a:r>
              <a:rPr lang="en-US" sz="1800" smtClean="0"/>
              <a:t>Discovery</a:t>
            </a:r>
          </a:p>
          <a:p>
            <a:r>
              <a:rPr lang="en-US" sz="2200" smtClean="0"/>
              <a:t>Necessity of analysis code validation (OHDSI Best Practice™)</a:t>
            </a:r>
          </a:p>
          <a:p>
            <a:pPr lvl="1"/>
            <a:r>
              <a:rPr lang="en-US" sz="1800" smtClean="0"/>
              <a:t>Unit testing</a:t>
            </a:r>
          </a:p>
          <a:p>
            <a:pPr lvl="1"/>
            <a:r>
              <a:rPr lang="en-US" sz="1800" smtClean="0"/>
              <a:t>Simulation</a:t>
            </a:r>
          </a:p>
          <a:p>
            <a:pPr lvl="1"/>
            <a:r>
              <a:rPr lang="en-US" sz="1800" smtClean="0"/>
              <a:t>Code review</a:t>
            </a:r>
          </a:p>
          <a:p>
            <a:pPr lvl="1"/>
            <a:r>
              <a:rPr lang="en-US" sz="1800" smtClean="0"/>
              <a:t>Double coding</a:t>
            </a:r>
          </a:p>
          <a:p>
            <a:r>
              <a:rPr lang="en-US" sz="2000" smtClean="0"/>
              <a:t>Interest in additional methods</a:t>
            </a:r>
          </a:p>
          <a:p>
            <a:pPr lvl="1"/>
            <a:r>
              <a:rPr lang="en-US" sz="1600" smtClean="0"/>
              <a:t>Case-control?</a:t>
            </a:r>
          </a:p>
          <a:p>
            <a:pPr lvl="1"/>
            <a:r>
              <a:rPr lang="en-US" sz="1600" smtClean="0"/>
              <a:t>Methods to deal with time-varying exposure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848343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CohortMethod package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8600" y="856208"/>
            <a:ext cx="6675550" cy="590931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smtClean="0">
                <a:latin typeface="Lucida Console" panose="020B0609040504020204" pitchFamily="49" charset="0"/>
              </a:rPr>
              <a:t>cmd &lt;- getDbCohortMethodData(connectionDetails</a:t>
            </a:r>
            <a:r>
              <a:rPr lang="en-US" sz="1050">
                <a:latin typeface="Lucida Console" panose="020B0609040504020204" pitchFamily="49" charset="0"/>
              </a:rPr>
              <a:t>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</a:t>
            </a:r>
            <a:r>
              <a:rPr lang="en-US" sz="1050" smtClean="0">
                <a:latin typeface="Lucida Console" panose="020B0609040504020204" pitchFamily="49" charset="0"/>
              </a:rPr>
              <a:t>     cdmDatabaseSchema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cdmSchema,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targetId = 1118084,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comparatorId </a:t>
            </a:r>
            <a:r>
              <a:rPr lang="en-US" sz="1050">
                <a:latin typeface="Lucida Console" panose="020B0609040504020204" pitchFamily="49" charset="0"/>
              </a:rPr>
              <a:t>= 1124300, </a:t>
            </a:r>
            <a:endParaRPr lang="en-US" sz="1050" smtClean="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outcomeId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192671,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washoutPeriod </a:t>
            </a:r>
            <a:r>
              <a:rPr lang="en-US" sz="1050">
                <a:latin typeface="Lucida Console" panose="020B0609040504020204" pitchFamily="49" charset="0"/>
              </a:rPr>
              <a:t>= 183</a:t>
            </a:r>
            <a:r>
              <a:rPr lang="en-US" sz="1050" smtClean="0">
                <a:latin typeface="Lucida Console" panose="020B0609040504020204" pitchFamily="49" charset="0"/>
              </a:rPr>
              <a:t>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firstExposureOnly = 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removeDuplicateSubjects </a:t>
            </a:r>
            <a:r>
              <a:rPr lang="en-US" sz="1050">
                <a:latin typeface="Lucida Console" panose="020B0609040504020204" pitchFamily="49" charset="0"/>
              </a:rPr>
              <a:t>= 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excludeDrugsFromCovariates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covariateSettings = createCovariateSettings())</a:t>
            </a:r>
          </a:p>
          <a:p>
            <a:r>
              <a:rPr lang="en-US" sz="1050">
                <a:latin typeface="Lucida Console" panose="020B0609040504020204" pitchFamily="49" charset="0"/>
              </a:rPr>
              <a:t>studyPop &lt;- createStudyPopulation(cohortMethodData = </a:t>
            </a:r>
            <a:r>
              <a:rPr lang="en-US" sz="1050" smtClean="0">
                <a:latin typeface="Lucida Console" panose="020B0609040504020204" pitchFamily="49" charset="0"/>
              </a:rPr>
              <a:t>cmd,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outcomeId = 192671</a:t>
            </a:r>
            <a:r>
              <a:rPr lang="en-US" sz="1050" smtClean="0">
                <a:latin typeface="Lucida Console" panose="020B0609040504020204" pitchFamily="49" charset="0"/>
              </a:rPr>
              <a:t>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     removeSubjectsWithPriorOutcome </a:t>
            </a:r>
            <a:r>
              <a:rPr lang="en-US" sz="1050">
                <a:latin typeface="Lucida Console" panose="020B0609040504020204" pitchFamily="49" charset="0"/>
              </a:rPr>
              <a:t>= TRUE,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minDaysAtRisk = 1,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riskWindowStart = </a:t>
            </a:r>
            <a:r>
              <a:rPr lang="en-US" sz="1050" smtClean="0">
                <a:latin typeface="Lucida Console" panose="020B0609040504020204" pitchFamily="49" charset="0"/>
              </a:rPr>
              <a:t>0,</a:t>
            </a:r>
          </a:p>
          <a:p>
            <a:r>
              <a:rPr lang="en-US" sz="1050">
                <a:latin typeface="Lucida Console" panose="020B0609040504020204" pitchFamily="49" charset="0"/>
              </a:rPr>
              <a:t> </a:t>
            </a:r>
            <a:r>
              <a:rPr lang="en-US" sz="1050" smtClean="0">
                <a:latin typeface="Lucida Console" panose="020B0609040504020204" pitchFamily="49" charset="0"/>
              </a:rPr>
              <a:t>                                 riskWindowEnd </a:t>
            </a:r>
            <a:r>
              <a:rPr lang="en-US" sz="1050">
                <a:latin typeface="Lucida Console" panose="020B0609040504020204" pitchFamily="49" charset="0"/>
              </a:rPr>
              <a:t>= 30,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addExposureDaysToEnd = TRUE)</a:t>
            </a:r>
          </a:p>
          <a:p>
            <a:r>
              <a:rPr lang="en-US" sz="1050">
                <a:latin typeface="Lucida Console" panose="020B0609040504020204" pitchFamily="49" charset="0"/>
              </a:rPr>
              <a:t>ps &lt;- </a:t>
            </a:r>
            <a:r>
              <a:rPr lang="en-US" sz="1050" smtClean="0">
                <a:latin typeface="Lucida Console" panose="020B0609040504020204" pitchFamily="49" charset="0"/>
              </a:rPr>
              <a:t>createPs(cmd, studyPop)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plotPs(ps)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stratPop </a:t>
            </a:r>
            <a:r>
              <a:rPr lang="en-US" sz="1050">
                <a:latin typeface="Lucida Console" panose="020B0609040504020204" pitchFamily="49" charset="0"/>
              </a:rPr>
              <a:t>&lt;- matchOnPs(ps, </a:t>
            </a:r>
          </a:p>
          <a:p>
            <a:r>
              <a:rPr lang="en-US" sz="1050">
                <a:latin typeface="Lucida Console" panose="020B0609040504020204" pitchFamily="49" charset="0"/>
              </a:rPr>
              <a:t>	 </a:t>
            </a:r>
            <a:r>
              <a:rPr lang="en-US" sz="1050" smtClean="0">
                <a:latin typeface="Lucida Console" panose="020B0609040504020204" pitchFamily="49" charset="0"/>
              </a:rPr>
              <a:t>          caliper </a:t>
            </a:r>
            <a:r>
              <a:rPr lang="en-US" sz="1050">
                <a:latin typeface="Lucida Console" panose="020B0609040504020204" pitchFamily="49" charset="0"/>
              </a:rPr>
              <a:t>= 0.25, </a:t>
            </a:r>
          </a:p>
          <a:p>
            <a:r>
              <a:rPr lang="en-US" sz="1050">
                <a:latin typeface="Lucida Console" panose="020B0609040504020204" pitchFamily="49" charset="0"/>
              </a:rPr>
              <a:t>	</a:t>
            </a:r>
            <a:r>
              <a:rPr lang="en-US" sz="1050" smtClean="0">
                <a:latin typeface="Lucida Console" panose="020B0609040504020204" pitchFamily="49" charset="0"/>
              </a:rPr>
              <a:t>           caliperScale </a:t>
            </a:r>
            <a:r>
              <a:rPr lang="en-US" sz="1050">
                <a:latin typeface="Lucida Console" panose="020B0609040504020204" pitchFamily="49" charset="0"/>
              </a:rPr>
              <a:t>= "standardized", </a:t>
            </a:r>
          </a:p>
          <a:p>
            <a:r>
              <a:rPr lang="en-US" sz="1050">
                <a:latin typeface="Lucida Console" panose="020B0609040504020204" pitchFamily="49" charset="0"/>
              </a:rPr>
              <a:t>	</a:t>
            </a:r>
            <a:r>
              <a:rPr lang="en-US" sz="1050" smtClean="0">
                <a:latin typeface="Lucida Console" panose="020B0609040504020204" pitchFamily="49" charset="0"/>
              </a:rPr>
              <a:t>           maxRatio </a:t>
            </a:r>
            <a:r>
              <a:rPr lang="en-US" sz="1050">
                <a:latin typeface="Lucida Console" panose="020B0609040504020204" pitchFamily="49" charset="0"/>
              </a:rPr>
              <a:t>= 1)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plotPs(stratPop, ps)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balance &lt;- computeCovariateBalance(strata, </a:t>
            </a:r>
            <a:r>
              <a:rPr lang="en-US" sz="1050" smtClean="0">
                <a:latin typeface="Lucida Console" panose="020B0609040504020204" pitchFamily="49" charset="0"/>
              </a:rPr>
              <a:t>cmd)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plotCovariateBalanceScatterPlot(balance)</a:t>
            </a:r>
          </a:p>
          <a:p>
            <a:r>
              <a:rPr lang="en-US" sz="1050">
                <a:latin typeface="Lucida Console" panose="020B0609040504020204" pitchFamily="49" charset="0"/>
              </a:rPr>
              <a:t>plotCovariateBalanceOfTopVariables(balance)</a:t>
            </a:r>
          </a:p>
          <a:p>
            <a:r>
              <a:rPr lang="en-US" sz="1050">
                <a:latin typeface="Lucida Console" panose="020B0609040504020204" pitchFamily="49" charset="0"/>
              </a:rPr>
              <a:t>outcomeModel &lt;- </a:t>
            </a:r>
            <a:r>
              <a:rPr lang="en-US" sz="1050" smtClean="0">
                <a:latin typeface="Lucida Console" panose="020B0609040504020204" pitchFamily="49" charset="0"/>
              </a:rPr>
              <a:t>fitOutcomeModel(stratPop,</a:t>
            </a:r>
          </a:p>
          <a:p>
            <a:r>
              <a:rPr lang="en-US" sz="1050">
                <a:latin typeface="Lucida Console" panose="020B0609040504020204" pitchFamily="49" charset="0"/>
              </a:rPr>
              <a:t> </a:t>
            </a:r>
            <a:r>
              <a:rPr lang="en-US" sz="1050" smtClean="0">
                <a:latin typeface="Lucida Console" panose="020B0609040504020204" pitchFamily="49" charset="0"/>
              </a:rPr>
              <a:t>                               cmd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   useCovariates </a:t>
            </a:r>
            <a:r>
              <a:rPr lang="en-US" sz="1050">
                <a:latin typeface="Lucida Console" panose="020B0609040504020204" pitchFamily="49" charset="0"/>
              </a:rPr>
              <a:t>= TRUE, 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modelType = "cox",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</a:t>
            </a:r>
            <a:r>
              <a:rPr lang="en-US" sz="1050" smtClean="0">
                <a:latin typeface="Lucida Console" panose="020B0609040504020204" pitchFamily="49" charset="0"/>
              </a:rPr>
              <a:t>stratified </a:t>
            </a:r>
            <a:r>
              <a:rPr lang="en-US" sz="1050">
                <a:latin typeface="Lucida Console" panose="020B0609040504020204" pitchFamily="49" charset="0"/>
              </a:rPr>
              <a:t>= TRUE)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plotKaplanMeier(stratPop, </a:t>
            </a:r>
            <a:r>
              <a:rPr lang="en-US" sz="1050">
                <a:latin typeface="Lucida Console" panose="020B0609040504020204" pitchFamily="49" charset="0"/>
              </a:rPr>
              <a:t>includeZero = FALSE)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drawAttritionDiagram(stratPop)</a:t>
            </a:r>
            <a:r>
              <a:rPr lang="en-US" sz="1050">
                <a:latin typeface="Lucida Console" panose="020B0609040504020204" pitchFamily="49" charset="0"/>
              </a:rPr>
              <a:t>			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outcomeModel</a:t>
            </a:r>
            <a:endParaRPr lang="en-US" sz="1050">
              <a:latin typeface="Lucida Console" panose="020B0609040504020204" pitchFamily="49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35200" y="2438400"/>
            <a:ext cx="6400800" cy="1201192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200400" y="4085362"/>
            <a:ext cx="5791200" cy="1782038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Create a study population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Remove subjects with prior outcome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Specify risk window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…</a:t>
            </a:r>
            <a:endParaRPr lang="en-US" sz="2000"/>
          </a:p>
        </p:txBody>
      </p:sp>
      <p:sp>
        <p:nvSpPr>
          <p:cNvPr id="7" name="Up Arrow 6"/>
          <p:cNvSpPr/>
          <p:nvPr/>
        </p:nvSpPr>
        <p:spPr>
          <a:xfrm>
            <a:off x="5257800" y="3639592"/>
            <a:ext cx="685800" cy="38100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74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CohortMethod package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8600" y="856208"/>
            <a:ext cx="6675550" cy="590931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smtClean="0">
                <a:latin typeface="Lucida Console" panose="020B0609040504020204" pitchFamily="49" charset="0"/>
              </a:rPr>
              <a:t>cmd &lt;- getDbCohortMethodData(connectionDetails</a:t>
            </a:r>
            <a:r>
              <a:rPr lang="en-US" sz="1050">
                <a:latin typeface="Lucida Console" panose="020B0609040504020204" pitchFamily="49" charset="0"/>
              </a:rPr>
              <a:t>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</a:t>
            </a:r>
            <a:r>
              <a:rPr lang="en-US" sz="1050" smtClean="0">
                <a:latin typeface="Lucida Console" panose="020B0609040504020204" pitchFamily="49" charset="0"/>
              </a:rPr>
              <a:t>     cdmDatabaseSchema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cdmSchema,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targetId = 1118084,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comparatorId </a:t>
            </a:r>
            <a:r>
              <a:rPr lang="en-US" sz="1050">
                <a:latin typeface="Lucida Console" panose="020B0609040504020204" pitchFamily="49" charset="0"/>
              </a:rPr>
              <a:t>= 1124300, </a:t>
            </a:r>
            <a:endParaRPr lang="en-US" sz="1050" smtClean="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outcomeId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192671,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washoutPeriod </a:t>
            </a:r>
            <a:r>
              <a:rPr lang="en-US" sz="1050">
                <a:latin typeface="Lucida Console" panose="020B0609040504020204" pitchFamily="49" charset="0"/>
              </a:rPr>
              <a:t>= 183</a:t>
            </a:r>
            <a:r>
              <a:rPr lang="en-US" sz="1050" smtClean="0">
                <a:latin typeface="Lucida Console" panose="020B0609040504020204" pitchFamily="49" charset="0"/>
              </a:rPr>
              <a:t>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firstExposureOnly = 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removeDuplicateSubjects </a:t>
            </a:r>
            <a:r>
              <a:rPr lang="en-US" sz="1050">
                <a:latin typeface="Lucida Console" panose="020B0609040504020204" pitchFamily="49" charset="0"/>
              </a:rPr>
              <a:t>= 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excludeDrugsFromCovariates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covariateSettings = createCovariateSettings())</a:t>
            </a:r>
          </a:p>
          <a:p>
            <a:r>
              <a:rPr lang="en-US" sz="1050">
                <a:latin typeface="Lucida Console" panose="020B0609040504020204" pitchFamily="49" charset="0"/>
              </a:rPr>
              <a:t>studyPop &lt;- createStudyPopulation(cohortMethodData = </a:t>
            </a:r>
            <a:r>
              <a:rPr lang="en-US" sz="1050" smtClean="0">
                <a:latin typeface="Lucida Console" panose="020B0609040504020204" pitchFamily="49" charset="0"/>
              </a:rPr>
              <a:t>cmd,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outcomeId = 192671</a:t>
            </a:r>
            <a:r>
              <a:rPr lang="en-US" sz="1050" smtClean="0">
                <a:latin typeface="Lucida Console" panose="020B0609040504020204" pitchFamily="49" charset="0"/>
              </a:rPr>
              <a:t>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     removeSubjectsWithPriorOutcome </a:t>
            </a:r>
            <a:r>
              <a:rPr lang="en-US" sz="1050">
                <a:latin typeface="Lucida Console" panose="020B0609040504020204" pitchFamily="49" charset="0"/>
              </a:rPr>
              <a:t>= TRUE,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minDaysAtRisk = 1,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riskWindowStart = </a:t>
            </a:r>
            <a:r>
              <a:rPr lang="en-US" sz="1050" smtClean="0">
                <a:latin typeface="Lucida Console" panose="020B0609040504020204" pitchFamily="49" charset="0"/>
              </a:rPr>
              <a:t>0,</a:t>
            </a:r>
          </a:p>
          <a:p>
            <a:r>
              <a:rPr lang="en-US" sz="1050">
                <a:latin typeface="Lucida Console" panose="020B0609040504020204" pitchFamily="49" charset="0"/>
              </a:rPr>
              <a:t> </a:t>
            </a:r>
            <a:r>
              <a:rPr lang="en-US" sz="1050" smtClean="0">
                <a:latin typeface="Lucida Console" panose="020B0609040504020204" pitchFamily="49" charset="0"/>
              </a:rPr>
              <a:t>                                 riskWindowEnd </a:t>
            </a:r>
            <a:r>
              <a:rPr lang="en-US" sz="1050">
                <a:latin typeface="Lucida Console" panose="020B0609040504020204" pitchFamily="49" charset="0"/>
              </a:rPr>
              <a:t>= 30,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addExposureDaysToEnd = TRUE)</a:t>
            </a:r>
          </a:p>
          <a:p>
            <a:r>
              <a:rPr lang="en-US" sz="1050">
                <a:latin typeface="Lucida Console" panose="020B0609040504020204" pitchFamily="49" charset="0"/>
              </a:rPr>
              <a:t>ps &lt;- </a:t>
            </a:r>
            <a:r>
              <a:rPr lang="en-US" sz="1050" smtClean="0">
                <a:latin typeface="Lucida Console" panose="020B0609040504020204" pitchFamily="49" charset="0"/>
              </a:rPr>
              <a:t>createPs(cmd, studyPop)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plotPs(ps)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stratPop </a:t>
            </a:r>
            <a:r>
              <a:rPr lang="en-US" sz="1050">
                <a:latin typeface="Lucida Console" panose="020B0609040504020204" pitchFamily="49" charset="0"/>
              </a:rPr>
              <a:t>&lt;- matchOnPs(ps, </a:t>
            </a:r>
          </a:p>
          <a:p>
            <a:r>
              <a:rPr lang="en-US" sz="1050">
                <a:latin typeface="Lucida Console" panose="020B0609040504020204" pitchFamily="49" charset="0"/>
              </a:rPr>
              <a:t>	 </a:t>
            </a:r>
            <a:r>
              <a:rPr lang="en-US" sz="1050" smtClean="0">
                <a:latin typeface="Lucida Console" panose="020B0609040504020204" pitchFamily="49" charset="0"/>
              </a:rPr>
              <a:t>          caliper </a:t>
            </a:r>
            <a:r>
              <a:rPr lang="en-US" sz="1050">
                <a:latin typeface="Lucida Console" panose="020B0609040504020204" pitchFamily="49" charset="0"/>
              </a:rPr>
              <a:t>= 0.25, </a:t>
            </a:r>
          </a:p>
          <a:p>
            <a:r>
              <a:rPr lang="en-US" sz="1050">
                <a:latin typeface="Lucida Console" panose="020B0609040504020204" pitchFamily="49" charset="0"/>
              </a:rPr>
              <a:t>	</a:t>
            </a:r>
            <a:r>
              <a:rPr lang="en-US" sz="1050" smtClean="0">
                <a:latin typeface="Lucida Console" panose="020B0609040504020204" pitchFamily="49" charset="0"/>
              </a:rPr>
              <a:t>           caliperScale </a:t>
            </a:r>
            <a:r>
              <a:rPr lang="en-US" sz="1050">
                <a:latin typeface="Lucida Console" panose="020B0609040504020204" pitchFamily="49" charset="0"/>
              </a:rPr>
              <a:t>= "standardized", </a:t>
            </a:r>
          </a:p>
          <a:p>
            <a:r>
              <a:rPr lang="en-US" sz="1050">
                <a:latin typeface="Lucida Console" panose="020B0609040504020204" pitchFamily="49" charset="0"/>
              </a:rPr>
              <a:t>	</a:t>
            </a:r>
            <a:r>
              <a:rPr lang="en-US" sz="1050" smtClean="0">
                <a:latin typeface="Lucida Console" panose="020B0609040504020204" pitchFamily="49" charset="0"/>
              </a:rPr>
              <a:t>           maxRatio </a:t>
            </a:r>
            <a:r>
              <a:rPr lang="en-US" sz="1050">
                <a:latin typeface="Lucida Console" panose="020B0609040504020204" pitchFamily="49" charset="0"/>
              </a:rPr>
              <a:t>= 1)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plotPs(stratPop, ps)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balance &lt;- computeCovariateBalance(strata, </a:t>
            </a:r>
            <a:r>
              <a:rPr lang="en-US" sz="1050" smtClean="0">
                <a:latin typeface="Lucida Console" panose="020B0609040504020204" pitchFamily="49" charset="0"/>
              </a:rPr>
              <a:t>cmd)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plotCovariateBalanceScatterPlot(balance)</a:t>
            </a:r>
          </a:p>
          <a:p>
            <a:r>
              <a:rPr lang="en-US" sz="1050">
                <a:latin typeface="Lucida Console" panose="020B0609040504020204" pitchFamily="49" charset="0"/>
              </a:rPr>
              <a:t>plotCovariateBalanceOfTopVariables(balance)</a:t>
            </a:r>
          </a:p>
          <a:p>
            <a:r>
              <a:rPr lang="en-US" sz="1050">
                <a:latin typeface="Lucida Console" panose="020B0609040504020204" pitchFamily="49" charset="0"/>
              </a:rPr>
              <a:t>outcomeModel &lt;- </a:t>
            </a:r>
            <a:r>
              <a:rPr lang="en-US" sz="1050" smtClean="0">
                <a:latin typeface="Lucida Console" panose="020B0609040504020204" pitchFamily="49" charset="0"/>
              </a:rPr>
              <a:t>fitOutcomeModel(stratPop,</a:t>
            </a:r>
          </a:p>
          <a:p>
            <a:r>
              <a:rPr lang="en-US" sz="1050">
                <a:latin typeface="Lucida Console" panose="020B0609040504020204" pitchFamily="49" charset="0"/>
              </a:rPr>
              <a:t> </a:t>
            </a:r>
            <a:r>
              <a:rPr lang="en-US" sz="1050" smtClean="0">
                <a:latin typeface="Lucida Console" panose="020B0609040504020204" pitchFamily="49" charset="0"/>
              </a:rPr>
              <a:t>                               cmd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   useCovariates </a:t>
            </a:r>
            <a:r>
              <a:rPr lang="en-US" sz="1050">
                <a:latin typeface="Lucida Console" panose="020B0609040504020204" pitchFamily="49" charset="0"/>
              </a:rPr>
              <a:t>= TRUE, 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modelType = "cox",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</a:t>
            </a:r>
            <a:r>
              <a:rPr lang="en-US" sz="1050" smtClean="0">
                <a:latin typeface="Lucida Console" panose="020B0609040504020204" pitchFamily="49" charset="0"/>
              </a:rPr>
              <a:t>stratified </a:t>
            </a:r>
            <a:r>
              <a:rPr lang="en-US" sz="1050">
                <a:latin typeface="Lucida Console" panose="020B0609040504020204" pitchFamily="49" charset="0"/>
              </a:rPr>
              <a:t>= TRUE)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plotKaplanMeier(stratPop, </a:t>
            </a:r>
            <a:r>
              <a:rPr lang="en-US" sz="1050">
                <a:latin typeface="Lucida Console" panose="020B0609040504020204" pitchFamily="49" charset="0"/>
              </a:rPr>
              <a:t>includeZero = FALSE)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drawAttritionDiagram(stratPop)</a:t>
            </a:r>
            <a:r>
              <a:rPr lang="en-US" sz="1050">
                <a:latin typeface="Lucida Console" panose="020B0609040504020204" pitchFamily="49" charset="0"/>
              </a:rPr>
              <a:t>			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outcomeModel</a:t>
            </a:r>
            <a:endParaRPr lang="en-US" sz="1050">
              <a:latin typeface="Lucida Console" panose="020B0609040504020204" pitchFamily="49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8600" y="3581400"/>
            <a:ext cx="6400800" cy="266684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124200" y="4229084"/>
            <a:ext cx="5791200" cy="952516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Create propensity scores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By default using regularized regression</a:t>
            </a:r>
            <a:endParaRPr lang="en-US" sz="2000"/>
          </a:p>
        </p:txBody>
      </p:sp>
      <p:sp>
        <p:nvSpPr>
          <p:cNvPr id="7" name="Up Arrow 6"/>
          <p:cNvSpPr/>
          <p:nvPr/>
        </p:nvSpPr>
        <p:spPr>
          <a:xfrm>
            <a:off x="5181600" y="3848084"/>
            <a:ext cx="685800" cy="38100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864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CohortMethod package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8600" y="856208"/>
            <a:ext cx="6675550" cy="590931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smtClean="0">
                <a:latin typeface="Lucida Console" panose="020B0609040504020204" pitchFamily="49" charset="0"/>
              </a:rPr>
              <a:t>cmd &lt;- getDbCohortMethodData(connectionDetails</a:t>
            </a:r>
            <a:r>
              <a:rPr lang="en-US" sz="1050">
                <a:latin typeface="Lucida Console" panose="020B0609040504020204" pitchFamily="49" charset="0"/>
              </a:rPr>
              <a:t>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</a:t>
            </a:r>
            <a:r>
              <a:rPr lang="en-US" sz="1050" smtClean="0">
                <a:latin typeface="Lucida Console" panose="020B0609040504020204" pitchFamily="49" charset="0"/>
              </a:rPr>
              <a:t>     cdmDatabaseSchema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cdmSchema,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targetId = 1118084,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comparatorId </a:t>
            </a:r>
            <a:r>
              <a:rPr lang="en-US" sz="1050">
                <a:latin typeface="Lucida Console" panose="020B0609040504020204" pitchFamily="49" charset="0"/>
              </a:rPr>
              <a:t>= 1124300, </a:t>
            </a:r>
            <a:endParaRPr lang="en-US" sz="1050" smtClean="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outcomeId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192671,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washoutPeriod </a:t>
            </a:r>
            <a:r>
              <a:rPr lang="en-US" sz="1050">
                <a:latin typeface="Lucida Console" panose="020B0609040504020204" pitchFamily="49" charset="0"/>
              </a:rPr>
              <a:t>= 183</a:t>
            </a:r>
            <a:r>
              <a:rPr lang="en-US" sz="1050" smtClean="0">
                <a:latin typeface="Lucida Console" panose="020B0609040504020204" pitchFamily="49" charset="0"/>
              </a:rPr>
              <a:t>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firstExposureOnly = 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removeDuplicateSubjects </a:t>
            </a:r>
            <a:r>
              <a:rPr lang="en-US" sz="1050">
                <a:latin typeface="Lucida Console" panose="020B0609040504020204" pitchFamily="49" charset="0"/>
              </a:rPr>
              <a:t>= 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excludeDrugsFromCovariates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covariateSettings = createCovariateSettings())</a:t>
            </a:r>
          </a:p>
          <a:p>
            <a:r>
              <a:rPr lang="en-US" sz="1050">
                <a:latin typeface="Lucida Console" panose="020B0609040504020204" pitchFamily="49" charset="0"/>
              </a:rPr>
              <a:t>studyPop &lt;- createStudyPopulation(cohortMethodData = </a:t>
            </a:r>
            <a:r>
              <a:rPr lang="en-US" sz="1050" smtClean="0">
                <a:latin typeface="Lucida Console" panose="020B0609040504020204" pitchFamily="49" charset="0"/>
              </a:rPr>
              <a:t>cmd,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outcomeId = 192671</a:t>
            </a:r>
            <a:r>
              <a:rPr lang="en-US" sz="1050" smtClean="0">
                <a:latin typeface="Lucida Console" panose="020B0609040504020204" pitchFamily="49" charset="0"/>
              </a:rPr>
              <a:t>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     removeSubjectsWithPriorOutcome </a:t>
            </a:r>
            <a:r>
              <a:rPr lang="en-US" sz="1050">
                <a:latin typeface="Lucida Console" panose="020B0609040504020204" pitchFamily="49" charset="0"/>
              </a:rPr>
              <a:t>= TRUE,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minDaysAtRisk = 1,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riskWindowStart = </a:t>
            </a:r>
            <a:r>
              <a:rPr lang="en-US" sz="1050" smtClean="0">
                <a:latin typeface="Lucida Console" panose="020B0609040504020204" pitchFamily="49" charset="0"/>
              </a:rPr>
              <a:t>0,</a:t>
            </a:r>
          </a:p>
          <a:p>
            <a:r>
              <a:rPr lang="en-US" sz="1050">
                <a:latin typeface="Lucida Console" panose="020B0609040504020204" pitchFamily="49" charset="0"/>
              </a:rPr>
              <a:t> </a:t>
            </a:r>
            <a:r>
              <a:rPr lang="en-US" sz="1050" smtClean="0">
                <a:latin typeface="Lucida Console" panose="020B0609040504020204" pitchFamily="49" charset="0"/>
              </a:rPr>
              <a:t>                                 riskWindowEnd </a:t>
            </a:r>
            <a:r>
              <a:rPr lang="en-US" sz="1050">
                <a:latin typeface="Lucida Console" panose="020B0609040504020204" pitchFamily="49" charset="0"/>
              </a:rPr>
              <a:t>= 30,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addExposureDaysToEnd = TRUE)</a:t>
            </a:r>
          </a:p>
          <a:p>
            <a:r>
              <a:rPr lang="en-US" sz="1050">
                <a:latin typeface="Lucida Console" panose="020B0609040504020204" pitchFamily="49" charset="0"/>
              </a:rPr>
              <a:t>ps &lt;- </a:t>
            </a:r>
            <a:r>
              <a:rPr lang="en-US" sz="1050" smtClean="0">
                <a:latin typeface="Lucida Console" panose="020B0609040504020204" pitchFamily="49" charset="0"/>
              </a:rPr>
              <a:t>createPs(cmd, studyPop)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plotPs(ps)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stratPop </a:t>
            </a:r>
            <a:r>
              <a:rPr lang="en-US" sz="1050">
                <a:latin typeface="Lucida Console" panose="020B0609040504020204" pitchFamily="49" charset="0"/>
              </a:rPr>
              <a:t>&lt;- matchOnPs(ps, </a:t>
            </a:r>
          </a:p>
          <a:p>
            <a:r>
              <a:rPr lang="en-US" sz="1050">
                <a:latin typeface="Lucida Console" panose="020B0609040504020204" pitchFamily="49" charset="0"/>
              </a:rPr>
              <a:t>	 </a:t>
            </a:r>
            <a:r>
              <a:rPr lang="en-US" sz="1050" smtClean="0">
                <a:latin typeface="Lucida Console" panose="020B0609040504020204" pitchFamily="49" charset="0"/>
              </a:rPr>
              <a:t>          caliper </a:t>
            </a:r>
            <a:r>
              <a:rPr lang="en-US" sz="1050">
                <a:latin typeface="Lucida Console" panose="020B0609040504020204" pitchFamily="49" charset="0"/>
              </a:rPr>
              <a:t>= 0.25, </a:t>
            </a:r>
          </a:p>
          <a:p>
            <a:r>
              <a:rPr lang="en-US" sz="1050">
                <a:latin typeface="Lucida Console" panose="020B0609040504020204" pitchFamily="49" charset="0"/>
              </a:rPr>
              <a:t>	</a:t>
            </a:r>
            <a:r>
              <a:rPr lang="en-US" sz="1050" smtClean="0">
                <a:latin typeface="Lucida Console" panose="020B0609040504020204" pitchFamily="49" charset="0"/>
              </a:rPr>
              <a:t>           caliperScale </a:t>
            </a:r>
            <a:r>
              <a:rPr lang="en-US" sz="1050">
                <a:latin typeface="Lucida Console" panose="020B0609040504020204" pitchFamily="49" charset="0"/>
              </a:rPr>
              <a:t>= "standardized", </a:t>
            </a:r>
          </a:p>
          <a:p>
            <a:r>
              <a:rPr lang="en-US" sz="1050">
                <a:latin typeface="Lucida Console" panose="020B0609040504020204" pitchFamily="49" charset="0"/>
              </a:rPr>
              <a:t>	</a:t>
            </a:r>
            <a:r>
              <a:rPr lang="en-US" sz="1050" smtClean="0">
                <a:latin typeface="Lucida Console" panose="020B0609040504020204" pitchFamily="49" charset="0"/>
              </a:rPr>
              <a:t>           maxRatio </a:t>
            </a:r>
            <a:r>
              <a:rPr lang="en-US" sz="1050">
                <a:latin typeface="Lucida Console" panose="020B0609040504020204" pitchFamily="49" charset="0"/>
              </a:rPr>
              <a:t>= 1)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plotPs(stratPop, ps)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balance &lt;- computeCovariateBalance(strata, </a:t>
            </a:r>
            <a:r>
              <a:rPr lang="en-US" sz="1050" smtClean="0">
                <a:latin typeface="Lucida Console" panose="020B0609040504020204" pitchFamily="49" charset="0"/>
              </a:rPr>
              <a:t>cmd)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plotCovariateBalanceScatterPlot(balance)</a:t>
            </a:r>
          </a:p>
          <a:p>
            <a:r>
              <a:rPr lang="en-US" sz="1050">
                <a:latin typeface="Lucida Console" panose="020B0609040504020204" pitchFamily="49" charset="0"/>
              </a:rPr>
              <a:t>plotCovariateBalanceOfTopVariables(balance)</a:t>
            </a:r>
          </a:p>
          <a:p>
            <a:r>
              <a:rPr lang="en-US" sz="1050">
                <a:latin typeface="Lucida Console" panose="020B0609040504020204" pitchFamily="49" charset="0"/>
              </a:rPr>
              <a:t>outcomeModel &lt;- </a:t>
            </a:r>
            <a:r>
              <a:rPr lang="en-US" sz="1050" smtClean="0">
                <a:latin typeface="Lucida Console" panose="020B0609040504020204" pitchFamily="49" charset="0"/>
              </a:rPr>
              <a:t>fitOutcomeModel(stratPop,</a:t>
            </a:r>
          </a:p>
          <a:p>
            <a:r>
              <a:rPr lang="en-US" sz="1050">
                <a:latin typeface="Lucida Console" panose="020B0609040504020204" pitchFamily="49" charset="0"/>
              </a:rPr>
              <a:t> </a:t>
            </a:r>
            <a:r>
              <a:rPr lang="en-US" sz="1050" smtClean="0">
                <a:latin typeface="Lucida Console" panose="020B0609040504020204" pitchFamily="49" charset="0"/>
              </a:rPr>
              <a:t>                               cmd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   useCovariates </a:t>
            </a:r>
            <a:r>
              <a:rPr lang="en-US" sz="1050">
                <a:latin typeface="Lucida Console" panose="020B0609040504020204" pitchFamily="49" charset="0"/>
              </a:rPr>
              <a:t>= TRUE, 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modelType = "cox",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</a:t>
            </a:r>
            <a:r>
              <a:rPr lang="en-US" sz="1050" smtClean="0">
                <a:latin typeface="Lucida Console" panose="020B0609040504020204" pitchFamily="49" charset="0"/>
              </a:rPr>
              <a:t>stratified </a:t>
            </a:r>
            <a:r>
              <a:rPr lang="en-US" sz="1050">
                <a:latin typeface="Lucida Console" panose="020B0609040504020204" pitchFamily="49" charset="0"/>
              </a:rPr>
              <a:t>= TRUE)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plotKaplanMeier(stratPop, </a:t>
            </a:r>
            <a:r>
              <a:rPr lang="en-US" sz="1050">
                <a:latin typeface="Lucida Console" panose="020B0609040504020204" pitchFamily="49" charset="0"/>
              </a:rPr>
              <a:t>includeZero = FALSE)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drawAttritionDiagram(stratPop)</a:t>
            </a:r>
            <a:r>
              <a:rPr lang="en-US" sz="1050">
                <a:latin typeface="Lucida Console" panose="020B0609040504020204" pitchFamily="49" charset="0"/>
              </a:rPr>
              <a:t>			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outcomeModel</a:t>
            </a:r>
            <a:endParaRPr lang="en-US" sz="1050">
              <a:latin typeface="Lucida Console" panose="020B0609040504020204" pitchFamily="49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8600" y="3714742"/>
            <a:ext cx="6400800" cy="266684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124200" y="4365110"/>
            <a:ext cx="5791200" cy="952516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Plot the propensity score distribution</a:t>
            </a:r>
          </a:p>
          <a:p>
            <a:r>
              <a:rPr lang="en-US" sz="2000" b="1" smtClean="0"/>
              <a:t>Diagnostic: too little overlap means stop!</a:t>
            </a:r>
            <a:endParaRPr lang="en-US" sz="2000" b="1"/>
          </a:p>
        </p:txBody>
      </p:sp>
      <p:sp>
        <p:nvSpPr>
          <p:cNvPr id="7" name="Up Arrow 6"/>
          <p:cNvSpPr/>
          <p:nvPr/>
        </p:nvSpPr>
        <p:spPr>
          <a:xfrm>
            <a:off x="5181600" y="3981426"/>
            <a:ext cx="685800" cy="38100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3" descr="C:\TEMP\p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218" y="609600"/>
            <a:ext cx="4114800" cy="288036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101600" dist="2032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:\Documents\OHDSI\R packages\ResearchAntipsychAKI\Diagnostics\MDCR\PsPlot_drug1_comparator1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56208"/>
            <a:ext cx="4220937" cy="2954655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101600" dist="2032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8892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CohortMethod package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8600" y="856208"/>
            <a:ext cx="6675550" cy="590931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smtClean="0">
                <a:latin typeface="Lucida Console" panose="020B0609040504020204" pitchFamily="49" charset="0"/>
              </a:rPr>
              <a:t>cmd &lt;- getDbCohortMethodData(connectionDetails</a:t>
            </a:r>
            <a:r>
              <a:rPr lang="en-US" sz="1050">
                <a:latin typeface="Lucida Console" panose="020B0609040504020204" pitchFamily="49" charset="0"/>
              </a:rPr>
              <a:t>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</a:t>
            </a:r>
            <a:r>
              <a:rPr lang="en-US" sz="1050" smtClean="0">
                <a:latin typeface="Lucida Console" panose="020B0609040504020204" pitchFamily="49" charset="0"/>
              </a:rPr>
              <a:t>     cdmDatabaseSchema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cdmSchema,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targetId = 1118084,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comparatorId </a:t>
            </a:r>
            <a:r>
              <a:rPr lang="en-US" sz="1050">
                <a:latin typeface="Lucida Console" panose="020B0609040504020204" pitchFamily="49" charset="0"/>
              </a:rPr>
              <a:t>= 1124300, </a:t>
            </a:r>
            <a:endParaRPr lang="en-US" sz="1050" smtClean="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outcomeId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192671,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washoutPeriod </a:t>
            </a:r>
            <a:r>
              <a:rPr lang="en-US" sz="1050">
                <a:latin typeface="Lucida Console" panose="020B0609040504020204" pitchFamily="49" charset="0"/>
              </a:rPr>
              <a:t>= 183</a:t>
            </a:r>
            <a:r>
              <a:rPr lang="en-US" sz="1050" smtClean="0">
                <a:latin typeface="Lucida Console" panose="020B0609040504020204" pitchFamily="49" charset="0"/>
              </a:rPr>
              <a:t>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firstExposureOnly = 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removeDuplicateSubjects </a:t>
            </a:r>
            <a:r>
              <a:rPr lang="en-US" sz="1050">
                <a:latin typeface="Lucida Console" panose="020B0609040504020204" pitchFamily="49" charset="0"/>
              </a:rPr>
              <a:t>= 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excludeDrugsFromCovariates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covariateSettings = createCovariateSettings())</a:t>
            </a:r>
          </a:p>
          <a:p>
            <a:r>
              <a:rPr lang="en-US" sz="1050">
                <a:latin typeface="Lucida Console" panose="020B0609040504020204" pitchFamily="49" charset="0"/>
              </a:rPr>
              <a:t>studyPop &lt;- createStudyPopulation(cohortMethodData = </a:t>
            </a:r>
            <a:r>
              <a:rPr lang="en-US" sz="1050" smtClean="0">
                <a:latin typeface="Lucida Console" panose="020B0609040504020204" pitchFamily="49" charset="0"/>
              </a:rPr>
              <a:t>cmd,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outcomeId = 192671</a:t>
            </a:r>
            <a:r>
              <a:rPr lang="en-US" sz="1050" smtClean="0">
                <a:latin typeface="Lucida Console" panose="020B0609040504020204" pitchFamily="49" charset="0"/>
              </a:rPr>
              <a:t>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     removeSubjectsWithPriorOutcome </a:t>
            </a:r>
            <a:r>
              <a:rPr lang="en-US" sz="1050">
                <a:latin typeface="Lucida Console" panose="020B0609040504020204" pitchFamily="49" charset="0"/>
              </a:rPr>
              <a:t>= TRUE,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minDaysAtRisk = 1,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riskWindowStart = </a:t>
            </a:r>
            <a:r>
              <a:rPr lang="en-US" sz="1050" smtClean="0">
                <a:latin typeface="Lucida Console" panose="020B0609040504020204" pitchFamily="49" charset="0"/>
              </a:rPr>
              <a:t>0,</a:t>
            </a:r>
          </a:p>
          <a:p>
            <a:r>
              <a:rPr lang="en-US" sz="1050">
                <a:latin typeface="Lucida Console" panose="020B0609040504020204" pitchFamily="49" charset="0"/>
              </a:rPr>
              <a:t> </a:t>
            </a:r>
            <a:r>
              <a:rPr lang="en-US" sz="1050" smtClean="0">
                <a:latin typeface="Lucida Console" panose="020B0609040504020204" pitchFamily="49" charset="0"/>
              </a:rPr>
              <a:t>                                 riskWindowEnd </a:t>
            </a:r>
            <a:r>
              <a:rPr lang="en-US" sz="1050">
                <a:latin typeface="Lucida Console" panose="020B0609040504020204" pitchFamily="49" charset="0"/>
              </a:rPr>
              <a:t>= 30,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addExposureDaysToEnd = TRUE)</a:t>
            </a:r>
          </a:p>
          <a:p>
            <a:r>
              <a:rPr lang="en-US" sz="1050">
                <a:latin typeface="Lucida Console" panose="020B0609040504020204" pitchFamily="49" charset="0"/>
              </a:rPr>
              <a:t>ps &lt;- </a:t>
            </a:r>
            <a:r>
              <a:rPr lang="en-US" sz="1050" smtClean="0">
                <a:latin typeface="Lucida Console" panose="020B0609040504020204" pitchFamily="49" charset="0"/>
              </a:rPr>
              <a:t>createPs(cmd, studyPop)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plotPs(ps)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stratPop </a:t>
            </a:r>
            <a:r>
              <a:rPr lang="en-US" sz="1050">
                <a:latin typeface="Lucida Console" panose="020B0609040504020204" pitchFamily="49" charset="0"/>
              </a:rPr>
              <a:t>&lt;- matchOnPs(ps, </a:t>
            </a:r>
          </a:p>
          <a:p>
            <a:r>
              <a:rPr lang="en-US" sz="1050">
                <a:latin typeface="Lucida Console" panose="020B0609040504020204" pitchFamily="49" charset="0"/>
              </a:rPr>
              <a:t>	 </a:t>
            </a:r>
            <a:r>
              <a:rPr lang="en-US" sz="1050" smtClean="0">
                <a:latin typeface="Lucida Console" panose="020B0609040504020204" pitchFamily="49" charset="0"/>
              </a:rPr>
              <a:t>          caliper </a:t>
            </a:r>
            <a:r>
              <a:rPr lang="en-US" sz="1050">
                <a:latin typeface="Lucida Console" panose="020B0609040504020204" pitchFamily="49" charset="0"/>
              </a:rPr>
              <a:t>= 0.25, </a:t>
            </a:r>
          </a:p>
          <a:p>
            <a:r>
              <a:rPr lang="en-US" sz="1050">
                <a:latin typeface="Lucida Console" panose="020B0609040504020204" pitchFamily="49" charset="0"/>
              </a:rPr>
              <a:t>	</a:t>
            </a:r>
            <a:r>
              <a:rPr lang="en-US" sz="1050" smtClean="0">
                <a:latin typeface="Lucida Console" panose="020B0609040504020204" pitchFamily="49" charset="0"/>
              </a:rPr>
              <a:t>           caliperScale </a:t>
            </a:r>
            <a:r>
              <a:rPr lang="en-US" sz="1050">
                <a:latin typeface="Lucida Console" panose="020B0609040504020204" pitchFamily="49" charset="0"/>
              </a:rPr>
              <a:t>= "standardized", </a:t>
            </a:r>
          </a:p>
          <a:p>
            <a:r>
              <a:rPr lang="en-US" sz="1050">
                <a:latin typeface="Lucida Console" panose="020B0609040504020204" pitchFamily="49" charset="0"/>
              </a:rPr>
              <a:t>	</a:t>
            </a:r>
            <a:r>
              <a:rPr lang="en-US" sz="1050" smtClean="0">
                <a:latin typeface="Lucida Console" panose="020B0609040504020204" pitchFamily="49" charset="0"/>
              </a:rPr>
              <a:t>           maxRatio </a:t>
            </a:r>
            <a:r>
              <a:rPr lang="en-US" sz="1050">
                <a:latin typeface="Lucida Console" panose="020B0609040504020204" pitchFamily="49" charset="0"/>
              </a:rPr>
              <a:t>= 1)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plotPs(stratPop, ps)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balance &lt;- computeCovariateBalance(strata, </a:t>
            </a:r>
            <a:r>
              <a:rPr lang="en-US" sz="1050" smtClean="0">
                <a:latin typeface="Lucida Console" panose="020B0609040504020204" pitchFamily="49" charset="0"/>
              </a:rPr>
              <a:t>cmd)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plotCovariateBalanceScatterPlot(balance)</a:t>
            </a:r>
          </a:p>
          <a:p>
            <a:r>
              <a:rPr lang="en-US" sz="1050">
                <a:latin typeface="Lucida Console" panose="020B0609040504020204" pitchFamily="49" charset="0"/>
              </a:rPr>
              <a:t>plotCovariateBalanceOfTopVariables(balance)</a:t>
            </a:r>
          </a:p>
          <a:p>
            <a:r>
              <a:rPr lang="en-US" sz="1050">
                <a:latin typeface="Lucida Console" panose="020B0609040504020204" pitchFamily="49" charset="0"/>
              </a:rPr>
              <a:t>outcomeModel &lt;- </a:t>
            </a:r>
            <a:r>
              <a:rPr lang="en-US" sz="1050" smtClean="0">
                <a:latin typeface="Lucida Console" panose="020B0609040504020204" pitchFamily="49" charset="0"/>
              </a:rPr>
              <a:t>fitOutcomeModel(stratPop,</a:t>
            </a:r>
          </a:p>
          <a:p>
            <a:r>
              <a:rPr lang="en-US" sz="1050">
                <a:latin typeface="Lucida Console" panose="020B0609040504020204" pitchFamily="49" charset="0"/>
              </a:rPr>
              <a:t> </a:t>
            </a:r>
            <a:r>
              <a:rPr lang="en-US" sz="1050" smtClean="0">
                <a:latin typeface="Lucida Console" panose="020B0609040504020204" pitchFamily="49" charset="0"/>
              </a:rPr>
              <a:t>                               cmd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   useCovariates </a:t>
            </a:r>
            <a:r>
              <a:rPr lang="en-US" sz="1050">
                <a:latin typeface="Lucida Console" panose="020B0609040504020204" pitchFamily="49" charset="0"/>
              </a:rPr>
              <a:t>= TRUE, 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modelType = "cox",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</a:t>
            </a:r>
            <a:r>
              <a:rPr lang="en-US" sz="1050" smtClean="0">
                <a:latin typeface="Lucida Console" panose="020B0609040504020204" pitchFamily="49" charset="0"/>
              </a:rPr>
              <a:t>stratified </a:t>
            </a:r>
            <a:r>
              <a:rPr lang="en-US" sz="1050">
                <a:latin typeface="Lucida Console" panose="020B0609040504020204" pitchFamily="49" charset="0"/>
              </a:rPr>
              <a:t>= TRUE)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plotKaplanMeier(stratPop, </a:t>
            </a:r>
            <a:r>
              <a:rPr lang="en-US" sz="1050">
                <a:latin typeface="Lucida Console" panose="020B0609040504020204" pitchFamily="49" charset="0"/>
              </a:rPr>
              <a:t>includeZero = FALSE)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drawAttritionDiagram(stratPop)</a:t>
            </a:r>
            <a:r>
              <a:rPr lang="en-US" sz="1050">
                <a:latin typeface="Lucida Console" panose="020B0609040504020204" pitchFamily="49" charset="0"/>
              </a:rPr>
              <a:t>			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outcomeModel</a:t>
            </a:r>
            <a:endParaRPr lang="en-US" sz="1050">
              <a:latin typeface="Lucida Console" panose="020B0609040504020204" pitchFamily="49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8600" y="3926668"/>
            <a:ext cx="6400800" cy="645332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141600" y="2438400"/>
            <a:ext cx="5791200" cy="1107268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Match on propensity score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1-on-1 or variable ratio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Caliper</a:t>
            </a:r>
            <a:endParaRPr lang="en-US" sz="2000"/>
          </a:p>
        </p:txBody>
      </p:sp>
      <p:sp>
        <p:nvSpPr>
          <p:cNvPr id="7" name="Up Arrow 6"/>
          <p:cNvSpPr/>
          <p:nvPr/>
        </p:nvSpPr>
        <p:spPr>
          <a:xfrm rot="10800000">
            <a:off x="5105400" y="3545668"/>
            <a:ext cx="685800" cy="38100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96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CohortMethod package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8600" y="856208"/>
            <a:ext cx="6675550" cy="590931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smtClean="0">
                <a:latin typeface="Lucida Console" panose="020B0609040504020204" pitchFamily="49" charset="0"/>
              </a:rPr>
              <a:t>cmd &lt;- getDbCohortMethodData(connectionDetails</a:t>
            </a:r>
            <a:r>
              <a:rPr lang="en-US" sz="1050">
                <a:latin typeface="Lucida Console" panose="020B0609040504020204" pitchFamily="49" charset="0"/>
              </a:rPr>
              <a:t>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</a:t>
            </a:r>
            <a:r>
              <a:rPr lang="en-US" sz="1050" smtClean="0">
                <a:latin typeface="Lucida Console" panose="020B0609040504020204" pitchFamily="49" charset="0"/>
              </a:rPr>
              <a:t>     cdmDatabaseSchema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cdmSchema,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targetId = 1118084,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comparatorId </a:t>
            </a:r>
            <a:r>
              <a:rPr lang="en-US" sz="1050">
                <a:latin typeface="Lucida Console" panose="020B0609040504020204" pitchFamily="49" charset="0"/>
              </a:rPr>
              <a:t>= 1124300, </a:t>
            </a:r>
            <a:endParaRPr lang="en-US" sz="1050" smtClean="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outcomeId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192671,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washoutPeriod </a:t>
            </a:r>
            <a:r>
              <a:rPr lang="en-US" sz="1050">
                <a:latin typeface="Lucida Console" panose="020B0609040504020204" pitchFamily="49" charset="0"/>
              </a:rPr>
              <a:t>= 183</a:t>
            </a:r>
            <a:r>
              <a:rPr lang="en-US" sz="1050" smtClean="0">
                <a:latin typeface="Lucida Console" panose="020B0609040504020204" pitchFamily="49" charset="0"/>
              </a:rPr>
              <a:t>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firstExposureOnly = 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removeDuplicateSubjects </a:t>
            </a:r>
            <a:r>
              <a:rPr lang="en-US" sz="1050">
                <a:latin typeface="Lucida Console" panose="020B0609040504020204" pitchFamily="49" charset="0"/>
              </a:rPr>
              <a:t>= 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excludeDrugsFromCovariates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covariateSettings = createCovariateSettings())</a:t>
            </a:r>
          </a:p>
          <a:p>
            <a:r>
              <a:rPr lang="en-US" sz="1050">
                <a:latin typeface="Lucida Console" panose="020B0609040504020204" pitchFamily="49" charset="0"/>
              </a:rPr>
              <a:t>studyPop &lt;- createStudyPopulation(cohortMethodData = </a:t>
            </a:r>
            <a:r>
              <a:rPr lang="en-US" sz="1050" smtClean="0">
                <a:latin typeface="Lucida Console" panose="020B0609040504020204" pitchFamily="49" charset="0"/>
              </a:rPr>
              <a:t>cmd,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outcomeId = 192671</a:t>
            </a:r>
            <a:r>
              <a:rPr lang="en-US" sz="1050" smtClean="0">
                <a:latin typeface="Lucida Console" panose="020B0609040504020204" pitchFamily="49" charset="0"/>
              </a:rPr>
              <a:t>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     removeSubjectsWithPriorOutcome </a:t>
            </a:r>
            <a:r>
              <a:rPr lang="en-US" sz="1050">
                <a:latin typeface="Lucida Console" panose="020B0609040504020204" pitchFamily="49" charset="0"/>
              </a:rPr>
              <a:t>= TRUE,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minDaysAtRisk = 1,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riskWindowStart = </a:t>
            </a:r>
            <a:r>
              <a:rPr lang="en-US" sz="1050" smtClean="0">
                <a:latin typeface="Lucida Console" panose="020B0609040504020204" pitchFamily="49" charset="0"/>
              </a:rPr>
              <a:t>0,</a:t>
            </a:r>
          </a:p>
          <a:p>
            <a:r>
              <a:rPr lang="en-US" sz="1050">
                <a:latin typeface="Lucida Console" panose="020B0609040504020204" pitchFamily="49" charset="0"/>
              </a:rPr>
              <a:t> </a:t>
            </a:r>
            <a:r>
              <a:rPr lang="en-US" sz="1050" smtClean="0">
                <a:latin typeface="Lucida Console" panose="020B0609040504020204" pitchFamily="49" charset="0"/>
              </a:rPr>
              <a:t>                                 riskWindowEnd </a:t>
            </a:r>
            <a:r>
              <a:rPr lang="en-US" sz="1050">
                <a:latin typeface="Lucida Console" panose="020B0609040504020204" pitchFamily="49" charset="0"/>
              </a:rPr>
              <a:t>= 30,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addExposureDaysToEnd = TRUE)</a:t>
            </a:r>
          </a:p>
          <a:p>
            <a:r>
              <a:rPr lang="en-US" sz="1050">
                <a:latin typeface="Lucida Console" panose="020B0609040504020204" pitchFamily="49" charset="0"/>
              </a:rPr>
              <a:t>ps &lt;- </a:t>
            </a:r>
            <a:r>
              <a:rPr lang="en-US" sz="1050" smtClean="0">
                <a:latin typeface="Lucida Console" panose="020B0609040504020204" pitchFamily="49" charset="0"/>
              </a:rPr>
              <a:t>createPs(cmd, studyPop)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plotPs(ps)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stratPop </a:t>
            </a:r>
            <a:r>
              <a:rPr lang="en-US" sz="1050">
                <a:latin typeface="Lucida Console" panose="020B0609040504020204" pitchFamily="49" charset="0"/>
              </a:rPr>
              <a:t>&lt;- matchOnPs(ps, </a:t>
            </a:r>
          </a:p>
          <a:p>
            <a:r>
              <a:rPr lang="en-US" sz="1050">
                <a:latin typeface="Lucida Console" panose="020B0609040504020204" pitchFamily="49" charset="0"/>
              </a:rPr>
              <a:t>	 </a:t>
            </a:r>
            <a:r>
              <a:rPr lang="en-US" sz="1050" smtClean="0">
                <a:latin typeface="Lucida Console" panose="020B0609040504020204" pitchFamily="49" charset="0"/>
              </a:rPr>
              <a:t>          caliper </a:t>
            </a:r>
            <a:r>
              <a:rPr lang="en-US" sz="1050">
                <a:latin typeface="Lucida Console" panose="020B0609040504020204" pitchFamily="49" charset="0"/>
              </a:rPr>
              <a:t>= 0.25, </a:t>
            </a:r>
          </a:p>
          <a:p>
            <a:r>
              <a:rPr lang="en-US" sz="1050">
                <a:latin typeface="Lucida Console" panose="020B0609040504020204" pitchFamily="49" charset="0"/>
              </a:rPr>
              <a:t>	</a:t>
            </a:r>
            <a:r>
              <a:rPr lang="en-US" sz="1050" smtClean="0">
                <a:latin typeface="Lucida Console" panose="020B0609040504020204" pitchFamily="49" charset="0"/>
              </a:rPr>
              <a:t>           caliperScale </a:t>
            </a:r>
            <a:r>
              <a:rPr lang="en-US" sz="1050">
                <a:latin typeface="Lucida Console" panose="020B0609040504020204" pitchFamily="49" charset="0"/>
              </a:rPr>
              <a:t>= "standardized", </a:t>
            </a:r>
          </a:p>
          <a:p>
            <a:r>
              <a:rPr lang="en-US" sz="1050">
                <a:latin typeface="Lucida Console" panose="020B0609040504020204" pitchFamily="49" charset="0"/>
              </a:rPr>
              <a:t>	</a:t>
            </a:r>
            <a:r>
              <a:rPr lang="en-US" sz="1050" smtClean="0">
                <a:latin typeface="Lucida Console" panose="020B0609040504020204" pitchFamily="49" charset="0"/>
              </a:rPr>
              <a:t>           maxRatio </a:t>
            </a:r>
            <a:r>
              <a:rPr lang="en-US" sz="1050">
                <a:latin typeface="Lucida Console" panose="020B0609040504020204" pitchFamily="49" charset="0"/>
              </a:rPr>
              <a:t>= 1)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plotPs(stratPop, ps)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balance &lt;- computeCovariateBalance(strata, </a:t>
            </a:r>
            <a:r>
              <a:rPr lang="en-US" sz="1050" smtClean="0">
                <a:latin typeface="Lucida Console" panose="020B0609040504020204" pitchFamily="49" charset="0"/>
              </a:rPr>
              <a:t>cmd)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plotCovariateBalanceScatterPlot(balance)</a:t>
            </a:r>
          </a:p>
          <a:p>
            <a:r>
              <a:rPr lang="en-US" sz="1050">
                <a:latin typeface="Lucida Console" panose="020B0609040504020204" pitchFamily="49" charset="0"/>
              </a:rPr>
              <a:t>plotCovariateBalanceOfTopVariables(balance)</a:t>
            </a:r>
          </a:p>
          <a:p>
            <a:r>
              <a:rPr lang="en-US" sz="1050">
                <a:latin typeface="Lucida Console" panose="020B0609040504020204" pitchFamily="49" charset="0"/>
              </a:rPr>
              <a:t>outcomeModel &lt;- </a:t>
            </a:r>
            <a:r>
              <a:rPr lang="en-US" sz="1050" smtClean="0">
                <a:latin typeface="Lucida Console" panose="020B0609040504020204" pitchFamily="49" charset="0"/>
              </a:rPr>
              <a:t>fitOutcomeModel(stratPop,</a:t>
            </a:r>
          </a:p>
          <a:p>
            <a:r>
              <a:rPr lang="en-US" sz="1050">
                <a:latin typeface="Lucida Console" panose="020B0609040504020204" pitchFamily="49" charset="0"/>
              </a:rPr>
              <a:t> </a:t>
            </a:r>
            <a:r>
              <a:rPr lang="en-US" sz="1050" smtClean="0">
                <a:latin typeface="Lucida Console" panose="020B0609040504020204" pitchFamily="49" charset="0"/>
              </a:rPr>
              <a:t>                               cmd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   useCovariates </a:t>
            </a:r>
            <a:r>
              <a:rPr lang="en-US" sz="1050">
                <a:latin typeface="Lucida Console" panose="020B0609040504020204" pitchFamily="49" charset="0"/>
              </a:rPr>
              <a:t>= TRUE, 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modelType = "cox",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</a:t>
            </a:r>
            <a:r>
              <a:rPr lang="en-US" sz="1050" smtClean="0">
                <a:latin typeface="Lucida Console" panose="020B0609040504020204" pitchFamily="49" charset="0"/>
              </a:rPr>
              <a:t>stratified </a:t>
            </a:r>
            <a:r>
              <a:rPr lang="en-US" sz="1050">
                <a:latin typeface="Lucida Console" panose="020B0609040504020204" pitchFamily="49" charset="0"/>
              </a:rPr>
              <a:t>= TRUE)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plotKaplanMeier(stratPop, </a:t>
            </a:r>
            <a:r>
              <a:rPr lang="en-US" sz="1050">
                <a:latin typeface="Lucida Console" panose="020B0609040504020204" pitchFamily="49" charset="0"/>
              </a:rPr>
              <a:t>includeZero = FALSE)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drawAttritionDiagram(stratPop)</a:t>
            </a:r>
            <a:r>
              <a:rPr lang="en-US" sz="1050">
                <a:latin typeface="Lucida Console" panose="020B0609040504020204" pitchFamily="49" charset="0"/>
              </a:rPr>
              <a:t>			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outcomeModel</a:t>
            </a:r>
            <a:endParaRPr lang="en-US" sz="1050">
              <a:latin typeface="Lucida Console" panose="020B0609040504020204" pitchFamily="49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8600" y="4495800"/>
            <a:ext cx="6400800" cy="264332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048000" y="3064966"/>
            <a:ext cx="5791200" cy="954868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Plot propensity score distribution after matching</a:t>
            </a:r>
            <a:endParaRPr lang="en-US" sz="2000"/>
          </a:p>
        </p:txBody>
      </p:sp>
      <p:sp>
        <p:nvSpPr>
          <p:cNvPr id="7" name="Up Arrow 6"/>
          <p:cNvSpPr/>
          <p:nvPr/>
        </p:nvSpPr>
        <p:spPr>
          <a:xfrm rot="10800000">
            <a:off x="5103298" y="4019834"/>
            <a:ext cx="685800" cy="38100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TEMP\psMatch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697" y="76200"/>
            <a:ext cx="4158344" cy="2910840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101600" dist="2032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621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CohortMethod package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8600" y="856208"/>
            <a:ext cx="6675550" cy="590931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smtClean="0">
                <a:latin typeface="Lucida Console" panose="020B0609040504020204" pitchFamily="49" charset="0"/>
              </a:rPr>
              <a:t>cmd &lt;- getDbCohortMethodData(connectionDetails</a:t>
            </a:r>
            <a:r>
              <a:rPr lang="en-US" sz="1050">
                <a:latin typeface="Lucida Console" panose="020B0609040504020204" pitchFamily="49" charset="0"/>
              </a:rPr>
              <a:t>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</a:t>
            </a:r>
            <a:r>
              <a:rPr lang="en-US" sz="1050" smtClean="0">
                <a:latin typeface="Lucida Console" panose="020B0609040504020204" pitchFamily="49" charset="0"/>
              </a:rPr>
              <a:t>     cdmDatabaseSchema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cdmSchema,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targetId = 1118084,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comparatorId </a:t>
            </a:r>
            <a:r>
              <a:rPr lang="en-US" sz="1050">
                <a:latin typeface="Lucida Console" panose="020B0609040504020204" pitchFamily="49" charset="0"/>
              </a:rPr>
              <a:t>= 1124300, </a:t>
            </a:r>
            <a:endParaRPr lang="en-US" sz="1050" smtClean="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outcomeId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192671,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washoutPeriod </a:t>
            </a:r>
            <a:r>
              <a:rPr lang="en-US" sz="1050">
                <a:latin typeface="Lucida Console" panose="020B0609040504020204" pitchFamily="49" charset="0"/>
              </a:rPr>
              <a:t>= 183</a:t>
            </a:r>
            <a:r>
              <a:rPr lang="en-US" sz="1050" smtClean="0">
                <a:latin typeface="Lucida Console" panose="020B0609040504020204" pitchFamily="49" charset="0"/>
              </a:rPr>
              <a:t>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firstExposureOnly = 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removeDuplicateSubjects </a:t>
            </a:r>
            <a:r>
              <a:rPr lang="en-US" sz="1050">
                <a:latin typeface="Lucida Console" panose="020B0609040504020204" pitchFamily="49" charset="0"/>
              </a:rPr>
              <a:t>= 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excludeDrugsFromCovariates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covariateSettings = createCovariateSettings())</a:t>
            </a:r>
          </a:p>
          <a:p>
            <a:r>
              <a:rPr lang="en-US" sz="1050">
                <a:latin typeface="Lucida Console" panose="020B0609040504020204" pitchFamily="49" charset="0"/>
              </a:rPr>
              <a:t>studyPop &lt;- createStudyPopulation(cohortMethodData = </a:t>
            </a:r>
            <a:r>
              <a:rPr lang="en-US" sz="1050" smtClean="0">
                <a:latin typeface="Lucida Console" panose="020B0609040504020204" pitchFamily="49" charset="0"/>
              </a:rPr>
              <a:t>cmd,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outcomeId = 192671</a:t>
            </a:r>
            <a:r>
              <a:rPr lang="en-US" sz="1050" smtClean="0">
                <a:latin typeface="Lucida Console" panose="020B0609040504020204" pitchFamily="49" charset="0"/>
              </a:rPr>
              <a:t>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     removeSubjectsWithPriorOutcome </a:t>
            </a:r>
            <a:r>
              <a:rPr lang="en-US" sz="1050">
                <a:latin typeface="Lucida Console" panose="020B0609040504020204" pitchFamily="49" charset="0"/>
              </a:rPr>
              <a:t>= TRUE,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minDaysAtRisk = 1,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riskWindowStart = </a:t>
            </a:r>
            <a:r>
              <a:rPr lang="en-US" sz="1050" smtClean="0">
                <a:latin typeface="Lucida Console" panose="020B0609040504020204" pitchFamily="49" charset="0"/>
              </a:rPr>
              <a:t>0,</a:t>
            </a:r>
          </a:p>
          <a:p>
            <a:r>
              <a:rPr lang="en-US" sz="1050">
                <a:latin typeface="Lucida Console" panose="020B0609040504020204" pitchFamily="49" charset="0"/>
              </a:rPr>
              <a:t> </a:t>
            </a:r>
            <a:r>
              <a:rPr lang="en-US" sz="1050" smtClean="0">
                <a:latin typeface="Lucida Console" panose="020B0609040504020204" pitchFamily="49" charset="0"/>
              </a:rPr>
              <a:t>                                 riskWindowEnd </a:t>
            </a:r>
            <a:r>
              <a:rPr lang="en-US" sz="1050">
                <a:latin typeface="Lucida Console" panose="020B0609040504020204" pitchFamily="49" charset="0"/>
              </a:rPr>
              <a:t>= 30,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addExposureDaysToEnd = TRUE)</a:t>
            </a:r>
          </a:p>
          <a:p>
            <a:r>
              <a:rPr lang="en-US" sz="1050">
                <a:latin typeface="Lucida Console" panose="020B0609040504020204" pitchFamily="49" charset="0"/>
              </a:rPr>
              <a:t>ps &lt;- </a:t>
            </a:r>
            <a:r>
              <a:rPr lang="en-US" sz="1050" smtClean="0">
                <a:latin typeface="Lucida Console" panose="020B0609040504020204" pitchFamily="49" charset="0"/>
              </a:rPr>
              <a:t>createPs(cmd, studyPop)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plotPs(ps)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stratPop </a:t>
            </a:r>
            <a:r>
              <a:rPr lang="en-US" sz="1050">
                <a:latin typeface="Lucida Console" panose="020B0609040504020204" pitchFamily="49" charset="0"/>
              </a:rPr>
              <a:t>&lt;- matchOnPs(ps, </a:t>
            </a:r>
          </a:p>
          <a:p>
            <a:r>
              <a:rPr lang="en-US" sz="1050">
                <a:latin typeface="Lucida Console" panose="020B0609040504020204" pitchFamily="49" charset="0"/>
              </a:rPr>
              <a:t>	 </a:t>
            </a:r>
            <a:r>
              <a:rPr lang="en-US" sz="1050" smtClean="0">
                <a:latin typeface="Lucida Console" panose="020B0609040504020204" pitchFamily="49" charset="0"/>
              </a:rPr>
              <a:t>          caliper </a:t>
            </a:r>
            <a:r>
              <a:rPr lang="en-US" sz="1050">
                <a:latin typeface="Lucida Console" panose="020B0609040504020204" pitchFamily="49" charset="0"/>
              </a:rPr>
              <a:t>= 0.25, </a:t>
            </a:r>
          </a:p>
          <a:p>
            <a:r>
              <a:rPr lang="en-US" sz="1050">
                <a:latin typeface="Lucida Console" panose="020B0609040504020204" pitchFamily="49" charset="0"/>
              </a:rPr>
              <a:t>	</a:t>
            </a:r>
            <a:r>
              <a:rPr lang="en-US" sz="1050" smtClean="0">
                <a:latin typeface="Lucida Console" panose="020B0609040504020204" pitchFamily="49" charset="0"/>
              </a:rPr>
              <a:t>           caliperScale </a:t>
            </a:r>
            <a:r>
              <a:rPr lang="en-US" sz="1050">
                <a:latin typeface="Lucida Console" panose="020B0609040504020204" pitchFamily="49" charset="0"/>
              </a:rPr>
              <a:t>= "standardized", </a:t>
            </a:r>
          </a:p>
          <a:p>
            <a:r>
              <a:rPr lang="en-US" sz="1050">
                <a:latin typeface="Lucida Console" panose="020B0609040504020204" pitchFamily="49" charset="0"/>
              </a:rPr>
              <a:t>	</a:t>
            </a:r>
            <a:r>
              <a:rPr lang="en-US" sz="1050" smtClean="0">
                <a:latin typeface="Lucida Console" panose="020B0609040504020204" pitchFamily="49" charset="0"/>
              </a:rPr>
              <a:t>           maxRatio </a:t>
            </a:r>
            <a:r>
              <a:rPr lang="en-US" sz="1050">
                <a:latin typeface="Lucida Console" panose="020B0609040504020204" pitchFamily="49" charset="0"/>
              </a:rPr>
              <a:t>= 1)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plotPs(stratPop, ps)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balance &lt;- computeCovariateBalance(strata, </a:t>
            </a:r>
            <a:r>
              <a:rPr lang="en-US" sz="1050" smtClean="0">
                <a:latin typeface="Lucida Console" panose="020B0609040504020204" pitchFamily="49" charset="0"/>
              </a:rPr>
              <a:t>cmd)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plotCovariateBalanceScatterPlot(balance)</a:t>
            </a:r>
          </a:p>
          <a:p>
            <a:r>
              <a:rPr lang="en-US" sz="1050">
                <a:latin typeface="Lucida Console" panose="020B0609040504020204" pitchFamily="49" charset="0"/>
              </a:rPr>
              <a:t>plotCovariateBalanceOfTopVariables(balance)</a:t>
            </a:r>
          </a:p>
          <a:p>
            <a:r>
              <a:rPr lang="en-US" sz="1050">
                <a:latin typeface="Lucida Console" panose="020B0609040504020204" pitchFamily="49" charset="0"/>
              </a:rPr>
              <a:t>outcomeModel &lt;- </a:t>
            </a:r>
            <a:r>
              <a:rPr lang="en-US" sz="1050" smtClean="0">
                <a:latin typeface="Lucida Console" panose="020B0609040504020204" pitchFamily="49" charset="0"/>
              </a:rPr>
              <a:t>fitOutcomeModel(stratPop,</a:t>
            </a:r>
          </a:p>
          <a:p>
            <a:r>
              <a:rPr lang="en-US" sz="1050">
                <a:latin typeface="Lucida Console" panose="020B0609040504020204" pitchFamily="49" charset="0"/>
              </a:rPr>
              <a:t> </a:t>
            </a:r>
            <a:r>
              <a:rPr lang="en-US" sz="1050" smtClean="0">
                <a:latin typeface="Lucida Console" panose="020B0609040504020204" pitchFamily="49" charset="0"/>
              </a:rPr>
              <a:t>                               cmd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   useCovariates </a:t>
            </a:r>
            <a:r>
              <a:rPr lang="en-US" sz="1050">
                <a:latin typeface="Lucida Console" panose="020B0609040504020204" pitchFamily="49" charset="0"/>
              </a:rPr>
              <a:t>= TRUE, 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modelType = "cox",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</a:t>
            </a:r>
            <a:r>
              <a:rPr lang="en-US" sz="1050" smtClean="0">
                <a:latin typeface="Lucida Console" panose="020B0609040504020204" pitchFamily="49" charset="0"/>
              </a:rPr>
              <a:t>stratified </a:t>
            </a:r>
            <a:r>
              <a:rPr lang="en-US" sz="1050">
                <a:latin typeface="Lucida Console" panose="020B0609040504020204" pitchFamily="49" charset="0"/>
              </a:rPr>
              <a:t>= TRUE)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plotKaplanMeier(stratPop, </a:t>
            </a:r>
            <a:r>
              <a:rPr lang="en-US" sz="1050">
                <a:latin typeface="Lucida Console" panose="020B0609040504020204" pitchFamily="49" charset="0"/>
              </a:rPr>
              <a:t>includeZero = FALSE)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drawAttritionDiagram(stratPop)</a:t>
            </a:r>
            <a:r>
              <a:rPr lang="en-US" sz="1050">
                <a:latin typeface="Lucida Console" panose="020B0609040504020204" pitchFamily="49" charset="0"/>
              </a:rPr>
              <a:t>			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outcomeModel</a:t>
            </a:r>
            <a:endParaRPr lang="en-US" sz="1050">
              <a:latin typeface="Lucida Console" panose="020B0609040504020204" pitchFamily="49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8600" y="4724400"/>
            <a:ext cx="6400800" cy="53340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362200" y="3386298"/>
            <a:ext cx="6339895" cy="954868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Compute covariate balance before and after matching</a:t>
            </a:r>
          </a:p>
          <a:p>
            <a:r>
              <a:rPr lang="en-US" sz="2000" b="1" smtClean="0"/>
              <a:t>Diagnostic: difference &gt; 0.1 after matching means stop</a:t>
            </a:r>
            <a:endParaRPr lang="en-US" sz="2000" b="1"/>
          </a:p>
        </p:txBody>
      </p:sp>
      <p:sp>
        <p:nvSpPr>
          <p:cNvPr id="7" name="Up Arrow 6"/>
          <p:cNvSpPr/>
          <p:nvPr/>
        </p:nvSpPr>
        <p:spPr>
          <a:xfrm rot="10800000">
            <a:off x="5120695" y="4343400"/>
            <a:ext cx="685800" cy="38100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TEMP\balanceScatterplo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3490175" cy="3490175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101600" dist="2032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TEMP\balanceTopVa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70138"/>
            <a:ext cx="5261423" cy="3156854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101600" dist="2032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1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CohortMethod package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8600" y="856208"/>
            <a:ext cx="6675550" cy="590931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smtClean="0">
                <a:latin typeface="Lucida Console" panose="020B0609040504020204" pitchFamily="49" charset="0"/>
              </a:rPr>
              <a:t>cmd &lt;- getDbCohortMethodData(connectionDetails</a:t>
            </a:r>
            <a:r>
              <a:rPr lang="en-US" sz="1050">
                <a:latin typeface="Lucida Console" panose="020B0609040504020204" pitchFamily="49" charset="0"/>
              </a:rPr>
              <a:t>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</a:t>
            </a:r>
            <a:r>
              <a:rPr lang="en-US" sz="1050" smtClean="0">
                <a:latin typeface="Lucida Console" panose="020B0609040504020204" pitchFamily="49" charset="0"/>
              </a:rPr>
              <a:t>     cdmDatabaseSchema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cdmSchema,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targetId = 1118084,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comparatorId </a:t>
            </a:r>
            <a:r>
              <a:rPr lang="en-US" sz="1050">
                <a:latin typeface="Lucida Console" panose="020B0609040504020204" pitchFamily="49" charset="0"/>
              </a:rPr>
              <a:t>= 1124300, </a:t>
            </a:r>
            <a:endParaRPr lang="en-US" sz="1050" smtClean="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outcomeId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192671,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washoutPeriod </a:t>
            </a:r>
            <a:r>
              <a:rPr lang="en-US" sz="1050">
                <a:latin typeface="Lucida Console" panose="020B0609040504020204" pitchFamily="49" charset="0"/>
              </a:rPr>
              <a:t>= 183</a:t>
            </a:r>
            <a:r>
              <a:rPr lang="en-US" sz="1050" smtClean="0">
                <a:latin typeface="Lucida Console" panose="020B0609040504020204" pitchFamily="49" charset="0"/>
              </a:rPr>
              <a:t>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firstExposureOnly = 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removeDuplicateSubjects </a:t>
            </a:r>
            <a:r>
              <a:rPr lang="en-US" sz="1050">
                <a:latin typeface="Lucida Console" panose="020B0609040504020204" pitchFamily="49" charset="0"/>
              </a:rPr>
              <a:t>= 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excludeDrugsFromCovariates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covariateSettings = createCovariateSettings())</a:t>
            </a:r>
          </a:p>
          <a:p>
            <a:r>
              <a:rPr lang="en-US" sz="1050">
                <a:latin typeface="Lucida Console" panose="020B0609040504020204" pitchFamily="49" charset="0"/>
              </a:rPr>
              <a:t>studyPop &lt;- createStudyPopulation(cohortMethodData = </a:t>
            </a:r>
            <a:r>
              <a:rPr lang="en-US" sz="1050" smtClean="0">
                <a:latin typeface="Lucida Console" panose="020B0609040504020204" pitchFamily="49" charset="0"/>
              </a:rPr>
              <a:t>cmd,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outcomeId = 192671</a:t>
            </a:r>
            <a:r>
              <a:rPr lang="en-US" sz="1050" smtClean="0">
                <a:latin typeface="Lucida Console" panose="020B0609040504020204" pitchFamily="49" charset="0"/>
              </a:rPr>
              <a:t>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     removeSubjectsWithPriorOutcome </a:t>
            </a:r>
            <a:r>
              <a:rPr lang="en-US" sz="1050">
                <a:latin typeface="Lucida Console" panose="020B0609040504020204" pitchFamily="49" charset="0"/>
              </a:rPr>
              <a:t>= TRUE,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minDaysAtRisk = 1,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riskWindowStart = </a:t>
            </a:r>
            <a:r>
              <a:rPr lang="en-US" sz="1050" smtClean="0">
                <a:latin typeface="Lucida Console" panose="020B0609040504020204" pitchFamily="49" charset="0"/>
              </a:rPr>
              <a:t>0,</a:t>
            </a:r>
          </a:p>
          <a:p>
            <a:r>
              <a:rPr lang="en-US" sz="1050">
                <a:latin typeface="Lucida Console" panose="020B0609040504020204" pitchFamily="49" charset="0"/>
              </a:rPr>
              <a:t> </a:t>
            </a:r>
            <a:r>
              <a:rPr lang="en-US" sz="1050" smtClean="0">
                <a:latin typeface="Lucida Console" panose="020B0609040504020204" pitchFamily="49" charset="0"/>
              </a:rPr>
              <a:t>                                 riskWindowEnd </a:t>
            </a:r>
            <a:r>
              <a:rPr lang="en-US" sz="1050">
                <a:latin typeface="Lucida Console" panose="020B0609040504020204" pitchFamily="49" charset="0"/>
              </a:rPr>
              <a:t>= 30,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addExposureDaysToEnd = TRUE)</a:t>
            </a:r>
          </a:p>
          <a:p>
            <a:r>
              <a:rPr lang="en-US" sz="1050">
                <a:latin typeface="Lucida Console" panose="020B0609040504020204" pitchFamily="49" charset="0"/>
              </a:rPr>
              <a:t>ps &lt;- </a:t>
            </a:r>
            <a:r>
              <a:rPr lang="en-US" sz="1050" smtClean="0">
                <a:latin typeface="Lucida Console" panose="020B0609040504020204" pitchFamily="49" charset="0"/>
              </a:rPr>
              <a:t>createPs(cmd, studyPop)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plotPs(ps)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stratPop </a:t>
            </a:r>
            <a:r>
              <a:rPr lang="en-US" sz="1050">
                <a:latin typeface="Lucida Console" panose="020B0609040504020204" pitchFamily="49" charset="0"/>
              </a:rPr>
              <a:t>&lt;- matchOnPs(ps, </a:t>
            </a:r>
          </a:p>
          <a:p>
            <a:r>
              <a:rPr lang="en-US" sz="1050">
                <a:latin typeface="Lucida Console" panose="020B0609040504020204" pitchFamily="49" charset="0"/>
              </a:rPr>
              <a:t>	 </a:t>
            </a:r>
            <a:r>
              <a:rPr lang="en-US" sz="1050" smtClean="0">
                <a:latin typeface="Lucida Console" panose="020B0609040504020204" pitchFamily="49" charset="0"/>
              </a:rPr>
              <a:t>          caliper </a:t>
            </a:r>
            <a:r>
              <a:rPr lang="en-US" sz="1050">
                <a:latin typeface="Lucida Console" panose="020B0609040504020204" pitchFamily="49" charset="0"/>
              </a:rPr>
              <a:t>= 0.25, </a:t>
            </a:r>
          </a:p>
          <a:p>
            <a:r>
              <a:rPr lang="en-US" sz="1050">
                <a:latin typeface="Lucida Console" panose="020B0609040504020204" pitchFamily="49" charset="0"/>
              </a:rPr>
              <a:t>	</a:t>
            </a:r>
            <a:r>
              <a:rPr lang="en-US" sz="1050" smtClean="0">
                <a:latin typeface="Lucida Console" panose="020B0609040504020204" pitchFamily="49" charset="0"/>
              </a:rPr>
              <a:t>           caliperScale </a:t>
            </a:r>
            <a:r>
              <a:rPr lang="en-US" sz="1050">
                <a:latin typeface="Lucida Console" panose="020B0609040504020204" pitchFamily="49" charset="0"/>
              </a:rPr>
              <a:t>= "standardized", </a:t>
            </a:r>
          </a:p>
          <a:p>
            <a:r>
              <a:rPr lang="en-US" sz="1050">
                <a:latin typeface="Lucida Console" panose="020B0609040504020204" pitchFamily="49" charset="0"/>
              </a:rPr>
              <a:t>	</a:t>
            </a:r>
            <a:r>
              <a:rPr lang="en-US" sz="1050" smtClean="0">
                <a:latin typeface="Lucida Console" panose="020B0609040504020204" pitchFamily="49" charset="0"/>
              </a:rPr>
              <a:t>           maxRatio </a:t>
            </a:r>
            <a:r>
              <a:rPr lang="en-US" sz="1050">
                <a:latin typeface="Lucida Console" panose="020B0609040504020204" pitchFamily="49" charset="0"/>
              </a:rPr>
              <a:t>= 1)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plotPs(stratPop, ps)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balance &lt;- computeCovariateBalance(strata, </a:t>
            </a:r>
            <a:r>
              <a:rPr lang="en-US" sz="1050" smtClean="0">
                <a:latin typeface="Lucida Console" panose="020B0609040504020204" pitchFamily="49" charset="0"/>
              </a:rPr>
              <a:t>cmd)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plotCovariateBalanceScatterPlot(balance)</a:t>
            </a:r>
          </a:p>
          <a:p>
            <a:r>
              <a:rPr lang="en-US" sz="1050">
                <a:latin typeface="Lucida Console" panose="020B0609040504020204" pitchFamily="49" charset="0"/>
              </a:rPr>
              <a:t>plotCovariateBalanceOfTopVariables(balance)</a:t>
            </a:r>
          </a:p>
          <a:p>
            <a:r>
              <a:rPr lang="en-US" sz="1050">
                <a:latin typeface="Lucida Console" panose="020B0609040504020204" pitchFamily="49" charset="0"/>
              </a:rPr>
              <a:t>outcomeModel &lt;- </a:t>
            </a:r>
            <a:r>
              <a:rPr lang="en-US" sz="1050" smtClean="0">
                <a:latin typeface="Lucida Console" panose="020B0609040504020204" pitchFamily="49" charset="0"/>
              </a:rPr>
              <a:t>fitOutcomeModel(stratPop,</a:t>
            </a:r>
          </a:p>
          <a:p>
            <a:r>
              <a:rPr lang="en-US" sz="1050">
                <a:latin typeface="Lucida Console" panose="020B0609040504020204" pitchFamily="49" charset="0"/>
              </a:rPr>
              <a:t> </a:t>
            </a:r>
            <a:r>
              <a:rPr lang="en-US" sz="1050" smtClean="0">
                <a:latin typeface="Lucida Console" panose="020B0609040504020204" pitchFamily="49" charset="0"/>
              </a:rPr>
              <a:t>                               cmd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   useCovariates </a:t>
            </a:r>
            <a:r>
              <a:rPr lang="en-US" sz="1050">
                <a:latin typeface="Lucida Console" panose="020B0609040504020204" pitchFamily="49" charset="0"/>
              </a:rPr>
              <a:t>= TRUE, 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modelType = "cox",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</a:t>
            </a:r>
            <a:r>
              <a:rPr lang="en-US" sz="1050" smtClean="0">
                <a:latin typeface="Lucida Console" panose="020B0609040504020204" pitchFamily="49" charset="0"/>
              </a:rPr>
              <a:t>stratified </a:t>
            </a:r>
            <a:r>
              <a:rPr lang="en-US" sz="1050">
                <a:latin typeface="Lucida Console" panose="020B0609040504020204" pitchFamily="49" charset="0"/>
              </a:rPr>
              <a:t>= TRUE)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plotKaplanMeier(stratPop, </a:t>
            </a:r>
            <a:r>
              <a:rPr lang="en-US" sz="1050">
                <a:latin typeface="Lucida Console" panose="020B0609040504020204" pitchFamily="49" charset="0"/>
              </a:rPr>
              <a:t>includeZero = FALSE)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drawAttritionDiagram(stratPop)</a:t>
            </a:r>
            <a:r>
              <a:rPr lang="en-US" sz="1050">
                <a:latin typeface="Lucida Console" panose="020B0609040504020204" pitchFamily="49" charset="0"/>
              </a:rPr>
              <a:t>			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outcomeModel</a:t>
            </a:r>
            <a:endParaRPr lang="en-US" sz="1050">
              <a:latin typeface="Lucida Console" panose="020B0609040504020204" pitchFamily="49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8600" y="5251800"/>
            <a:ext cx="6400800" cy="767999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360400" y="3505200"/>
            <a:ext cx="6339895" cy="1365600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Fit the outcome model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Cox, Poisson, or logistic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Conditioned on matched sets / strata?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Include all covariates?</a:t>
            </a:r>
            <a:endParaRPr lang="en-US" sz="2000"/>
          </a:p>
        </p:txBody>
      </p:sp>
      <p:sp>
        <p:nvSpPr>
          <p:cNvPr id="7" name="Up Arrow 6"/>
          <p:cNvSpPr/>
          <p:nvPr/>
        </p:nvSpPr>
        <p:spPr>
          <a:xfrm rot="10800000">
            <a:off x="5120695" y="4870800"/>
            <a:ext cx="685800" cy="38100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24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CohortMethod package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8600" y="856208"/>
            <a:ext cx="6675550" cy="590931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smtClean="0">
                <a:latin typeface="Lucida Console" panose="020B0609040504020204" pitchFamily="49" charset="0"/>
              </a:rPr>
              <a:t>cmd &lt;- getDbCohortMethodData(connectionDetails</a:t>
            </a:r>
            <a:r>
              <a:rPr lang="en-US" sz="1050">
                <a:latin typeface="Lucida Console" panose="020B0609040504020204" pitchFamily="49" charset="0"/>
              </a:rPr>
              <a:t>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</a:t>
            </a:r>
            <a:r>
              <a:rPr lang="en-US" sz="1050" smtClean="0">
                <a:latin typeface="Lucida Console" panose="020B0609040504020204" pitchFamily="49" charset="0"/>
              </a:rPr>
              <a:t>     cdmDatabaseSchema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cdmSchema,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targetId = 1118084,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comparatorId </a:t>
            </a:r>
            <a:r>
              <a:rPr lang="en-US" sz="1050">
                <a:latin typeface="Lucida Console" panose="020B0609040504020204" pitchFamily="49" charset="0"/>
              </a:rPr>
              <a:t>= 1124300, </a:t>
            </a:r>
            <a:endParaRPr lang="en-US" sz="1050" smtClean="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outcomeId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192671,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washoutPeriod </a:t>
            </a:r>
            <a:r>
              <a:rPr lang="en-US" sz="1050">
                <a:latin typeface="Lucida Console" panose="020B0609040504020204" pitchFamily="49" charset="0"/>
              </a:rPr>
              <a:t>= 183</a:t>
            </a:r>
            <a:r>
              <a:rPr lang="en-US" sz="1050" smtClean="0">
                <a:latin typeface="Lucida Console" panose="020B0609040504020204" pitchFamily="49" charset="0"/>
              </a:rPr>
              <a:t>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firstExposureOnly = 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removeDuplicateSubjects </a:t>
            </a:r>
            <a:r>
              <a:rPr lang="en-US" sz="1050">
                <a:latin typeface="Lucida Console" panose="020B0609040504020204" pitchFamily="49" charset="0"/>
              </a:rPr>
              <a:t>= 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excludeDrugsFromCovariates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covariateSettings = createCovariateSettings())</a:t>
            </a:r>
          </a:p>
          <a:p>
            <a:r>
              <a:rPr lang="en-US" sz="1050">
                <a:latin typeface="Lucida Console" panose="020B0609040504020204" pitchFamily="49" charset="0"/>
              </a:rPr>
              <a:t>studyPop &lt;- createStudyPopulation(cohortMethodData = </a:t>
            </a:r>
            <a:r>
              <a:rPr lang="en-US" sz="1050" smtClean="0">
                <a:latin typeface="Lucida Console" panose="020B0609040504020204" pitchFamily="49" charset="0"/>
              </a:rPr>
              <a:t>cmd,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outcomeId = 192671</a:t>
            </a:r>
            <a:r>
              <a:rPr lang="en-US" sz="1050" smtClean="0">
                <a:latin typeface="Lucida Console" panose="020B0609040504020204" pitchFamily="49" charset="0"/>
              </a:rPr>
              <a:t>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     removeSubjectsWithPriorOutcome </a:t>
            </a:r>
            <a:r>
              <a:rPr lang="en-US" sz="1050">
                <a:latin typeface="Lucida Console" panose="020B0609040504020204" pitchFamily="49" charset="0"/>
              </a:rPr>
              <a:t>= TRUE,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minDaysAtRisk = 1,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riskWindowStart = </a:t>
            </a:r>
            <a:r>
              <a:rPr lang="en-US" sz="1050" smtClean="0">
                <a:latin typeface="Lucida Console" panose="020B0609040504020204" pitchFamily="49" charset="0"/>
              </a:rPr>
              <a:t>0,</a:t>
            </a:r>
          </a:p>
          <a:p>
            <a:r>
              <a:rPr lang="en-US" sz="1050">
                <a:latin typeface="Lucida Console" panose="020B0609040504020204" pitchFamily="49" charset="0"/>
              </a:rPr>
              <a:t> </a:t>
            </a:r>
            <a:r>
              <a:rPr lang="en-US" sz="1050" smtClean="0">
                <a:latin typeface="Lucida Console" panose="020B0609040504020204" pitchFamily="49" charset="0"/>
              </a:rPr>
              <a:t>                                 riskWindowEnd </a:t>
            </a:r>
            <a:r>
              <a:rPr lang="en-US" sz="1050">
                <a:latin typeface="Lucida Console" panose="020B0609040504020204" pitchFamily="49" charset="0"/>
              </a:rPr>
              <a:t>= 30,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addExposureDaysToEnd = TRUE)</a:t>
            </a:r>
          </a:p>
          <a:p>
            <a:r>
              <a:rPr lang="en-US" sz="1050">
                <a:latin typeface="Lucida Console" panose="020B0609040504020204" pitchFamily="49" charset="0"/>
              </a:rPr>
              <a:t>ps &lt;- </a:t>
            </a:r>
            <a:r>
              <a:rPr lang="en-US" sz="1050" smtClean="0">
                <a:latin typeface="Lucida Console" panose="020B0609040504020204" pitchFamily="49" charset="0"/>
              </a:rPr>
              <a:t>createPs(cmd, studyPop)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plotPs(ps)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stratPop </a:t>
            </a:r>
            <a:r>
              <a:rPr lang="en-US" sz="1050">
                <a:latin typeface="Lucida Console" panose="020B0609040504020204" pitchFamily="49" charset="0"/>
              </a:rPr>
              <a:t>&lt;- matchOnPs(ps, </a:t>
            </a:r>
          </a:p>
          <a:p>
            <a:r>
              <a:rPr lang="en-US" sz="1050">
                <a:latin typeface="Lucida Console" panose="020B0609040504020204" pitchFamily="49" charset="0"/>
              </a:rPr>
              <a:t>	 </a:t>
            </a:r>
            <a:r>
              <a:rPr lang="en-US" sz="1050" smtClean="0">
                <a:latin typeface="Lucida Console" panose="020B0609040504020204" pitchFamily="49" charset="0"/>
              </a:rPr>
              <a:t>          caliper </a:t>
            </a:r>
            <a:r>
              <a:rPr lang="en-US" sz="1050">
                <a:latin typeface="Lucida Console" panose="020B0609040504020204" pitchFamily="49" charset="0"/>
              </a:rPr>
              <a:t>= 0.25, </a:t>
            </a:r>
          </a:p>
          <a:p>
            <a:r>
              <a:rPr lang="en-US" sz="1050">
                <a:latin typeface="Lucida Console" panose="020B0609040504020204" pitchFamily="49" charset="0"/>
              </a:rPr>
              <a:t>	</a:t>
            </a:r>
            <a:r>
              <a:rPr lang="en-US" sz="1050" smtClean="0">
                <a:latin typeface="Lucida Console" panose="020B0609040504020204" pitchFamily="49" charset="0"/>
              </a:rPr>
              <a:t>           caliperScale </a:t>
            </a:r>
            <a:r>
              <a:rPr lang="en-US" sz="1050">
                <a:latin typeface="Lucida Console" panose="020B0609040504020204" pitchFamily="49" charset="0"/>
              </a:rPr>
              <a:t>= "standardized", </a:t>
            </a:r>
          </a:p>
          <a:p>
            <a:r>
              <a:rPr lang="en-US" sz="1050">
                <a:latin typeface="Lucida Console" panose="020B0609040504020204" pitchFamily="49" charset="0"/>
              </a:rPr>
              <a:t>	</a:t>
            </a:r>
            <a:r>
              <a:rPr lang="en-US" sz="1050" smtClean="0">
                <a:latin typeface="Lucida Console" panose="020B0609040504020204" pitchFamily="49" charset="0"/>
              </a:rPr>
              <a:t>           maxRatio </a:t>
            </a:r>
            <a:r>
              <a:rPr lang="en-US" sz="1050">
                <a:latin typeface="Lucida Console" panose="020B0609040504020204" pitchFamily="49" charset="0"/>
              </a:rPr>
              <a:t>= 1)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plotPs(stratPop, ps)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balance &lt;- computeCovariateBalance(strata, </a:t>
            </a:r>
            <a:r>
              <a:rPr lang="en-US" sz="1050" smtClean="0">
                <a:latin typeface="Lucida Console" panose="020B0609040504020204" pitchFamily="49" charset="0"/>
              </a:rPr>
              <a:t>cmd)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plotCovariateBalanceScatterPlot(balance)</a:t>
            </a:r>
          </a:p>
          <a:p>
            <a:r>
              <a:rPr lang="en-US" sz="1050">
                <a:latin typeface="Lucida Console" panose="020B0609040504020204" pitchFamily="49" charset="0"/>
              </a:rPr>
              <a:t>plotCovariateBalanceOfTopVariables(balance)</a:t>
            </a:r>
          </a:p>
          <a:p>
            <a:r>
              <a:rPr lang="en-US" sz="1050">
                <a:latin typeface="Lucida Console" panose="020B0609040504020204" pitchFamily="49" charset="0"/>
              </a:rPr>
              <a:t>outcomeModel &lt;- </a:t>
            </a:r>
            <a:r>
              <a:rPr lang="en-US" sz="1050" smtClean="0">
                <a:latin typeface="Lucida Console" panose="020B0609040504020204" pitchFamily="49" charset="0"/>
              </a:rPr>
              <a:t>fitOutcomeModel(stratPop,</a:t>
            </a:r>
          </a:p>
          <a:p>
            <a:r>
              <a:rPr lang="en-US" sz="1050">
                <a:latin typeface="Lucida Console" panose="020B0609040504020204" pitchFamily="49" charset="0"/>
              </a:rPr>
              <a:t> </a:t>
            </a:r>
            <a:r>
              <a:rPr lang="en-US" sz="1050" smtClean="0">
                <a:latin typeface="Lucida Console" panose="020B0609040504020204" pitchFamily="49" charset="0"/>
              </a:rPr>
              <a:t>                               cmd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   useCovariates </a:t>
            </a:r>
            <a:r>
              <a:rPr lang="en-US" sz="1050">
                <a:latin typeface="Lucida Console" panose="020B0609040504020204" pitchFamily="49" charset="0"/>
              </a:rPr>
              <a:t>= TRUE, 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modelType = "cox",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</a:t>
            </a:r>
            <a:r>
              <a:rPr lang="en-US" sz="1050" smtClean="0">
                <a:latin typeface="Lucida Console" panose="020B0609040504020204" pitchFamily="49" charset="0"/>
              </a:rPr>
              <a:t>stratified </a:t>
            </a:r>
            <a:r>
              <a:rPr lang="en-US" sz="1050">
                <a:latin typeface="Lucida Console" panose="020B0609040504020204" pitchFamily="49" charset="0"/>
              </a:rPr>
              <a:t>= TRUE)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plotKaplanMeier(stratPop, </a:t>
            </a:r>
            <a:r>
              <a:rPr lang="en-US" sz="1050">
                <a:latin typeface="Lucida Console" panose="020B0609040504020204" pitchFamily="49" charset="0"/>
              </a:rPr>
              <a:t>includeZero = FALSE)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drawAttritionDiagram(stratPop)</a:t>
            </a:r>
            <a:r>
              <a:rPr lang="en-US" sz="1050">
                <a:latin typeface="Lucida Console" panose="020B0609040504020204" pitchFamily="49" charset="0"/>
              </a:rPr>
              <a:t>			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outcomeModel</a:t>
            </a:r>
            <a:endParaRPr lang="en-US" sz="1050">
              <a:latin typeface="Lucida Console" panose="020B0609040504020204" pitchFamily="49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31000" y="5943600"/>
            <a:ext cx="6400800" cy="310799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360399" y="4171500"/>
            <a:ext cx="6339895" cy="1365600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Plot Kaplan Meier plot</a:t>
            </a:r>
          </a:p>
          <a:p>
            <a:r>
              <a:rPr lang="en-US" sz="2000" b="1" smtClean="0"/>
              <a:t>Diagnostic: Evidence of non-proportionality means stop</a:t>
            </a:r>
            <a:endParaRPr lang="en-US" sz="2000" b="1"/>
          </a:p>
        </p:txBody>
      </p:sp>
      <p:sp>
        <p:nvSpPr>
          <p:cNvPr id="7" name="Up Arrow 6"/>
          <p:cNvSpPr/>
          <p:nvPr/>
        </p:nvSpPr>
        <p:spPr>
          <a:xfrm rot="10800000">
            <a:off x="5120694" y="5547900"/>
            <a:ext cx="685800" cy="38100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5" descr="C:\TEMP\KM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693" y="962434"/>
            <a:ext cx="3987800" cy="2848429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101600" dist="2032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78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CohortMethod package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8600" y="856208"/>
            <a:ext cx="6675550" cy="590931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smtClean="0">
                <a:latin typeface="Lucida Console" panose="020B0609040504020204" pitchFamily="49" charset="0"/>
              </a:rPr>
              <a:t>cmd &lt;- getDbCohortMethodData(connectionDetails</a:t>
            </a:r>
            <a:r>
              <a:rPr lang="en-US" sz="1050">
                <a:latin typeface="Lucida Console" panose="020B0609040504020204" pitchFamily="49" charset="0"/>
              </a:rPr>
              <a:t>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</a:t>
            </a:r>
            <a:r>
              <a:rPr lang="en-US" sz="1050" smtClean="0">
                <a:latin typeface="Lucida Console" panose="020B0609040504020204" pitchFamily="49" charset="0"/>
              </a:rPr>
              <a:t>     cdmDatabaseSchema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cdmSchema,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targetId = 1118084,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comparatorId </a:t>
            </a:r>
            <a:r>
              <a:rPr lang="en-US" sz="1050">
                <a:latin typeface="Lucida Console" panose="020B0609040504020204" pitchFamily="49" charset="0"/>
              </a:rPr>
              <a:t>= 1124300, </a:t>
            </a:r>
            <a:endParaRPr lang="en-US" sz="1050" smtClean="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outcomeId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192671,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washoutPeriod </a:t>
            </a:r>
            <a:r>
              <a:rPr lang="en-US" sz="1050">
                <a:latin typeface="Lucida Console" panose="020B0609040504020204" pitchFamily="49" charset="0"/>
              </a:rPr>
              <a:t>= 183</a:t>
            </a:r>
            <a:r>
              <a:rPr lang="en-US" sz="1050" smtClean="0">
                <a:latin typeface="Lucida Console" panose="020B0609040504020204" pitchFamily="49" charset="0"/>
              </a:rPr>
              <a:t>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firstExposureOnly = 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removeDuplicateSubjects </a:t>
            </a:r>
            <a:r>
              <a:rPr lang="en-US" sz="1050">
                <a:latin typeface="Lucida Console" panose="020B0609040504020204" pitchFamily="49" charset="0"/>
              </a:rPr>
              <a:t>= 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excludeDrugsFromCovariates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covariateSettings = createCovariateSettings())</a:t>
            </a:r>
          </a:p>
          <a:p>
            <a:r>
              <a:rPr lang="en-US" sz="1050">
                <a:latin typeface="Lucida Console" panose="020B0609040504020204" pitchFamily="49" charset="0"/>
              </a:rPr>
              <a:t>studyPop &lt;- createStudyPopulation(cohortMethodData = </a:t>
            </a:r>
            <a:r>
              <a:rPr lang="en-US" sz="1050" smtClean="0">
                <a:latin typeface="Lucida Console" panose="020B0609040504020204" pitchFamily="49" charset="0"/>
              </a:rPr>
              <a:t>cmd,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outcomeId = 192671</a:t>
            </a:r>
            <a:r>
              <a:rPr lang="en-US" sz="1050" smtClean="0">
                <a:latin typeface="Lucida Console" panose="020B0609040504020204" pitchFamily="49" charset="0"/>
              </a:rPr>
              <a:t>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     removeSubjectsWithPriorOutcome </a:t>
            </a:r>
            <a:r>
              <a:rPr lang="en-US" sz="1050">
                <a:latin typeface="Lucida Console" panose="020B0609040504020204" pitchFamily="49" charset="0"/>
              </a:rPr>
              <a:t>= TRUE,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minDaysAtRisk = 1,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riskWindowStart = </a:t>
            </a:r>
            <a:r>
              <a:rPr lang="en-US" sz="1050" smtClean="0">
                <a:latin typeface="Lucida Console" panose="020B0609040504020204" pitchFamily="49" charset="0"/>
              </a:rPr>
              <a:t>0,</a:t>
            </a:r>
          </a:p>
          <a:p>
            <a:r>
              <a:rPr lang="en-US" sz="1050">
                <a:latin typeface="Lucida Console" panose="020B0609040504020204" pitchFamily="49" charset="0"/>
              </a:rPr>
              <a:t> </a:t>
            </a:r>
            <a:r>
              <a:rPr lang="en-US" sz="1050" smtClean="0">
                <a:latin typeface="Lucida Console" panose="020B0609040504020204" pitchFamily="49" charset="0"/>
              </a:rPr>
              <a:t>                                 riskWindowEnd </a:t>
            </a:r>
            <a:r>
              <a:rPr lang="en-US" sz="1050">
                <a:latin typeface="Lucida Console" panose="020B0609040504020204" pitchFamily="49" charset="0"/>
              </a:rPr>
              <a:t>= 30,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addExposureDaysToEnd = TRUE)</a:t>
            </a:r>
          </a:p>
          <a:p>
            <a:r>
              <a:rPr lang="en-US" sz="1050">
                <a:latin typeface="Lucida Console" panose="020B0609040504020204" pitchFamily="49" charset="0"/>
              </a:rPr>
              <a:t>ps &lt;- </a:t>
            </a:r>
            <a:r>
              <a:rPr lang="en-US" sz="1050" smtClean="0">
                <a:latin typeface="Lucida Console" panose="020B0609040504020204" pitchFamily="49" charset="0"/>
              </a:rPr>
              <a:t>createPs(cmd, studyPop)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plotPs(ps)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stratPop </a:t>
            </a:r>
            <a:r>
              <a:rPr lang="en-US" sz="1050">
                <a:latin typeface="Lucida Console" panose="020B0609040504020204" pitchFamily="49" charset="0"/>
              </a:rPr>
              <a:t>&lt;- matchOnPs(ps, </a:t>
            </a:r>
          </a:p>
          <a:p>
            <a:r>
              <a:rPr lang="en-US" sz="1050">
                <a:latin typeface="Lucida Console" panose="020B0609040504020204" pitchFamily="49" charset="0"/>
              </a:rPr>
              <a:t>	 </a:t>
            </a:r>
            <a:r>
              <a:rPr lang="en-US" sz="1050" smtClean="0">
                <a:latin typeface="Lucida Console" panose="020B0609040504020204" pitchFamily="49" charset="0"/>
              </a:rPr>
              <a:t>          caliper </a:t>
            </a:r>
            <a:r>
              <a:rPr lang="en-US" sz="1050">
                <a:latin typeface="Lucida Console" panose="020B0609040504020204" pitchFamily="49" charset="0"/>
              </a:rPr>
              <a:t>= 0.25, </a:t>
            </a:r>
          </a:p>
          <a:p>
            <a:r>
              <a:rPr lang="en-US" sz="1050">
                <a:latin typeface="Lucida Console" panose="020B0609040504020204" pitchFamily="49" charset="0"/>
              </a:rPr>
              <a:t>	</a:t>
            </a:r>
            <a:r>
              <a:rPr lang="en-US" sz="1050" smtClean="0">
                <a:latin typeface="Lucida Console" panose="020B0609040504020204" pitchFamily="49" charset="0"/>
              </a:rPr>
              <a:t>           caliperScale </a:t>
            </a:r>
            <a:r>
              <a:rPr lang="en-US" sz="1050">
                <a:latin typeface="Lucida Console" panose="020B0609040504020204" pitchFamily="49" charset="0"/>
              </a:rPr>
              <a:t>= "standardized", </a:t>
            </a:r>
          </a:p>
          <a:p>
            <a:r>
              <a:rPr lang="en-US" sz="1050">
                <a:latin typeface="Lucida Console" panose="020B0609040504020204" pitchFamily="49" charset="0"/>
              </a:rPr>
              <a:t>	</a:t>
            </a:r>
            <a:r>
              <a:rPr lang="en-US" sz="1050" smtClean="0">
                <a:latin typeface="Lucida Console" panose="020B0609040504020204" pitchFamily="49" charset="0"/>
              </a:rPr>
              <a:t>           maxRatio </a:t>
            </a:r>
            <a:r>
              <a:rPr lang="en-US" sz="1050">
                <a:latin typeface="Lucida Console" panose="020B0609040504020204" pitchFamily="49" charset="0"/>
              </a:rPr>
              <a:t>= 1)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plotPs(stratPop, ps)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balance &lt;- computeCovariateBalance(strata, </a:t>
            </a:r>
            <a:r>
              <a:rPr lang="en-US" sz="1050" smtClean="0">
                <a:latin typeface="Lucida Console" panose="020B0609040504020204" pitchFamily="49" charset="0"/>
              </a:rPr>
              <a:t>cmd)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plotCovariateBalanceScatterPlot(balance)</a:t>
            </a:r>
          </a:p>
          <a:p>
            <a:r>
              <a:rPr lang="en-US" sz="1050">
                <a:latin typeface="Lucida Console" panose="020B0609040504020204" pitchFamily="49" charset="0"/>
              </a:rPr>
              <a:t>plotCovariateBalanceOfTopVariables(balance)</a:t>
            </a:r>
          </a:p>
          <a:p>
            <a:r>
              <a:rPr lang="en-US" sz="1050">
                <a:latin typeface="Lucida Console" panose="020B0609040504020204" pitchFamily="49" charset="0"/>
              </a:rPr>
              <a:t>outcomeModel &lt;- </a:t>
            </a:r>
            <a:r>
              <a:rPr lang="en-US" sz="1050" smtClean="0">
                <a:latin typeface="Lucida Console" panose="020B0609040504020204" pitchFamily="49" charset="0"/>
              </a:rPr>
              <a:t>fitOutcomeModel(stratPop,</a:t>
            </a:r>
          </a:p>
          <a:p>
            <a:r>
              <a:rPr lang="en-US" sz="1050">
                <a:latin typeface="Lucida Console" panose="020B0609040504020204" pitchFamily="49" charset="0"/>
              </a:rPr>
              <a:t> </a:t>
            </a:r>
            <a:r>
              <a:rPr lang="en-US" sz="1050" smtClean="0">
                <a:latin typeface="Lucida Console" panose="020B0609040504020204" pitchFamily="49" charset="0"/>
              </a:rPr>
              <a:t>                               cmd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   useCovariates </a:t>
            </a:r>
            <a:r>
              <a:rPr lang="en-US" sz="1050">
                <a:latin typeface="Lucida Console" panose="020B0609040504020204" pitchFamily="49" charset="0"/>
              </a:rPr>
              <a:t>= TRUE, 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modelType = "cox",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</a:t>
            </a:r>
            <a:r>
              <a:rPr lang="en-US" sz="1050" smtClean="0">
                <a:latin typeface="Lucida Console" panose="020B0609040504020204" pitchFamily="49" charset="0"/>
              </a:rPr>
              <a:t>stratified </a:t>
            </a:r>
            <a:r>
              <a:rPr lang="en-US" sz="1050">
                <a:latin typeface="Lucida Console" panose="020B0609040504020204" pitchFamily="49" charset="0"/>
              </a:rPr>
              <a:t>= TRUE)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plotKaplanMeier(stratPop, </a:t>
            </a:r>
            <a:r>
              <a:rPr lang="en-US" sz="1050">
                <a:latin typeface="Lucida Console" panose="020B0609040504020204" pitchFamily="49" charset="0"/>
              </a:rPr>
              <a:t>includeZero = FALSE)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drawAttritionDiagram(stratPop)</a:t>
            </a:r>
            <a:r>
              <a:rPr lang="en-US" sz="1050">
                <a:latin typeface="Lucida Console" panose="020B0609040504020204" pitchFamily="49" charset="0"/>
              </a:rPr>
              <a:t>			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outcomeModel</a:t>
            </a:r>
            <a:endParaRPr lang="en-US" sz="1050">
              <a:latin typeface="Lucida Console" panose="020B0609040504020204" pitchFamily="49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8600" y="6088199"/>
            <a:ext cx="6400800" cy="310799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127920" y="4876800"/>
            <a:ext cx="6339895" cy="827998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Draw attrition diagram: how did I get here?</a:t>
            </a:r>
            <a:endParaRPr lang="en-US" sz="2000" b="1"/>
          </a:p>
        </p:txBody>
      </p:sp>
      <p:sp>
        <p:nvSpPr>
          <p:cNvPr id="7" name="Up Arrow 6"/>
          <p:cNvSpPr/>
          <p:nvPr/>
        </p:nvSpPr>
        <p:spPr>
          <a:xfrm rot="10800000">
            <a:off x="5120694" y="5707199"/>
            <a:ext cx="685800" cy="38100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6200"/>
            <a:ext cx="3862240" cy="46288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882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CohortMethod package</a:t>
            </a:r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28600" y="856208"/>
            <a:ext cx="6675550" cy="590931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smtClean="0">
                <a:latin typeface="Lucida Console" panose="020B0609040504020204" pitchFamily="49" charset="0"/>
              </a:rPr>
              <a:t>cmd &lt;- getDbCohortMethodData(connectionDetails</a:t>
            </a:r>
            <a:r>
              <a:rPr lang="en-US" sz="1050">
                <a:latin typeface="Lucida Console" panose="020B0609040504020204" pitchFamily="49" charset="0"/>
              </a:rPr>
              <a:t>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</a:t>
            </a:r>
            <a:r>
              <a:rPr lang="en-US" sz="1050" smtClean="0">
                <a:latin typeface="Lucida Console" panose="020B0609040504020204" pitchFamily="49" charset="0"/>
              </a:rPr>
              <a:t>     cdmDatabaseSchema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cdmSchema,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targetId = 1118084,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comparatorId </a:t>
            </a:r>
            <a:r>
              <a:rPr lang="en-US" sz="1050">
                <a:latin typeface="Lucida Console" panose="020B0609040504020204" pitchFamily="49" charset="0"/>
              </a:rPr>
              <a:t>= 1124300, </a:t>
            </a:r>
            <a:endParaRPr lang="en-US" sz="1050" smtClean="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outcomeId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192671,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washoutPeriod </a:t>
            </a:r>
            <a:r>
              <a:rPr lang="en-US" sz="1050">
                <a:latin typeface="Lucida Console" panose="020B0609040504020204" pitchFamily="49" charset="0"/>
              </a:rPr>
              <a:t>= 183</a:t>
            </a:r>
            <a:r>
              <a:rPr lang="en-US" sz="1050" smtClean="0">
                <a:latin typeface="Lucida Console" panose="020B0609040504020204" pitchFamily="49" charset="0"/>
              </a:rPr>
              <a:t>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firstExposureOnly = 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removeDuplicateSubjects </a:t>
            </a:r>
            <a:r>
              <a:rPr lang="en-US" sz="1050">
                <a:latin typeface="Lucida Console" panose="020B0609040504020204" pitchFamily="49" charset="0"/>
              </a:rPr>
              <a:t>= 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excludeDrugsFromCovariates </a:t>
            </a:r>
            <a:r>
              <a:rPr lang="en-US" sz="1050">
                <a:latin typeface="Lucida Console" panose="020B0609040504020204" pitchFamily="49" charset="0"/>
              </a:rPr>
              <a:t>= </a:t>
            </a:r>
            <a:r>
              <a:rPr lang="en-US" sz="1050" smtClean="0">
                <a:latin typeface="Lucida Console" panose="020B0609040504020204" pitchFamily="49" charset="0"/>
              </a:rPr>
              <a:t>TRUE,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covariateSettings = createCovariateSettings())</a:t>
            </a:r>
          </a:p>
          <a:p>
            <a:r>
              <a:rPr lang="en-US" sz="1050">
                <a:latin typeface="Lucida Console" panose="020B0609040504020204" pitchFamily="49" charset="0"/>
              </a:rPr>
              <a:t>studyPop &lt;- createStudyPopulation(cohortMethodData = </a:t>
            </a:r>
            <a:r>
              <a:rPr lang="en-US" sz="1050" smtClean="0">
                <a:latin typeface="Lucida Console" panose="020B0609040504020204" pitchFamily="49" charset="0"/>
              </a:rPr>
              <a:t>cmd,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outcomeId = 192671</a:t>
            </a:r>
            <a:r>
              <a:rPr lang="en-US" sz="1050" smtClean="0">
                <a:latin typeface="Lucida Console" panose="020B0609040504020204" pitchFamily="49" charset="0"/>
              </a:rPr>
              <a:t>,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     removeSubjectsWithPriorOutcome </a:t>
            </a:r>
            <a:r>
              <a:rPr lang="en-US" sz="1050">
                <a:latin typeface="Lucida Console" panose="020B0609040504020204" pitchFamily="49" charset="0"/>
              </a:rPr>
              <a:t>= TRUE,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minDaysAtRisk = 1,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riskWindowStart = </a:t>
            </a:r>
            <a:r>
              <a:rPr lang="en-US" sz="1050" smtClean="0">
                <a:latin typeface="Lucida Console" panose="020B0609040504020204" pitchFamily="49" charset="0"/>
              </a:rPr>
              <a:t>0,</a:t>
            </a:r>
          </a:p>
          <a:p>
            <a:r>
              <a:rPr lang="en-US" sz="1050">
                <a:latin typeface="Lucida Console" panose="020B0609040504020204" pitchFamily="49" charset="0"/>
              </a:rPr>
              <a:t> </a:t>
            </a:r>
            <a:r>
              <a:rPr lang="en-US" sz="1050" smtClean="0">
                <a:latin typeface="Lucida Console" panose="020B0609040504020204" pitchFamily="49" charset="0"/>
              </a:rPr>
              <a:t>                                 riskWindowEnd </a:t>
            </a:r>
            <a:r>
              <a:rPr lang="en-US" sz="1050">
                <a:latin typeface="Lucida Console" panose="020B0609040504020204" pitchFamily="49" charset="0"/>
              </a:rPr>
              <a:t>= 30,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  addExposureDaysToEnd = TRUE)</a:t>
            </a:r>
          </a:p>
          <a:p>
            <a:r>
              <a:rPr lang="en-US" sz="1050">
                <a:latin typeface="Lucida Console" panose="020B0609040504020204" pitchFamily="49" charset="0"/>
              </a:rPr>
              <a:t>ps &lt;- </a:t>
            </a:r>
            <a:r>
              <a:rPr lang="en-US" sz="1050" smtClean="0">
                <a:latin typeface="Lucida Console" panose="020B0609040504020204" pitchFamily="49" charset="0"/>
              </a:rPr>
              <a:t>createPs(cmd, studyPop)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plotPs(ps)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stratPop </a:t>
            </a:r>
            <a:r>
              <a:rPr lang="en-US" sz="1050">
                <a:latin typeface="Lucida Console" panose="020B0609040504020204" pitchFamily="49" charset="0"/>
              </a:rPr>
              <a:t>&lt;- matchOnPs(ps, </a:t>
            </a:r>
          </a:p>
          <a:p>
            <a:r>
              <a:rPr lang="en-US" sz="1050">
                <a:latin typeface="Lucida Console" panose="020B0609040504020204" pitchFamily="49" charset="0"/>
              </a:rPr>
              <a:t>	 </a:t>
            </a:r>
            <a:r>
              <a:rPr lang="en-US" sz="1050" smtClean="0">
                <a:latin typeface="Lucida Console" panose="020B0609040504020204" pitchFamily="49" charset="0"/>
              </a:rPr>
              <a:t>          caliper </a:t>
            </a:r>
            <a:r>
              <a:rPr lang="en-US" sz="1050">
                <a:latin typeface="Lucida Console" panose="020B0609040504020204" pitchFamily="49" charset="0"/>
              </a:rPr>
              <a:t>= 0.25, </a:t>
            </a:r>
          </a:p>
          <a:p>
            <a:r>
              <a:rPr lang="en-US" sz="1050">
                <a:latin typeface="Lucida Console" panose="020B0609040504020204" pitchFamily="49" charset="0"/>
              </a:rPr>
              <a:t>	</a:t>
            </a:r>
            <a:r>
              <a:rPr lang="en-US" sz="1050" smtClean="0">
                <a:latin typeface="Lucida Console" panose="020B0609040504020204" pitchFamily="49" charset="0"/>
              </a:rPr>
              <a:t>           caliperScale </a:t>
            </a:r>
            <a:r>
              <a:rPr lang="en-US" sz="1050">
                <a:latin typeface="Lucida Console" panose="020B0609040504020204" pitchFamily="49" charset="0"/>
              </a:rPr>
              <a:t>= "standardized", </a:t>
            </a:r>
          </a:p>
          <a:p>
            <a:r>
              <a:rPr lang="en-US" sz="1050">
                <a:latin typeface="Lucida Console" panose="020B0609040504020204" pitchFamily="49" charset="0"/>
              </a:rPr>
              <a:t>	</a:t>
            </a:r>
            <a:r>
              <a:rPr lang="en-US" sz="1050" smtClean="0">
                <a:latin typeface="Lucida Console" panose="020B0609040504020204" pitchFamily="49" charset="0"/>
              </a:rPr>
              <a:t>           maxRatio </a:t>
            </a:r>
            <a:r>
              <a:rPr lang="en-US" sz="1050">
                <a:latin typeface="Lucida Console" panose="020B0609040504020204" pitchFamily="49" charset="0"/>
              </a:rPr>
              <a:t>= 1)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plotPs(stratPop, ps)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balance &lt;- computeCovariateBalance(strata, </a:t>
            </a:r>
            <a:r>
              <a:rPr lang="en-US" sz="1050" smtClean="0">
                <a:latin typeface="Lucida Console" panose="020B0609040504020204" pitchFamily="49" charset="0"/>
              </a:rPr>
              <a:t>cmd)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>
                <a:latin typeface="Lucida Console" panose="020B0609040504020204" pitchFamily="49" charset="0"/>
              </a:rPr>
              <a:t>plotCovariateBalanceScatterPlot(balance)</a:t>
            </a:r>
          </a:p>
          <a:p>
            <a:r>
              <a:rPr lang="en-US" sz="1050">
                <a:latin typeface="Lucida Console" panose="020B0609040504020204" pitchFamily="49" charset="0"/>
              </a:rPr>
              <a:t>plotCovariateBalanceOfTopVariables(balance)</a:t>
            </a:r>
          </a:p>
          <a:p>
            <a:r>
              <a:rPr lang="en-US" sz="1050">
                <a:latin typeface="Lucida Console" panose="020B0609040504020204" pitchFamily="49" charset="0"/>
              </a:rPr>
              <a:t>outcomeModel &lt;- </a:t>
            </a:r>
            <a:r>
              <a:rPr lang="en-US" sz="1050" smtClean="0">
                <a:latin typeface="Lucida Console" panose="020B0609040504020204" pitchFamily="49" charset="0"/>
              </a:rPr>
              <a:t>fitOutcomeModel(stratPop,</a:t>
            </a:r>
          </a:p>
          <a:p>
            <a:r>
              <a:rPr lang="en-US" sz="1050">
                <a:latin typeface="Lucida Console" panose="020B0609040504020204" pitchFamily="49" charset="0"/>
              </a:rPr>
              <a:t> </a:t>
            </a:r>
            <a:r>
              <a:rPr lang="en-US" sz="1050" smtClean="0">
                <a:latin typeface="Lucida Console" panose="020B0609040504020204" pitchFamily="49" charset="0"/>
              </a:rPr>
              <a:t>                               cmd</a:t>
            </a:r>
            <a:endParaRPr lang="en-US" sz="1050">
              <a:latin typeface="Lucida Console" panose="020B0609040504020204" pitchFamily="49" charset="0"/>
            </a:endParaRPr>
          </a:p>
          <a:p>
            <a:r>
              <a:rPr lang="en-US" sz="1050" smtClean="0">
                <a:latin typeface="Lucida Console" panose="020B0609040504020204" pitchFamily="49" charset="0"/>
              </a:rPr>
              <a:t>                                useCovariates </a:t>
            </a:r>
            <a:r>
              <a:rPr lang="en-US" sz="1050">
                <a:latin typeface="Lucida Console" panose="020B0609040504020204" pitchFamily="49" charset="0"/>
              </a:rPr>
              <a:t>= TRUE, 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modelType = "cox",</a:t>
            </a:r>
          </a:p>
          <a:p>
            <a:r>
              <a:rPr lang="en-US" sz="1050">
                <a:latin typeface="Lucida Console" panose="020B0609040504020204" pitchFamily="49" charset="0"/>
              </a:rPr>
              <a:t>                                </a:t>
            </a:r>
            <a:r>
              <a:rPr lang="en-US" sz="1050" smtClean="0">
                <a:latin typeface="Lucida Console" panose="020B0609040504020204" pitchFamily="49" charset="0"/>
              </a:rPr>
              <a:t>stratified </a:t>
            </a:r>
            <a:r>
              <a:rPr lang="en-US" sz="1050">
                <a:latin typeface="Lucida Console" panose="020B0609040504020204" pitchFamily="49" charset="0"/>
              </a:rPr>
              <a:t>= TRUE)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plotKaplanMeier(stratPop, </a:t>
            </a:r>
            <a:r>
              <a:rPr lang="en-US" sz="1050">
                <a:latin typeface="Lucida Console" panose="020B0609040504020204" pitchFamily="49" charset="0"/>
              </a:rPr>
              <a:t>includeZero = FALSE)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drawAttritionDiagram(stratPop)</a:t>
            </a:r>
            <a:r>
              <a:rPr lang="en-US" sz="1050">
                <a:latin typeface="Lucida Console" panose="020B0609040504020204" pitchFamily="49" charset="0"/>
              </a:rPr>
              <a:t>			</a:t>
            </a:r>
          </a:p>
          <a:p>
            <a:r>
              <a:rPr lang="en-US" sz="1050" smtClean="0">
                <a:latin typeface="Lucida Console" panose="020B0609040504020204" pitchFamily="49" charset="0"/>
              </a:rPr>
              <a:t>outcomeModel</a:t>
            </a:r>
            <a:endParaRPr lang="en-US" sz="1050">
              <a:latin typeface="Lucida Console" panose="020B0609040504020204" pitchFamily="49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8600" y="6248400"/>
            <a:ext cx="6400800" cy="295797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2127919" y="5039402"/>
            <a:ext cx="6339895" cy="827998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Get outcome model</a:t>
            </a:r>
            <a:endParaRPr lang="en-US" sz="2000" b="1"/>
          </a:p>
        </p:txBody>
      </p:sp>
      <p:sp>
        <p:nvSpPr>
          <p:cNvPr id="7" name="Up Arrow 6"/>
          <p:cNvSpPr/>
          <p:nvPr/>
        </p:nvSpPr>
        <p:spPr>
          <a:xfrm rot="10800000">
            <a:off x="5120694" y="5867400"/>
            <a:ext cx="685800" cy="381000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896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New-user cohort design</a:t>
            </a:r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52400" y="1295400"/>
            <a:ext cx="2362200" cy="10668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/>
              <a:t>Total population</a:t>
            </a:r>
            <a:endParaRPr lang="en-US" sz="2400"/>
          </a:p>
        </p:txBody>
      </p:sp>
      <p:sp>
        <p:nvSpPr>
          <p:cNvPr id="5" name="Rounded Rectangle 4"/>
          <p:cNvSpPr/>
          <p:nvPr/>
        </p:nvSpPr>
        <p:spPr>
          <a:xfrm>
            <a:off x="1981200" y="2781836"/>
            <a:ext cx="2362200" cy="1066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/>
              <a:t>Treated cohort</a:t>
            </a:r>
            <a:endParaRPr lang="en-US" sz="2400"/>
          </a:p>
        </p:txBody>
      </p:sp>
      <p:sp>
        <p:nvSpPr>
          <p:cNvPr id="6" name="Rounded Rectangle 5"/>
          <p:cNvSpPr/>
          <p:nvPr/>
        </p:nvSpPr>
        <p:spPr>
          <a:xfrm>
            <a:off x="1980127" y="4645445"/>
            <a:ext cx="23622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/>
              <a:t>Comparator</a:t>
            </a:r>
          </a:p>
          <a:p>
            <a:pPr algn="ctr"/>
            <a:r>
              <a:rPr lang="en-US" sz="2400" smtClean="0"/>
              <a:t>cohort</a:t>
            </a:r>
            <a:endParaRPr lang="en-US" sz="2400"/>
          </a:p>
        </p:txBody>
      </p:sp>
      <p:cxnSp>
        <p:nvCxnSpPr>
          <p:cNvPr id="8" name="Elbow Connector 7"/>
          <p:cNvCxnSpPr>
            <a:stCxn id="4" idx="2"/>
            <a:endCxn id="5" idx="1"/>
          </p:cNvCxnSpPr>
          <p:nvPr/>
        </p:nvCxnSpPr>
        <p:spPr>
          <a:xfrm rot="16200000" flipH="1">
            <a:off x="1180832" y="2514868"/>
            <a:ext cx="953036" cy="647700"/>
          </a:xfrm>
          <a:prstGeom prst="bentConnector2">
            <a:avLst/>
          </a:prstGeom>
          <a:ln w="762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Elbow Connector 8"/>
          <p:cNvCxnSpPr>
            <a:stCxn id="4" idx="2"/>
            <a:endCxn id="6" idx="1"/>
          </p:cNvCxnSpPr>
          <p:nvPr/>
        </p:nvCxnSpPr>
        <p:spPr>
          <a:xfrm rot="16200000" flipH="1">
            <a:off x="248491" y="3447208"/>
            <a:ext cx="2816645" cy="646627"/>
          </a:xfrm>
          <a:prstGeom prst="bentConnector2">
            <a:avLst/>
          </a:prstGeom>
          <a:ln w="762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724400" y="2838717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4724400" y="3305576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4724400" y="3833610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6" name="Picture 2" descr="Alive And Dead Icons Desig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0" t="50000" r="27117" b="21446"/>
          <a:stretch/>
        </p:blipFill>
        <p:spPr bwMode="auto">
          <a:xfrm>
            <a:off x="6791459" y="2520431"/>
            <a:ext cx="352559" cy="31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Alive And Dead Icons Desig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0" t="50000" r="27117" b="21446"/>
          <a:stretch/>
        </p:blipFill>
        <p:spPr bwMode="auto">
          <a:xfrm>
            <a:off x="5486400" y="3534043"/>
            <a:ext cx="352559" cy="31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Straight Arrow Connector 27"/>
          <p:cNvCxnSpPr/>
          <p:nvPr/>
        </p:nvCxnSpPr>
        <p:spPr>
          <a:xfrm>
            <a:off x="4746402" y="4717352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4746402" y="5184211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4746402" y="5712245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" descr="Alive And Dead Icons Desig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0" t="50000" r="27117" b="21446"/>
          <a:stretch/>
        </p:blipFill>
        <p:spPr bwMode="auto">
          <a:xfrm>
            <a:off x="7695127" y="4395245"/>
            <a:ext cx="352559" cy="31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Alive And Dead Icons Desig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0" t="50000" r="27117" b="21446"/>
          <a:stretch/>
        </p:blipFill>
        <p:spPr bwMode="auto">
          <a:xfrm>
            <a:off x="7799768" y="4871290"/>
            <a:ext cx="352559" cy="31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60515" y="1600200"/>
            <a:ext cx="2278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Initiation of treatment</a:t>
            </a:r>
            <a:endParaRPr lang="en-US"/>
          </a:p>
        </p:txBody>
      </p:sp>
      <p:sp>
        <p:nvSpPr>
          <p:cNvPr id="7" name="Down Arrow 6"/>
          <p:cNvSpPr/>
          <p:nvPr/>
        </p:nvSpPr>
        <p:spPr>
          <a:xfrm>
            <a:off x="4572000" y="2133600"/>
            <a:ext cx="304800" cy="38683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32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Evaluating residual bias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lvl="1" indent="0">
              <a:buNone/>
            </a:pPr>
            <a:r>
              <a:rPr lang="en-US" smtClean="0"/>
              <a:t>A negative control is a hypothesis </a:t>
            </a:r>
            <a:r>
              <a:rPr lang="en-US"/>
              <a:t>(</a:t>
            </a:r>
            <a:r>
              <a:rPr lang="en-US" smtClean="0"/>
              <a:t>related to the main study hypothesis)  where the null hypothesis (no effect) is believed to be true</a:t>
            </a:r>
          </a:p>
          <a:p>
            <a:pPr marL="400050" lvl="1" indent="0">
              <a:buNone/>
            </a:pPr>
            <a:endParaRPr lang="en-US"/>
          </a:p>
          <a:p>
            <a:pPr marL="400050" lvl="1" indent="0">
              <a:buNone/>
            </a:pPr>
            <a:r>
              <a:rPr lang="en-US" smtClean="0"/>
              <a:t>For an unbiased estimate, only 5% of negative controls should have p &lt; .05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751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1722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Unadjusted analysis</a:t>
            </a:r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468" y="1097924"/>
            <a:ext cx="7543800" cy="565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4724400" y="2819400"/>
            <a:ext cx="2667000" cy="53340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Candidiasis of mouth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5410200" y="3352800"/>
            <a:ext cx="0" cy="18288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2362200" y="3362325"/>
            <a:ext cx="2667000" cy="53340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GI bleeding</a:t>
            </a:r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4495800" y="3895725"/>
            <a:ext cx="0" cy="15621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0" y="6477667"/>
            <a:ext cx="2392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Celecoxib vs diclofenac</a:t>
            </a:r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191000" y="6362700"/>
            <a:ext cx="1371600" cy="299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Hazard ratio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360399" y="4171500"/>
            <a:ext cx="6339895" cy="1365600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b="1" smtClean="0"/>
              <a:t>Diagnostic: Evidence of large bias means stop</a:t>
            </a:r>
            <a:endParaRPr lang="en-US" sz="2000" b="1"/>
          </a:p>
        </p:txBody>
      </p:sp>
    </p:spTree>
    <p:extLst>
      <p:ext uri="{BB962C8B-B14F-4D97-AF65-F5344CB8AC3E}">
        <p14:creationId xmlns:p14="http://schemas.microsoft.com/office/powerpoint/2010/main" val="282907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1722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Propensity score matching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" y="1188720"/>
            <a:ext cx="7559040" cy="5669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477667"/>
            <a:ext cx="2392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Celecoxib vs diclofenac</a:t>
            </a:r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886200" y="2788276"/>
            <a:ext cx="2667000" cy="53340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Candidiasis of mouth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572000" y="3321676"/>
            <a:ext cx="0" cy="18288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4191000" y="6477667"/>
            <a:ext cx="1371600" cy="299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Hazard ratio</a:t>
            </a:r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032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172200"/>
            <a:ext cx="91440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Matching + full outcome model</a:t>
            </a:r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66" y="1177719"/>
            <a:ext cx="7559040" cy="5669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477667"/>
            <a:ext cx="2392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Celecoxib vs diclofenac</a:t>
            </a: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192610" y="6503593"/>
            <a:ext cx="1371600" cy="2996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Hazard ratio</a:t>
            </a:r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4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CohortMethod package features</a:t>
            </a:r>
          </a:p>
          <a:p>
            <a:pPr lvl="1"/>
            <a:r>
              <a:rPr lang="en-US" smtClean="0"/>
              <a:t>Large scale regression propensity models</a:t>
            </a:r>
          </a:p>
          <a:p>
            <a:pPr lvl="1"/>
            <a:r>
              <a:rPr lang="en-US" smtClean="0"/>
              <a:t>Large scale regression outcome models</a:t>
            </a:r>
          </a:p>
          <a:p>
            <a:r>
              <a:rPr lang="en-US" smtClean="0"/>
              <a:t>Using negative controls, we see a reduction in residual bias when using PS matching + full outcome model</a:t>
            </a:r>
          </a:p>
          <a:p>
            <a:r>
              <a:rPr lang="en-US" smtClean="0"/>
              <a:t>We have already used CohortMethod in several real studies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463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steps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Yuxi Tian (UCLA) is comparing our PS to HDPS</a:t>
            </a:r>
          </a:p>
          <a:p>
            <a:r>
              <a:rPr lang="en-US" smtClean="0"/>
              <a:t>Need to write article showing ‘including instrumental variables in PS model leads to bias’ is nonsense</a:t>
            </a:r>
          </a:p>
          <a:p>
            <a:r>
              <a:rPr lang="en-US" smtClean="0"/>
              <a:t>Disease risk scores instead of PS?</a:t>
            </a:r>
          </a:p>
          <a:p>
            <a:r>
              <a:rPr lang="en-US" smtClean="0"/>
              <a:t>Inverse probability weighting?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840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Topic of next meeting(s)?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smtClean="0"/>
              <a:t>Method evaluation</a:t>
            </a:r>
          </a:p>
          <a:p>
            <a:r>
              <a:rPr lang="en-US" sz="2800" smtClean="0"/>
              <a:t>Identifying the important questions that can be answered using observational research</a:t>
            </a:r>
          </a:p>
          <a:p>
            <a:r>
              <a:rPr lang="en-US" sz="2800" smtClean="0"/>
              <a:t>Replicating RCTs in observational data</a:t>
            </a:r>
          </a:p>
          <a:p>
            <a:r>
              <a:rPr lang="en-US" sz="2800" smtClean="0"/>
              <a:t>TMU’s web-based case-control study app</a:t>
            </a:r>
          </a:p>
          <a:p>
            <a:r>
              <a:rPr lang="en-US" sz="280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9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workgroup meeting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mtClean="0"/>
              <a:t>May 18</a:t>
            </a:r>
            <a:endParaRPr lang="en-US"/>
          </a:p>
          <a:p>
            <a:r>
              <a:rPr lang="en-US"/>
              <a:t>3pm Hong Kong / Taiwan</a:t>
            </a:r>
          </a:p>
          <a:p>
            <a:r>
              <a:rPr lang="en-US"/>
              <a:t>4pm South Korea</a:t>
            </a:r>
          </a:p>
          <a:p>
            <a:r>
              <a:rPr lang="en-US"/>
              <a:t>4:30pm Adelaide</a:t>
            </a:r>
          </a:p>
          <a:p>
            <a:r>
              <a:rPr lang="en-US" smtClean="0"/>
              <a:t>9am </a:t>
            </a:r>
            <a:r>
              <a:rPr lang="en-US"/>
              <a:t>Central European </a:t>
            </a:r>
            <a:r>
              <a:rPr lang="en-US" smtClean="0"/>
              <a:t>time</a:t>
            </a:r>
            <a:endParaRPr lang="en-US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62000" y="5943600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56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Randomized controlled trial</a:t>
            </a:r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52400" y="1295400"/>
            <a:ext cx="2362200" cy="10668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/>
              <a:t>Total population</a:t>
            </a:r>
            <a:endParaRPr lang="en-US" sz="2400"/>
          </a:p>
        </p:txBody>
      </p:sp>
      <p:sp>
        <p:nvSpPr>
          <p:cNvPr id="5" name="Rounded Rectangle 4"/>
          <p:cNvSpPr/>
          <p:nvPr/>
        </p:nvSpPr>
        <p:spPr>
          <a:xfrm>
            <a:off x="1981200" y="2781836"/>
            <a:ext cx="2362200" cy="1066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/>
              <a:t>Treatment arm</a:t>
            </a:r>
            <a:endParaRPr lang="en-US" sz="2400"/>
          </a:p>
        </p:txBody>
      </p:sp>
      <p:sp>
        <p:nvSpPr>
          <p:cNvPr id="6" name="Rounded Rectangle 5"/>
          <p:cNvSpPr/>
          <p:nvPr/>
        </p:nvSpPr>
        <p:spPr>
          <a:xfrm>
            <a:off x="1980127" y="4645445"/>
            <a:ext cx="23622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/>
              <a:t>Control arm</a:t>
            </a:r>
          </a:p>
        </p:txBody>
      </p:sp>
      <p:cxnSp>
        <p:nvCxnSpPr>
          <p:cNvPr id="8" name="Elbow Connector 7"/>
          <p:cNvCxnSpPr>
            <a:stCxn id="4" idx="2"/>
            <a:endCxn id="5" idx="1"/>
          </p:cNvCxnSpPr>
          <p:nvPr/>
        </p:nvCxnSpPr>
        <p:spPr>
          <a:xfrm rot="16200000" flipH="1">
            <a:off x="1180832" y="2514868"/>
            <a:ext cx="953036" cy="647700"/>
          </a:xfrm>
          <a:prstGeom prst="bentConnector2">
            <a:avLst/>
          </a:prstGeom>
          <a:ln w="762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Elbow Connector 8"/>
          <p:cNvCxnSpPr>
            <a:stCxn id="4" idx="2"/>
            <a:endCxn id="6" idx="1"/>
          </p:cNvCxnSpPr>
          <p:nvPr/>
        </p:nvCxnSpPr>
        <p:spPr>
          <a:xfrm rot="16200000" flipH="1">
            <a:off x="248491" y="3447208"/>
            <a:ext cx="2816645" cy="646627"/>
          </a:xfrm>
          <a:prstGeom prst="bentConnector2">
            <a:avLst/>
          </a:prstGeom>
          <a:ln w="762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724400" y="2838717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4724400" y="3305576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4724400" y="3833610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6" name="Picture 2" descr="Alive And Dead Icons Desig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0" t="50000" r="27117" b="21446"/>
          <a:stretch/>
        </p:blipFill>
        <p:spPr bwMode="auto">
          <a:xfrm>
            <a:off x="6791459" y="2520431"/>
            <a:ext cx="352559" cy="31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Alive And Dead Icons Desig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0" t="50000" r="27117" b="21446"/>
          <a:stretch/>
        </p:blipFill>
        <p:spPr bwMode="auto">
          <a:xfrm>
            <a:off x="5486400" y="3534043"/>
            <a:ext cx="352559" cy="31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Straight Arrow Connector 27"/>
          <p:cNvCxnSpPr/>
          <p:nvPr/>
        </p:nvCxnSpPr>
        <p:spPr>
          <a:xfrm>
            <a:off x="4746402" y="4717352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4746402" y="5184211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4746402" y="5712245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" descr="Alive And Dead Icons Desig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0" t="50000" r="27117" b="21446"/>
          <a:stretch/>
        </p:blipFill>
        <p:spPr bwMode="auto">
          <a:xfrm>
            <a:off x="7695127" y="4395245"/>
            <a:ext cx="352559" cy="31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Alive And Dead Icons Desig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0" t="50000" r="27117" b="21446"/>
          <a:stretch/>
        </p:blipFill>
        <p:spPr bwMode="auto">
          <a:xfrm>
            <a:off x="7799768" y="4871290"/>
            <a:ext cx="352559" cy="31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311240" y="3924828"/>
            <a:ext cx="2355759" cy="62472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Randomization</a:t>
            </a:r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3560515" y="1600200"/>
            <a:ext cx="2278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Initiation of treatment</a:t>
            </a:r>
            <a:endParaRPr lang="en-US"/>
          </a:p>
        </p:txBody>
      </p:sp>
      <p:sp>
        <p:nvSpPr>
          <p:cNvPr id="20" name="Down Arrow 19"/>
          <p:cNvSpPr/>
          <p:nvPr/>
        </p:nvSpPr>
        <p:spPr>
          <a:xfrm>
            <a:off x="4572000" y="2133600"/>
            <a:ext cx="304800" cy="38683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92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New-user cohort design</a:t>
            </a:r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52400" y="1295400"/>
            <a:ext cx="2362200" cy="10668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/>
              <a:t>Total population</a:t>
            </a:r>
            <a:endParaRPr lang="en-US" sz="2400"/>
          </a:p>
        </p:txBody>
      </p:sp>
      <p:sp>
        <p:nvSpPr>
          <p:cNvPr id="5" name="Rounded Rectangle 4"/>
          <p:cNvSpPr/>
          <p:nvPr/>
        </p:nvSpPr>
        <p:spPr>
          <a:xfrm>
            <a:off x="1981200" y="2781836"/>
            <a:ext cx="2362200" cy="1066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/>
              <a:t>Treated cohort</a:t>
            </a:r>
            <a:endParaRPr lang="en-US" sz="2400"/>
          </a:p>
        </p:txBody>
      </p:sp>
      <p:sp>
        <p:nvSpPr>
          <p:cNvPr id="6" name="Rounded Rectangle 5"/>
          <p:cNvSpPr/>
          <p:nvPr/>
        </p:nvSpPr>
        <p:spPr>
          <a:xfrm>
            <a:off x="1980127" y="4645445"/>
            <a:ext cx="23622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/>
              <a:t>Comparator</a:t>
            </a:r>
          </a:p>
          <a:p>
            <a:pPr algn="ctr"/>
            <a:r>
              <a:rPr lang="en-US" sz="2400" smtClean="0"/>
              <a:t>cohort</a:t>
            </a:r>
            <a:endParaRPr lang="en-US" sz="2400"/>
          </a:p>
        </p:txBody>
      </p:sp>
      <p:cxnSp>
        <p:nvCxnSpPr>
          <p:cNvPr id="8" name="Elbow Connector 7"/>
          <p:cNvCxnSpPr>
            <a:stCxn id="4" idx="2"/>
            <a:endCxn id="5" idx="1"/>
          </p:cNvCxnSpPr>
          <p:nvPr/>
        </p:nvCxnSpPr>
        <p:spPr>
          <a:xfrm rot="16200000" flipH="1">
            <a:off x="1180832" y="2514868"/>
            <a:ext cx="953036" cy="647700"/>
          </a:xfrm>
          <a:prstGeom prst="bentConnector2">
            <a:avLst/>
          </a:prstGeom>
          <a:ln w="762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Elbow Connector 8"/>
          <p:cNvCxnSpPr>
            <a:stCxn id="4" idx="2"/>
            <a:endCxn id="6" idx="1"/>
          </p:cNvCxnSpPr>
          <p:nvPr/>
        </p:nvCxnSpPr>
        <p:spPr>
          <a:xfrm rot="16200000" flipH="1">
            <a:off x="248491" y="3447208"/>
            <a:ext cx="2816645" cy="646627"/>
          </a:xfrm>
          <a:prstGeom prst="bentConnector2">
            <a:avLst/>
          </a:prstGeom>
          <a:ln w="762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724400" y="2838717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4724400" y="3305576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4724400" y="3833610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6" name="Picture 2" descr="Alive And Dead Icons Desig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0" t="50000" r="27117" b="21446"/>
          <a:stretch/>
        </p:blipFill>
        <p:spPr bwMode="auto">
          <a:xfrm>
            <a:off x="6791459" y="2520431"/>
            <a:ext cx="352559" cy="31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Alive And Dead Icons Desig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0" t="50000" r="27117" b="21446"/>
          <a:stretch/>
        </p:blipFill>
        <p:spPr bwMode="auto">
          <a:xfrm>
            <a:off x="5486400" y="3534043"/>
            <a:ext cx="352559" cy="31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8" name="Straight Arrow Connector 27"/>
          <p:cNvCxnSpPr/>
          <p:nvPr/>
        </p:nvCxnSpPr>
        <p:spPr>
          <a:xfrm>
            <a:off x="4746402" y="4717352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4746402" y="5184211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4746402" y="5712245"/>
            <a:ext cx="3429000" cy="0"/>
          </a:xfrm>
          <a:prstGeom prst="straightConnector1">
            <a:avLst/>
          </a:prstGeom>
          <a:ln w="28575">
            <a:headEnd type="oval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" descr="Alive And Dead Icons Desig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0" t="50000" r="27117" b="21446"/>
          <a:stretch/>
        </p:blipFill>
        <p:spPr bwMode="auto">
          <a:xfrm>
            <a:off x="7695127" y="4395245"/>
            <a:ext cx="352559" cy="31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Alive And Dead Icons Design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0" t="50000" r="27117" b="21446"/>
          <a:stretch/>
        </p:blipFill>
        <p:spPr bwMode="auto">
          <a:xfrm>
            <a:off x="7799768" y="4871290"/>
            <a:ext cx="352559" cy="31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560515" y="1600200"/>
            <a:ext cx="2278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Initiation of treatment</a:t>
            </a:r>
            <a:endParaRPr lang="en-US"/>
          </a:p>
        </p:txBody>
      </p:sp>
      <p:sp>
        <p:nvSpPr>
          <p:cNvPr id="20" name="Down Arrow 19"/>
          <p:cNvSpPr/>
          <p:nvPr/>
        </p:nvSpPr>
        <p:spPr>
          <a:xfrm>
            <a:off x="4572000" y="2133600"/>
            <a:ext cx="304800" cy="38683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1143000" y="1828800"/>
            <a:ext cx="6552127" cy="3199786"/>
          </a:xfrm>
          <a:prstGeom prst="roundRect">
            <a:avLst/>
          </a:prstGeom>
          <a:ln w="28575"/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Treatment assignment is not random!</a:t>
            </a:r>
          </a:p>
          <a:p>
            <a:pPr algn="ctr"/>
            <a:endParaRPr lang="en-US" sz="2800"/>
          </a:p>
          <a:p>
            <a:pPr algn="ctr"/>
            <a:r>
              <a:rPr lang="en-US" sz="2800" smtClean="0"/>
              <a:t>Doctors have reasons why they prescribe a drug to some patients and not to others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1844042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New-user cohort design</a:t>
            </a:r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52400" y="1295400"/>
            <a:ext cx="2362200" cy="1066800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/>
              <a:t>Total population</a:t>
            </a:r>
            <a:endParaRPr lang="en-US" sz="2400"/>
          </a:p>
        </p:txBody>
      </p:sp>
      <p:sp>
        <p:nvSpPr>
          <p:cNvPr id="5" name="Rounded Rectangle 4"/>
          <p:cNvSpPr/>
          <p:nvPr/>
        </p:nvSpPr>
        <p:spPr>
          <a:xfrm>
            <a:off x="1981200" y="2781836"/>
            <a:ext cx="2362200" cy="10668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/>
              <a:t>Treated cohort</a:t>
            </a:r>
            <a:endParaRPr lang="en-US" sz="2400"/>
          </a:p>
        </p:txBody>
      </p:sp>
      <p:sp>
        <p:nvSpPr>
          <p:cNvPr id="6" name="Rounded Rectangle 5"/>
          <p:cNvSpPr/>
          <p:nvPr/>
        </p:nvSpPr>
        <p:spPr>
          <a:xfrm>
            <a:off x="1980127" y="4645445"/>
            <a:ext cx="23622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/>
              <a:t>Comparator</a:t>
            </a:r>
          </a:p>
          <a:p>
            <a:pPr algn="ctr"/>
            <a:r>
              <a:rPr lang="en-US" sz="2400" smtClean="0"/>
              <a:t>cohort</a:t>
            </a:r>
            <a:endParaRPr lang="en-US" sz="2400"/>
          </a:p>
        </p:txBody>
      </p:sp>
      <p:cxnSp>
        <p:nvCxnSpPr>
          <p:cNvPr id="8" name="Elbow Connector 7"/>
          <p:cNvCxnSpPr>
            <a:stCxn id="4" idx="2"/>
            <a:endCxn id="5" idx="1"/>
          </p:cNvCxnSpPr>
          <p:nvPr/>
        </p:nvCxnSpPr>
        <p:spPr>
          <a:xfrm rot="16200000" flipH="1">
            <a:off x="1180832" y="2514868"/>
            <a:ext cx="953036" cy="647700"/>
          </a:xfrm>
          <a:prstGeom prst="bentConnector2">
            <a:avLst/>
          </a:prstGeom>
          <a:ln w="762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Elbow Connector 8"/>
          <p:cNvCxnSpPr>
            <a:stCxn id="4" idx="2"/>
            <a:endCxn id="6" idx="1"/>
          </p:cNvCxnSpPr>
          <p:nvPr/>
        </p:nvCxnSpPr>
        <p:spPr>
          <a:xfrm rot="16200000" flipH="1">
            <a:off x="248491" y="3447208"/>
            <a:ext cx="2816645" cy="646627"/>
          </a:xfrm>
          <a:prstGeom prst="bentConnector2">
            <a:avLst/>
          </a:prstGeom>
          <a:ln w="76200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724400" y="3130570"/>
            <a:ext cx="1375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/>
              <a:t>Celecoxib</a:t>
            </a:r>
            <a:endParaRPr lang="en-US" sz="2400"/>
          </a:p>
        </p:txBody>
      </p:sp>
      <p:sp>
        <p:nvSpPr>
          <p:cNvPr id="20" name="TextBox 19"/>
          <p:cNvSpPr txBox="1"/>
          <p:nvPr/>
        </p:nvSpPr>
        <p:spPr>
          <a:xfrm>
            <a:off x="4724400" y="4948010"/>
            <a:ext cx="14866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/>
              <a:t>Diclofenac</a:t>
            </a:r>
            <a:endParaRPr lang="en-US" sz="2400"/>
          </a:p>
        </p:txBody>
      </p:sp>
      <p:sp>
        <p:nvSpPr>
          <p:cNvPr id="21" name="TextBox 20"/>
          <p:cNvSpPr txBox="1"/>
          <p:nvPr/>
        </p:nvSpPr>
        <p:spPr>
          <a:xfrm>
            <a:off x="5961845" y="4414612"/>
            <a:ext cx="30123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/>
              <a:t>HR = 1.24 (1.01 – 1.39)</a:t>
            </a:r>
            <a:endParaRPr lang="en-US" sz="2400"/>
          </a:p>
        </p:txBody>
      </p:sp>
      <p:sp>
        <p:nvSpPr>
          <p:cNvPr id="26" name="TextBox 25"/>
          <p:cNvSpPr txBox="1"/>
          <p:nvPr/>
        </p:nvSpPr>
        <p:spPr>
          <a:xfrm>
            <a:off x="6720866" y="3909219"/>
            <a:ext cx="14943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/>
              <a:t>GI Bleeds?</a:t>
            </a:r>
            <a:endParaRPr lang="en-US" sz="2400"/>
          </a:p>
        </p:txBody>
      </p:sp>
      <p:sp>
        <p:nvSpPr>
          <p:cNvPr id="22" name="Rounded Rectangle 21"/>
          <p:cNvSpPr/>
          <p:nvPr/>
        </p:nvSpPr>
        <p:spPr>
          <a:xfrm>
            <a:off x="1981201" y="1066800"/>
            <a:ext cx="6552127" cy="2019529"/>
          </a:xfrm>
          <a:prstGeom prst="roundRect">
            <a:avLst/>
          </a:prstGeom>
          <a:ln w="28575"/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smtClean="0"/>
              <a:t>Celecoxib is thought to be safer</a:t>
            </a:r>
          </a:p>
          <a:p>
            <a:pPr algn="ctr"/>
            <a:endParaRPr lang="en-US" sz="2800"/>
          </a:p>
          <a:p>
            <a:pPr algn="ctr"/>
            <a:r>
              <a:rPr lang="en-US" sz="2800" smtClean="0"/>
              <a:t>So doctors give them to people who are more at risk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216732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Propensity score (PS)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smtClean="0"/>
              <a:t>The propensity score is the probability of receiving the treatment, conditional on a set of baseline characteristics</a:t>
            </a:r>
            <a:endParaRPr lang="en-US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28600" y="3581398"/>
                <a:ext cx="8686800" cy="954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20425A"/>
                        </a:solidFill>
                        <a:latin typeface="Cambria Math"/>
                      </a:rPr>
                      <m:t>𝑃</m:t>
                    </m:r>
                    <m:d>
                      <m:dPr>
                        <m:endChr m:val="|"/>
                        <m:ctrlP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</a:rPr>
                          <m:t>𝑡𝑟𝑒𝑎𝑡𝑚𝑒𝑛𝑡</m:t>
                        </m:r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</a:rPr>
                          <m:t> </m:t>
                        </m:r>
                      </m:e>
                    </m:d>
                    <m:r>
                      <a:rPr lang="en-US" sz="2800" b="0" i="1" smtClean="0">
                        <a:solidFill>
                          <a:srgbClr val="20425A"/>
                        </a:solidFill>
                        <a:latin typeface="Cambria Math"/>
                      </a:rPr>
                      <m:t> </m:t>
                    </m:r>
                    <m:r>
                      <a:rPr lang="en-US" sz="2800" b="0" i="1" smtClean="0">
                        <a:solidFill>
                          <a:srgbClr val="20425A"/>
                        </a:solidFill>
                        <a:latin typeface="Cambria Math"/>
                      </a:rPr>
                      <m:t>𝑋</m:t>
                    </m:r>
                    <m:r>
                      <a:rPr lang="en-US" sz="2800" b="0" i="1" smtClean="0">
                        <a:solidFill>
                          <a:srgbClr val="20425A"/>
                        </a:solidFill>
                        <a:latin typeface="Cambria Math"/>
                      </a:rPr>
                      <m:t>)=</m:t>
                    </m:r>
                    <m:r>
                      <a:rPr lang="en-US" sz="2800" b="0" i="1" smtClean="0">
                        <a:solidFill>
                          <a:srgbClr val="20425A"/>
                        </a:solidFill>
                        <a:latin typeface="Cambria Math"/>
                      </a:rPr>
                      <m:t>𝑓</m:t>
                    </m:r>
                    <m:r>
                      <a:rPr lang="en-US" sz="2800" b="0" i="1" smtClean="0">
                        <a:solidFill>
                          <a:srgbClr val="20425A"/>
                        </a:solidFill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 </m:t>
                        </m:r>
                        <m: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smtClean="0">
                    <a:solidFill>
                      <a:srgbClr val="20425A"/>
                    </a:solidFill>
                  </a:rPr>
                  <a:t>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smtClean="0">
                    <a:solidFill>
                      <a:srgbClr val="20425A"/>
                    </a:solidFill>
                  </a:rPr>
                  <a:t> </a:t>
                </a:r>
                <a:r>
                  <a:rPr lang="en-US" sz="2800">
                    <a:solidFill>
                      <a:srgbClr val="20425A"/>
                    </a:solidFill>
                  </a:rPr>
                  <a:t>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smtClean="0">
                    <a:solidFill>
                      <a:srgbClr val="20425A"/>
                    </a:solidFill>
                  </a:rPr>
                  <a:t> </a:t>
                </a:r>
                <a:r>
                  <a:rPr lang="en-US" sz="2800">
                    <a:solidFill>
                      <a:srgbClr val="20425A"/>
                    </a:solidFill>
                  </a:rPr>
                  <a:t>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3</m:t>
                        </m:r>
                      </m:sub>
                    </m:sSub>
                    <m:sSub>
                      <m:sSubPr>
                        <m:ctrlP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20425A"/>
                            </a:solidFill>
                            <a:latin typeface="Cambria Math"/>
                            <a:ea typeface="Cambria Math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2800" smtClean="0">
                    <a:solidFill>
                      <a:srgbClr val="20425A"/>
                    </a:solidFill>
                  </a:rPr>
                  <a:t> + … )</a:t>
                </a:r>
                <a:endParaRPr lang="en-US" sz="2800">
                  <a:solidFill>
                    <a:srgbClr val="20425A"/>
                  </a:solidFill>
                </a:endParaRPr>
              </a:p>
              <a:p>
                <a:endParaRPr lang="en-US" sz="2800">
                  <a:solidFill>
                    <a:srgbClr val="20425A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3581398"/>
                <a:ext cx="8686800" cy="954107"/>
              </a:xfrm>
              <a:prstGeom prst="rect">
                <a:avLst/>
              </a:prstGeom>
              <a:blipFill rotWithShape="1">
                <a:blip r:embed="rId2"/>
                <a:stretch>
                  <a:fillRect t="-50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Elbow Connector 5"/>
          <p:cNvCxnSpPr>
            <a:stCxn id="19" idx="3"/>
            <a:endCxn id="13" idx="2"/>
          </p:cNvCxnSpPr>
          <p:nvPr/>
        </p:nvCxnSpPr>
        <p:spPr>
          <a:xfrm flipV="1">
            <a:off x="2070946" y="4191000"/>
            <a:ext cx="2120054" cy="344505"/>
          </a:xfrm>
          <a:prstGeom prst="bentConnector2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038600" y="4058451"/>
            <a:ext cx="304800" cy="13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029200" y="4078302"/>
            <a:ext cx="304800" cy="13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096000" y="4085548"/>
            <a:ext cx="304800" cy="13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162800" y="4078301"/>
            <a:ext cx="304800" cy="1325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747379" y="4304672"/>
            <a:ext cx="13235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20425A"/>
                </a:solidFill>
              </a:rPr>
              <a:t>Intercept</a:t>
            </a:r>
            <a:endParaRPr lang="en-US" sz="2400">
              <a:solidFill>
                <a:srgbClr val="20425A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47379" y="4802167"/>
            <a:ext cx="3647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20425A"/>
                </a:solidFill>
              </a:rPr>
              <a:t>Charlson Comorbidity Index</a:t>
            </a:r>
            <a:endParaRPr lang="en-US" sz="2400">
              <a:solidFill>
                <a:srgbClr val="20425A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47379" y="5281731"/>
            <a:ext cx="1560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20425A"/>
                </a:solidFill>
              </a:rPr>
              <a:t>Prior GERD</a:t>
            </a:r>
            <a:endParaRPr lang="en-US" sz="2400">
              <a:solidFill>
                <a:srgbClr val="20425A"/>
              </a:solidFill>
            </a:endParaRPr>
          </a:p>
        </p:txBody>
      </p:sp>
      <p:cxnSp>
        <p:nvCxnSpPr>
          <p:cNvPr id="26" name="Elbow Connector 25"/>
          <p:cNvCxnSpPr>
            <a:stCxn id="22" idx="3"/>
            <a:endCxn id="14" idx="2"/>
          </p:cNvCxnSpPr>
          <p:nvPr/>
        </p:nvCxnSpPr>
        <p:spPr>
          <a:xfrm flipV="1">
            <a:off x="4394660" y="4210851"/>
            <a:ext cx="786940" cy="822149"/>
          </a:xfrm>
          <a:prstGeom prst="bentConnector2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Elbow Connector 28"/>
          <p:cNvCxnSpPr>
            <a:stCxn id="24" idx="3"/>
            <a:endCxn id="15" idx="2"/>
          </p:cNvCxnSpPr>
          <p:nvPr/>
        </p:nvCxnSpPr>
        <p:spPr>
          <a:xfrm flipV="1">
            <a:off x="2307421" y="4218097"/>
            <a:ext cx="3940979" cy="1294467"/>
          </a:xfrm>
          <a:prstGeom prst="bentConnector2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47379" y="5779477"/>
            <a:ext cx="6581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rgbClr val="20425A"/>
                </a:solidFill>
              </a:rPr>
              <a:t>Age</a:t>
            </a:r>
            <a:endParaRPr lang="en-US" sz="2400">
              <a:solidFill>
                <a:srgbClr val="20425A"/>
              </a:solidFill>
            </a:endParaRPr>
          </a:p>
        </p:txBody>
      </p:sp>
      <p:cxnSp>
        <p:nvCxnSpPr>
          <p:cNvPr id="33" name="Elbow Connector 32"/>
          <p:cNvCxnSpPr>
            <a:stCxn id="32" idx="3"/>
            <a:endCxn id="16" idx="2"/>
          </p:cNvCxnSpPr>
          <p:nvPr/>
        </p:nvCxnSpPr>
        <p:spPr>
          <a:xfrm flipV="1">
            <a:off x="1405573" y="4210850"/>
            <a:ext cx="5909627" cy="1799460"/>
          </a:xfrm>
          <a:prstGeom prst="bentConnector2">
            <a:avLst/>
          </a:prstGeom>
          <a:ln w="28575"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787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PS score distribution</a:t>
            </a:r>
            <a:endParaRPr lang="en-US"/>
          </a:p>
        </p:txBody>
      </p:sp>
      <p:pic>
        <p:nvPicPr>
          <p:cNvPr id="2051" name="Picture 3" descr="C:\TEMP\p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219200"/>
            <a:ext cx="7162800" cy="5013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18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Using the PS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smtClean="0"/>
              <a:t> Trimming </a:t>
            </a:r>
          </a:p>
          <a:p>
            <a:pPr marL="400050" lvl="1" indent="0">
              <a:buNone/>
            </a:pPr>
            <a:r>
              <a:rPr lang="en-US" smtClean="0"/>
              <a:t>if P(treatment) is around 50%, treatment assignment ‘must be random’</a:t>
            </a:r>
          </a:p>
          <a:p>
            <a:r>
              <a:rPr lang="en-US" b="1" smtClean="0"/>
              <a:t> Stratification or matching</a:t>
            </a:r>
            <a:r>
              <a:rPr lang="en-US" smtClean="0"/>
              <a:t> </a:t>
            </a:r>
          </a:p>
          <a:p>
            <a:pPr marL="400050" lvl="1" indent="0">
              <a:buNone/>
            </a:pPr>
            <a:r>
              <a:rPr lang="en-US" smtClean="0"/>
              <a:t>only compare subjects to subjects with a similar PS</a:t>
            </a:r>
          </a:p>
          <a:p>
            <a:pPr marL="457200" indent="-457200"/>
            <a:r>
              <a:rPr lang="en-US" b="1" smtClean="0"/>
              <a:t>(Adding to the outcome model)</a:t>
            </a:r>
            <a:endParaRPr lang="en-US" smtClean="0"/>
          </a:p>
          <a:p>
            <a:pPr marL="400050" lvl="1" indent="0">
              <a:buNone/>
            </a:pPr>
            <a:r>
              <a:rPr lang="en-US" smtClean="0"/>
              <a:t>correct for the PS in the model used to predict the outcome</a:t>
            </a:r>
          </a:p>
          <a:p>
            <a:pPr marL="457200" indent="-457200"/>
            <a:r>
              <a:rPr lang="en-US" b="1" smtClean="0"/>
              <a:t>(Inverse probability weighting)</a:t>
            </a:r>
          </a:p>
          <a:p>
            <a:pPr marL="400050" lvl="1" indent="0">
              <a:buNone/>
            </a:pPr>
            <a:r>
              <a:rPr lang="en-US" smtClean="0"/>
              <a:t>weigh subjects by inverse of propensity score</a:t>
            </a:r>
            <a:endParaRPr lang="en-US"/>
          </a:p>
          <a:p>
            <a:pPr marL="0" indent="0">
              <a:buNone/>
            </a:pPr>
            <a:r>
              <a:rPr lang="en-US" b="1" smtClean="0"/>
              <a:t>  </a:t>
            </a:r>
            <a:endParaRPr lang="en-US"/>
          </a:p>
          <a:p>
            <a:pPr marL="400050" lvl="1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710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2175</Words>
  <Application>Microsoft Office PowerPoint</Application>
  <PresentationFormat>On-screen Show (4:3)</PresentationFormat>
  <Paragraphs>624</Paragraphs>
  <Slides>37</Slides>
  <Notes>0</Notes>
  <HiddenSlides>3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Office Theme</vt:lpstr>
      <vt:lpstr>CohortMethod package</vt:lpstr>
      <vt:lpstr>Quick recap of previous meeting</vt:lpstr>
      <vt:lpstr>New-user cohort design</vt:lpstr>
      <vt:lpstr>Randomized controlled trial</vt:lpstr>
      <vt:lpstr>New-user cohort design</vt:lpstr>
      <vt:lpstr>New-user cohort design</vt:lpstr>
      <vt:lpstr>Propensity score (PS)</vt:lpstr>
      <vt:lpstr>PS score distribution</vt:lpstr>
      <vt:lpstr>Using the PS</vt:lpstr>
      <vt:lpstr>Trimming</vt:lpstr>
      <vt:lpstr>Stratifying</vt:lpstr>
      <vt:lpstr>Matching</vt:lpstr>
      <vt:lpstr>Effect of matching</vt:lpstr>
      <vt:lpstr>Which variables go into the PS model?</vt:lpstr>
      <vt:lpstr>Regularized regression</vt:lpstr>
      <vt:lpstr>Regularized regression</vt:lpstr>
      <vt:lpstr>Outcome modeling</vt:lpstr>
      <vt:lpstr>CohortMethod package</vt:lpstr>
      <vt:lpstr>CohortMethod package</vt:lpstr>
      <vt:lpstr>CohortMethod package</vt:lpstr>
      <vt:lpstr>CohortMethod package</vt:lpstr>
      <vt:lpstr>CohortMethod package</vt:lpstr>
      <vt:lpstr>CohortMethod package</vt:lpstr>
      <vt:lpstr>CohortMethod package</vt:lpstr>
      <vt:lpstr>CohortMethod package</vt:lpstr>
      <vt:lpstr>CohortMethod package</vt:lpstr>
      <vt:lpstr>CohortMethod package</vt:lpstr>
      <vt:lpstr>CohortMethod package</vt:lpstr>
      <vt:lpstr>CohortMethod package</vt:lpstr>
      <vt:lpstr>Evaluating residual bias</vt:lpstr>
      <vt:lpstr>Unadjusted analysis</vt:lpstr>
      <vt:lpstr>Propensity score matching</vt:lpstr>
      <vt:lpstr>Matching + full outcome model</vt:lpstr>
      <vt:lpstr>Conclusions</vt:lpstr>
      <vt:lpstr>Next steps</vt:lpstr>
      <vt:lpstr>Topic of next meeting(s)?</vt:lpstr>
      <vt:lpstr>Next workgroup meeting</vt:lpstr>
    </vt:vector>
  </TitlesOfParts>
  <Company>Johnson &amp; Johnson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146</cp:revision>
  <dcterms:created xsi:type="dcterms:W3CDTF">2013-12-30T14:14:20Z</dcterms:created>
  <dcterms:modified xsi:type="dcterms:W3CDTF">2016-05-04T09:32:10Z</dcterms:modified>
</cp:coreProperties>
</file>