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42" r:id="rId3"/>
    <p:sldId id="344" r:id="rId4"/>
    <p:sldId id="343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517" r:id="rId15"/>
    <p:sldId id="518" r:id="rId16"/>
    <p:sldId id="519" r:id="rId17"/>
    <p:sldId id="357" r:id="rId18"/>
    <p:sldId id="358" r:id="rId19"/>
    <p:sldId id="354" r:id="rId20"/>
    <p:sldId id="355" r:id="rId21"/>
    <p:sldId id="356" r:id="rId22"/>
    <p:sldId id="359" r:id="rId23"/>
    <p:sldId id="516" r:id="rId24"/>
    <p:sldId id="360" r:id="rId25"/>
    <p:sldId id="361" r:id="rId26"/>
    <p:sldId id="510" r:id="rId27"/>
    <p:sldId id="511" r:id="rId28"/>
    <p:sldId id="512" r:id="rId29"/>
    <p:sldId id="513" r:id="rId30"/>
    <p:sldId id="514" r:id="rId31"/>
    <p:sldId id="515" r:id="rId32"/>
    <p:sldId id="340" r:id="rId33"/>
    <p:sldId id="42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25A"/>
    <a:srgbClr val="FCCB10"/>
    <a:srgbClr val="EB6622"/>
    <a:srgbClr val="153153"/>
    <a:srgbClr val="E28700"/>
    <a:srgbClr val="FF99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 varScale="1">
        <p:scale>
          <a:sx n="159" d="100"/>
          <a:sy n="159" d="100"/>
        </p:scale>
        <p:origin x="1836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Various OHDSI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Martijn Schuemie</a:t>
            </a:r>
          </a:p>
        </p:txBody>
      </p:sp>
    </p:spTree>
    <p:extLst>
      <p:ext uri="{BB962C8B-B14F-4D97-AF65-F5344CB8AC3E}">
        <p14:creationId xmlns:p14="http://schemas.microsoft.com/office/powerpoint/2010/main" val="138750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3D45-2327-40EC-AE77-1157BD8D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Enforcing consistency 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D39E-D433-4E2F-BE6F-74D486134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e.g. </a:t>
            </a:r>
            <a:r>
              <a:rPr lang="en-US" sz="2800" dirty="0" err="1"/>
              <a:t>createDrugComparatorOutcome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createTargetComparatorOutcome</a:t>
            </a: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Many minor changes</a:t>
            </a:r>
          </a:p>
          <a:p>
            <a:r>
              <a:rPr lang="en-US" sz="2800" dirty="0">
                <a:sym typeface="Wingdings" panose="05000000000000000000" pitchFamily="2" charset="2"/>
              </a:rPr>
              <a:t>Old code will not run on new </a:t>
            </a:r>
            <a:r>
              <a:rPr lang="en-US" sz="2800" dirty="0" err="1">
                <a:sym typeface="Wingdings" panose="05000000000000000000" pitchFamily="2" charset="2"/>
              </a:rPr>
              <a:t>CohortMethod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05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218B-74FF-41EA-85FC-B064850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Relative instead of absolute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6A15E-8AC6-4CD2-B6E3-60F6B7E0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Output of </a:t>
            </a:r>
            <a:r>
              <a:rPr lang="en-US" sz="2800" dirty="0" err="1"/>
              <a:t>runCmAnalysis</a:t>
            </a:r>
            <a:r>
              <a:rPr lang="en-US" sz="2800" dirty="0"/>
              <a:t> now holds relative paths instead of absolute ones</a:t>
            </a:r>
          </a:p>
          <a:p>
            <a:r>
              <a:rPr lang="en-US" sz="2800" dirty="0"/>
              <a:t>Can now easily share </a:t>
            </a:r>
            <a:r>
              <a:rPr lang="en-US" sz="2800" dirty="0" err="1"/>
              <a:t>cmOutput</a:t>
            </a:r>
            <a:r>
              <a:rPr lang="en-US" sz="2800" dirty="0"/>
              <a:t> folder</a:t>
            </a:r>
          </a:p>
        </p:txBody>
      </p:sp>
    </p:spTree>
    <p:extLst>
      <p:ext uri="{BB962C8B-B14F-4D97-AF65-F5344CB8AC3E}">
        <p14:creationId xmlns:p14="http://schemas.microsoft.com/office/powerpoint/2010/main" val="360325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4A6C-C2D5-4F6C-80FC-6D065BB5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Compression of intermediate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04F99-0D82-45EF-A301-38E6DB281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CohortMethodData</a:t>
            </a:r>
            <a:r>
              <a:rPr lang="en-US" sz="2800" dirty="0"/>
              <a:t> object can become very large</a:t>
            </a:r>
          </a:p>
          <a:p>
            <a:r>
              <a:rPr lang="en-US" sz="2800" dirty="0"/>
              <a:t>Now offering compression to save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30264-D90E-40E9-AF8C-0178BD41E4A9}"/>
              </a:ext>
            </a:extLst>
          </p:cNvPr>
          <p:cNvSpPr/>
          <p:nvPr/>
        </p:nvSpPr>
        <p:spPr>
          <a:xfrm>
            <a:off x="330186" y="3564469"/>
            <a:ext cx="4594591" cy="9905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saveCohortMethodData</a:t>
            </a:r>
            <a:r>
              <a:rPr lang="en-US" dirty="0"/>
              <a:t>(</a:t>
            </a:r>
            <a:r>
              <a:rPr lang="en-US" dirty="0" err="1"/>
              <a:t>cmData</a:t>
            </a:r>
            <a:r>
              <a:rPr lang="en-US" dirty="0"/>
              <a:t>,</a:t>
            </a:r>
          </a:p>
          <a:p>
            <a:r>
              <a:rPr lang="en-US" dirty="0"/>
              <a:t>                                             compress = TRUE)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EC3C0-479D-4692-89D2-8EE996E31E8E}"/>
              </a:ext>
            </a:extLst>
          </p:cNvPr>
          <p:cNvSpPr/>
          <p:nvPr/>
        </p:nvSpPr>
        <p:spPr>
          <a:xfrm>
            <a:off x="330186" y="4800600"/>
            <a:ext cx="5928091" cy="9905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runCmAnalyses</a:t>
            </a:r>
            <a:r>
              <a:rPr lang="en-US" dirty="0"/>
              <a:t>(</a:t>
            </a:r>
            <a:r>
              <a:rPr lang="en-US" dirty="0" err="1"/>
              <a:t>compressCohortMethodData</a:t>
            </a:r>
            <a:r>
              <a:rPr lang="en-US" dirty="0"/>
              <a:t> = TRUE,</a:t>
            </a:r>
          </a:p>
          <a:p>
            <a:r>
              <a:rPr lang="en-US" dirty="0"/>
              <a:t>                             …)</a:t>
            </a:r>
          </a:p>
        </p:txBody>
      </p:sp>
    </p:spTree>
    <p:extLst>
      <p:ext uri="{BB962C8B-B14F-4D97-AF65-F5344CB8AC3E}">
        <p14:creationId xmlns:p14="http://schemas.microsoft.com/office/powerpoint/2010/main" val="143545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FBB5-3201-4E23-BB69-0E425996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in V3.0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67B39-7736-455C-A1BD-4ADA5B537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inverse probability weighting</a:t>
            </a:r>
          </a:p>
          <a:p>
            <a:r>
              <a:rPr lang="en-US" dirty="0"/>
              <a:t>Adding interaction terms</a:t>
            </a:r>
          </a:p>
          <a:p>
            <a:r>
              <a:rPr lang="en-US" dirty="0"/>
              <a:t>Adding summary statistics to plots</a:t>
            </a:r>
          </a:p>
          <a:p>
            <a:r>
              <a:rPr lang="en-US" dirty="0"/>
              <a:t>Enforcing consistency in language</a:t>
            </a:r>
          </a:p>
          <a:p>
            <a:r>
              <a:rPr lang="en-US" dirty="0"/>
              <a:t>Relative instead of absolute paths</a:t>
            </a:r>
          </a:p>
          <a:p>
            <a:r>
              <a:rPr lang="en-US" dirty="0"/>
              <a:t>Compression of intermediate results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B050B8-1A05-4F04-BC63-7B8B5C241A82}"/>
              </a:ext>
            </a:extLst>
          </p:cNvPr>
          <p:cNvSpPr/>
          <p:nvPr/>
        </p:nvSpPr>
        <p:spPr>
          <a:xfrm>
            <a:off x="457200" y="4800600"/>
            <a:ext cx="8382000" cy="1828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Need empirical evaluation of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Inverse probability weighting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Subgroup interaction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(implementation is good, but how does it perform in practice?)</a:t>
            </a:r>
          </a:p>
        </p:txBody>
      </p:sp>
    </p:spTree>
    <p:extLst>
      <p:ext uri="{BB962C8B-B14F-4D97-AF65-F5344CB8AC3E}">
        <p14:creationId xmlns:p14="http://schemas.microsoft.com/office/powerpoint/2010/main" val="28825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538EB7-2292-400F-8667-F63A9CC21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Package skeletons, ATLAS, and Hydra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CA817A-26B8-41A1-89AF-568C8085C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D5CD-2408-431F-B83E-B173F0B3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package skeleton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F7474-8B2C-40B1-BE87-C88F73BBA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57" y="2612201"/>
            <a:ext cx="457200" cy="9241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9CA647-E221-4826-AA67-9A3C313B95F8}"/>
              </a:ext>
            </a:extLst>
          </p:cNvPr>
          <p:cNvGrpSpPr/>
          <p:nvPr/>
        </p:nvGrpSpPr>
        <p:grpSpPr>
          <a:xfrm>
            <a:off x="6474063" y="2612201"/>
            <a:ext cx="1225296" cy="1001465"/>
            <a:chOff x="5559551" y="2080591"/>
            <a:chExt cx="1225296" cy="1001465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07C21AE-EEF3-43E8-B9C6-4F9D066CF721}"/>
                </a:ext>
              </a:extLst>
            </p:cNvPr>
            <p:cNvSpPr/>
            <p:nvPr/>
          </p:nvSpPr>
          <p:spPr>
            <a:xfrm>
              <a:off x="5559551" y="2080591"/>
              <a:ext cx="1216153" cy="317928"/>
            </a:xfrm>
            <a:custGeom>
              <a:avLst/>
              <a:gdLst>
                <a:gd name="connsiteX0" fmla="*/ 0 w 569118"/>
                <a:gd name="connsiteY0" fmla="*/ 90488 h 188119"/>
                <a:gd name="connsiteX1" fmla="*/ 302418 w 569118"/>
                <a:gd name="connsiteY1" fmla="*/ 0 h 188119"/>
                <a:gd name="connsiteX2" fmla="*/ 569118 w 569118"/>
                <a:gd name="connsiteY2" fmla="*/ 97631 h 188119"/>
                <a:gd name="connsiteX3" fmla="*/ 288131 w 569118"/>
                <a:gd name="connsiteY3" fmla="*/ 188119 h 188119"/>
                <a:gd name="connsiteX4" fmla="*/ 0 w 569118"/>
                <a:gd name="connsiteY4" fmla="*/ 90488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118" h="188119">
                  <a:moveTo>
                    <a:pt x="0" y="90488"/>
                  </a:moveTo>
                  <a:lnTo>
                    <a:pt x="302418" y="0"/>
                  </a:lnTo>
                  <a:lnTo>
                    <a:pt x="569118" y="97631"/>
                  </a:lnTo>
                  <a:lnTo>
                    <a:pt x="288131" y="188119"/>
                  </a:lnTo>
                  <a:lnTo>
                    <a:pt x="0" y="9048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B1357100-3BD7-41E6-A230-CBF3746A7CBE}"/>
                </a:ext>
              </a:extLst>
            </p:cNvPr>
            <p:cNvSpPr/>
            <p:nvPr/>
          </p:nvSpPr>
          <p:spPr>
            <a:xfrm>
              <a:off x="5559551" y="2239555"/>
              <a:ext cx="617220" cy="842501"/>
            </a:xfrm>
            <a:custGeom>
              <a:avLst/>
              <a:gdLst>
                <a:gd name="connsiteX0" fmla="*/ 0 w 321469"/>
                <a:gd name="connsiteY0" fmla="*/ 0 h 554831"/>
                <a:gd name="connsiteX1" fmla="*/ 321469 w 321469"/>
                <a:gd name="connsiteY1" fmla="*/ 102394 h 554831"/>
                <a:gd name="connsiteX2" fmla="*/ 321469 w 321469"/>
                <a:gd name="connsiteY2" fmla="*/ 554831 h 554831"/>
                <a:gd name="connsiteX3" fmla="*/ 0 w 321469"/>
                <a:gd name="connsiteY3" fmla="*/ 438150 h 554831"/>
                <a:gd name="connsiteX4" fmla="*/ 0 w 321469"/>
                <a:gd name="connsiteY4" fmla="*/ 0 h 5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69" h="554831">
                  <a:moveTo>
                    <a:pt x="0" y="0"/>
                  </a:moveTo>
                  <a:lnTo>
                    <a:pt x="321469" y="102394"/>
                  </a:lnTo>
                  <a:lnTo>
                    <a:pt x="321469" y="554831"/>
                  </a:lnTo>
                  <a:lnTo>
                    <a:pt x="0" y="438150"/>
                  </a:lnTo>
                  <a:cubicBezTo>
                    <a:pt x="794" y="291306"/>
                    <a:pt x="1587" y="14446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88EA409-7FC0-41A0-9143-C0BC03D11D02}"/>
                </a:ext>
              </a:extLst>
            </p:cNvPr>
            <p:cNvSpPr/>
            <p:nvPr/>
          </p:nvSpPr>
          <p:spPr>
            <a:xfrm flipH="1">
              <a:off x="6167627" y="2239555"/>
              <a:ext cx="617220" cy="842501"/>
            </a:xfrm>
            <a:custGeom>
              <a:avLst/>
              <a:gdLst>
                <a:gd name="connsiteX0" fmla="*/ 0 w 321469"/>
                <a:gd name="connsiteY0" fmla="*/ 0 h 554831"/>
                <a:gd name="connsiteX1" fmla="*/ 321469 w 321469"/>
                <a:gd name="connsiteY1" fmla="*/ 102394 h 554831"/>
                <a:gd name="connsiteX2" fmla="*/ 321469 w 321469"/>
                <a:gd name="connsiteY2" fmla="*/ 554831 h 554831"/>
                <a:gd name="connsiteX3" fmla="*/ 0 w 321469"/>
                <a:gd name="connsiteY3" fmla="*/ 438150 h 554831"/>
                <a:gd name="connsiteX4" fmla="*/ 0 w 321469"/>
                <a:gd name="connsiteY4" fmla="*/ 0 h 5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69" h="554831">
                  <a:moveTo>
                    <a:pt x="0" y="0"/>
                  </a:moveTo>
                  <a:lnTo>
                    <a:pt x="321469" y="102394"/>
                  </a:lnTo>
                  <a:lnTo>
                    <a:pt x="321469" y="554831"/>
                  </a:lnTo>
                  <a:lnTo>
                    <a:pt x="0" y="438150"/>
                  </a:lnTo>
                  <a:cubicBezTo>
                    <a:pt x="794" y="291306"/>
                    <a:pt x="1587" y="14446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8BBE364-F275-4940-8D18-1ABA3F0FC0F6}"/>
              </a:ext>
            </a:extLst>
          </p:cNvPr>
          <p:cNvSpPr txBox="1"/>
          <p:nvPr/>
        </p:nvSpPr>
        <p:spPr>
          <a:xfrm>
            <a:off x="1444641" y="3561138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Skeleton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6C815-A2E0-4C95-A0A5-877A84591CBE}"/>
              </a:ext>
            </a:extLst>
          </p:cNvPr>
          <p:cNvSpPr txBox="1"/>
          <p:nvPr/>
        </p:nvSpPr>
        <p:spPr>
          <a:xfrm>
            <a:off x="5653694" y="3636196"/>
            <a:ext cx="278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Executable comparative</a:t>
            </a:r>
          </a:p>
          <a:p>
            <a:pPr algn="ctr"/>
            <a:r>
              <a:rPr lang="en-US" dirty="0"/>
              <a:t>effectiveness study package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E7DCCE0-DAB5-4C76-A143-03C54773EB97}"/>
              </a:ext>
            </a:extLst>
          </p:cNvPr>
          <p:cNvSpPr/>
          <p:nvPr/>
        </p:nvSpPr>
        <p:spPr>
          <a:xfrm>
            <a:off x="3716019" y="2678948"/>
            <a:ext cx="1828800" cy="838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7D23B3-CAE9-415E-A07D-20098C1E7F83}"/>
              </a:ext>
            </a:extLst>
          </p:cNvPr>
          <p:cNvSpPr/>
          <p:nvPr/>
        </p:nvSpPr>
        <p:spPr>
          <a:xfrm>
            <a:off x="2501634" y="1644671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Cohort definitions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0AAE05D-B017-4D6D-B4AB-23DF3224533D}"/>
              </a:ext>
            </a:extLst>
          </p:cNvPr>
          <p:cNvSpPr/>
          <p:nvPr/>
        </p:nvSpPr>
        <p:spPr>
          <a:xfrm>
            <a:off x="3870726" y="905297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controls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6E1B58-CE28-4785-9386-0DDE02A03DAD}"/>
              </a:ext>
            </a:extLst>
          </p:cNvPr>
          <p:cNvSpPr/>
          <p:nvPr/>
        </p:nvSpPr>
        <p:spPr>
          <a:xfrm>
            <a:off x="4824848" y="1645493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settings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0F9D82-DFF0-430C-9D8F-849A51EFD351}"/>
              </a:ext>
            </a:extLst>
          </p:cNvPr>
          <p:cNvCxnSpPr>
            <a:stCxn id="13" idx="2"/>
          </p:cNvCxnSpPr>
          <p:nvPr/>
        </p:nvCxnSpPr>
        <p:spPr>
          <a:xfrm>
            <a:off x="3301734" y="2254271"/>
            <a:ext cx="800100" cy="42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C3FFB7-FE00-4CF3-A800-3FF16557F3AC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516119" y="1514897"/>
            <a:ext cx="154707" cy="108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5C059F-E653-4B20-801F-574D4BA424DF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4960656" y="2255093"/>
            <a:ext cx="664292" cy="346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6A0769B-2002-4C9C-A1ED-730119ECFCCA}"/>
              </a:ext>
            </a:extLst>
          </p:cNvPr>
          <p:cNvSpPr/>
          <p:nvPr/>
        </p:nvSpPr>
        <p:spPr>
          <a:xfrm rot="7608508">
            <a:off x="5373627" y="4849352"/>
            <a:ext cx="1156043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051B29A-004B-4EF5-934C-95F8AB9AD22C}"/>
              </a:ext>
            </a:extLst>
          </p:cNvPr>
          <p:cNvSpPr/>
          <p:nvPr/>
        </p:nvSpPr>
        <p:spPr>
          <a:xfrm rot="5400000">
            <a:off x="6470478" y="4849353"/>
            <a:ext cx="1156043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516E1120-3D31-47DC-972C-3FCFBC882E00}"/>
              </a:ext>
            </a:extLst>
          </p:cNvPr>
          <p:cNvSpPr/>
          <p:nvPr/>
        </p:nvSpPr>
        <p:spPr>
          <a:xfrm rot="3368065">
            <a:off x="7529864" y="4804195"/>
            <a:ext cx="1156043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D7E155B9-7BF1-4676-AF97-3B201FC331E9}"/>
              </a:ext>
            </a:extLst>
          </p:cNvPr>
          <p:cNvSpPr/>
          <p:nvPr/>
        </p:nvSpPr>
        <p:spPr>
          <a:xfrm>
            <a:off x="4895144" y="5541675"/>
            <a:ext cx="1115705" cy="62471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Site A</a:t>
            </a:r>
          </a:p>
        </p:txBody>
      </p:sp>
      <p:sp>
        <p:nvSpPr>
          <p:cNvPr id="31" name="Flowchart: Magnetic Disk 30">
            <a:extLst>
              <a:ext uri="{FF2B5EF4-FFF2-40B4-BE49-F238E27FC236}">
                <a16:creationId xmlns:a16="http://schemas.microsoft.com/office/drawing/2014/main" id="{19829D59-E1C5-4CDB-BE17-E06EE3F2721F}"/>
              </a:ext>
            </a:extLst>
          </p:cNvPr>
          <p:cNvSpPr/>
          <p:nvPr/>
        </p:nvSpPr>
        <p:spPr>
          <a:xfrm>
            <a:off x="6432472" y="5694073"/>
            <a:ext cx="1115705" cy="62471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Site B</a:t>
            </a:r>
          </a:p>
        </p:txBody>
      </p:sp>
      <p:sp>
        <p:nvSpPr>
          <p:cNvPr id="32" name="Flowchart: Magnetic Disk 31">
            <a:extLst>
              <a:ext uri="{FF2B5EF4-FFF2-40B4-BE49-F238E27FC236}">
                <a16:creationId xmlns:a16="http://schemas.microsoft.com/office/drawing/2014/main" id="{BF7C55B8-4D75-454A-9E2F-7B4034920288}"/>
              </a:ext>
            </a:extLst>
          </p:cNvPr>
          <p:cNvSpPr/>
          <p:nvPr/>
        </p:nvSpPr>
        <p:spPr>
          <a:xfrm>
            <a:off x="7967042" y="5554463"/>
            <a:ext cx="1115705" cy="62471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Site C</a:t>
            </a:r>
          </a:p>
        </p:txBody>
      </p:sp>
    </p:spTree>
    <p:extLst>
      <p:ext uri="{BB962C8B-B14F-4D97-AF65-F5344CB8AC3E}">
        <p14:creationId xmlns:p14="http://schemas.microsoft.com/office/powerpoint/2010/main" val="38115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3" grpId="0" animBg="1"/>
      <p:bldP spid="17" grpId="0" animBg="1"/>
      <p:bldP spid="18" grpId="0" animBg="1"/>
      <p:bldP spid="27" grpId="0" animBg="1"/>
      <p:bldP spid="28" grpId="0" animBg="1"/>
      <p:bldP spid="29" grpId="0" animBg="1"/>
      <p:bldP spid="25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D5CD-2408-431F-B83E-B173F0B3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 and Hydra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F7474-8B2C-40B1-BE87-C88F73BBA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24876"/>
            <a:ext cx="457200" cy="924128"/>
          </a:xfrm>
          <a:prstGeom prst="rect">
            <a:avLst/>
          </a:prstGeom>
        </p:spPr>
      </p:pic>
      <p:pic>
        <p:nvPicPr>
          <p:cNvPr id="1028" name="Picture 4" descr="https://camo.githubusercontent.com/cf8876aecc9337aa0b550cdba91079a23981c42f/687474703a2f2f7777772e6f686473692e6f72672f7765622f77696b692f6c69622f6578652f66657463682e7068703f63616368653d266d656469613d646f63756d656e746174696f6e3a736f6674776172653a6c6f676f5f776974686f75745f746578742e706e67">
            <a:extLst>
              <a:ext uri="{FF2B5EF4-FFF2-40B4-BE49-F238E27FC236}">
                <a16:creationId xmlns:a16="http://schemas.microsoft.com/office/drawing/2014/main" id="{6B1832EA-E465-44F3-8458-89199DC66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1385"/>
            <a:ext cx="856422" cy="10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4AE827D-6FB2-420C-907B-FE44FFD2AA5D}"/>
              </a:ext>
            </a:extLst>
          </p:cNvPr>
          <p:cNvGrpSpPr/>
          <p:nvPr/>
        </p:nvGrpSpPr>
        <p:grpSpPr>
          <a:xfrm>
            <a:off x="6292778" y="4087961"/>
            <a:ext cx="1225296" cy="1001465"/>
            <a:chOff x="5559551" y="2080591"/>
            <a:chExt cx="1225296" cy="100146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D1BC8AE0-F808-4C83-8657-EFAA0310DDC8}"/>
                </a:ext>
              </a:extLst>
            </p:cNvPr>
            <p:cNvSpPr/>
            <p:nvPr/>
          </p:nvSpPr>
          <p:spPr>
            <a:xfrm>
              <a:off x="5559551" y="2080591"/>
              <a:ext cx="1216153" cy="317928"/>
            </a:xfrm>
            <a:custGeom>
              <a:avLst/>
              <a:gdLst>
                <a:gd name="connsiteX0" fmla="*/ 0 w 569118"/>
                <a:gd name="connsiteY0" fmla="*/ 90488 h 188119"/>
                <a:gd name="connsiteX1" fmla="*/ 302418 w 569118"/>
                <a:gd name="connsiteY1" fmla="*/ 0 h 188119"/>
                <a:gd name="connsiteX2" fmla="*/ 569118 w 569118"/>
                <a:gd name="connsiteY2" fmla="*/ 97631 h 188119"/>
                <a:gd name="connsiteX3" fmla="*/ 288131 w 569118"/>
                <a:gd name="connsiteY3" fmla="*/ 188119 h 188119"/>
                <a:gd name="connsiteX4" fmla="*/ 0 w 569118"/>
                <a:gd name="connsiteY4" fmla="*/ 90488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118" h="188119">
                  <a:moveTo>
                    <a:pt x="0" y="90488"/>
                  </a:moveTo>
                  <a:lnTo>
                    <a:pt x="302418" y="0"/>
                  </a:lnTo>
                  <a:lnTo>
                    <a:pt x="569118" y="97631"/>
                  </a:lnTo>
                  <a:lnTo>
                    <a:pt x="288131" y="188119"/>
                  </a:lnTo>
                  <a:lnTo>
                    <a:pt x="0" y="9048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1D52B367-49BC-43FB-A0BA-C43D23B12279}"/>
                </a:ext>
              </a:extLst>
            </p:cNvPr>
            <p:cNvSpPr/>
            <p:nvPr/>
          </p:nvSpPr>
          <p:spPr>
            <a:xfrm>
              <a:off x="5559551" y="2239555"/>
              <a:ext cx="617220" cy="842501"/>
            </a:xfrm>
            <a:custGeom>
              <a:avLst/>
              <a:gdLst>
                <a:gd name="connsiteX0" fmla="*/ 0 w 321469"/>
                <a:gd name="connsiteY0" fmla="*/ 0 h 554831"/>
                <a:gd name="connsiteX1" fmla="*/ 321469 w 321469"/>
                <a:gd name="connsiteY1" fmla="*/ 102394 h 554831"/>
                <a:gd name="connsiteX2" fmla="*/ 321469 w 321469"/>
                <a:gd name="connsiteY2" fmla="*/ 554831 h 554831"/>
                <a:gd name="connsiteX3" fmla="*/ 0 w 321469"/>
                <a:gd name="connsiteY3" fmla="*/ 438150 h 554831"/>
                <a:gd name="connsiteX4" fmla="*/ 0 w 321469"/>
                <a:gd name="connsiteY4" fmla="*/ 0 h 5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69" h="554831">
                  <a:moveTo>
                    <a:pt x="0" y="0"/>
                  </a:moveTo>
                  <a:lnTo>
                    <a:pt x="321469" y="102394"/>
                  </a:lnTo>
                  <a:lnTo>
                    <a:pt x="321469" y="554831"/>
                  </a:lnTo>
                  <a:lnTo>
                    <a:pt x="0" y="438150"/>
                  </a:lnTo>
                  <a:cubicBezTo>
                    <a:pt x="794" y="291306"/>
                    <a:pt x="1587" y="14446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A23CD86-2615-42FB-B7D8-D22615795C6C}"/>
                </a:ext>
              </a:extLst>
            </p:cNvPr>
            <p:cNvSpPr/>
            <p:nvPr/>
          </p:nvSpPr>
          <p:spPr>
            <a:xfrm flipH="1">
              <a:off x="6167627" y="2239555"/>
              <a:ext cx="617220" cy="842501"/>
            </a:xfrm>
            <a:custGeom>
              <a:avLst/>
              <a:gdLst>
                <a:gd name="connsiteX0" fmla="*/ 0 w 321469"/>
                <a:gd name="connsiteY0" fmla="*/ 0 h 554831"/>
                <a:gd name="connsiteX1" fmla="*/ 321469 w 321469"/>
                <a:gd name="connsiteY1" fmla="*/ 102394 h 554831"/>
                <a:gd name="connsiteX2" fmla="*/ 321469 w 321469"/>
                <a:gd name="connsiteY2" fmla="*/ 554831 h 554831"/>
                <a:gd name="connsiteX3" fmla="*/ 0 w 321469"/>
                <a:gd name="connsiteY3" fmla="*/ 438150 h 554831"/>
                <a:gd name="connsiteX4" fmla="*/ 0 w 321469"/>
                <a:gd name="connsiteY4" fmla="*/ 0 h 5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69" h="554831">
                  <a:moveTo>
                    <a:pt x="0" y="0"/>
                  </a:moveTo>
                  <a:lnTo>
                    <a:pt x="321469" y="102394"/>
                  </a:lnTo>
                  <a:lnTo>
                    <a:pt x="321469" y="554831"/>
                  </a:lnTo>
                  <a:lnTo>
                    <a:pt x="0" y="438150"/>
                  </a:lnTo>
                  <a:cubicBezTo>
                    <a:pt x="794" y="291306"/>
                    <a:pt x="1587" y="14446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3F1E985-7F23-4BC0-9130-46E313FB1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05" y="3824876"/>
            <a:ext cx="457200" cy="924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AB8DE-BBC1-46D4-9FA4-9E2AD798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05" y="3824876"/>
            <a:ext cx="457200" cy="9241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A3C8FC-D28F-4439-80D7-0FB6212B0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205" y="3824876"/>
            <a:ext cx="457200" cy="9241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0DADD5-76BA-41D2-8BFD-CEB0CBE546C7}"/>
              </a:ext>
            </a:extLst>
          </p:cNvPr>
          <p:cNvSpPr/>
          <p:nvPr/>
        </p:nvSpPr>
        <p:spPr>
          <a:xfrm>
            <a:off x="876300" y="1645665"/>
            <a:ext cx="2133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Study specifications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json</a:t>
            </a:r>
            <a:r>
              <a:rPr lang="en-US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85F0EC-6DDC-4DEB-A633-0610DA0ABA4F}"/>
              </a:ext>
            </a:extLst>
          </p:cNvPr>
          <p:cNvSpPr/>
          <p:nvPr/>
        </p:nvSpPr>
        <p:spPr>
          <a:xfrm>
            <a:off x="838200" y="3596276"/>
            <a:ext cx="2209800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BC2162-6429-4C6C-8415-E1D4267F41DD}"/>
              </a:ext>
            </a:extLst>
          </p:cNvPr>
          <p:cNvSpPr txBox="1"/>
          <p:nvPr/>
        </p:nvSpPr>
        <p:spPr>
          <a:xfrm>
            <a:off x="4287931" y="2274052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34E2BB-FEA2-4400-A867-044D16E980E7}"/>
              </a:ext>
            </a:extLst>
          </p:cNvPr>
          <p:cNvSpPr txBox="1"/>
          <p:nvPr/>
        </p:nvSpPr>
        <p:spPr>
          <a:xfrm>
            <a:off x="1625926" y="4975599"/>
            <a:ext cx="7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Hydra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4C5F2DA-6B03-4F10-9AC2-6C691D0C9BED}"/>
              </a:ext>
            </a:extLst>
          </p:cNvPr>
          <p:cNvSpPr/>
          <p:nvPr/>
        </p:nvSpPr>
        <p:spPr>
          <a:xfrm>
            <a:off x="3656076" y="4129530"/>
            <a:ext cx="1828800" cy="838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Hydrate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A9DB15-7A68-4E74-A7B0-CBB36E599F08}"/>
              </a:ext>
            </a:extLst>
          </p:cNvPr>
          <p:cNvSpPr txBox="1"/>
          <p:nvPr/>
        </p:nvSpPr>
        <p:spPr>
          <a:xfrm>
            <a:off x="5791200" y="5115494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Executable study package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comparative effectiveness </a:t>
            </a:r>
          </a:p>
          <a:p>
            <a:pPr marL="285750" indent="-285750">
              <a:buFontTx/>
              <a:buChar char="-"/>
            </a:pPr>
            <a:r>
              <a:rPr lang="en-US" dirty="0"/>
              <a:t>patient-level prediction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…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6D89E0-A8DB-47AF-97BC-B7EA06EC6A78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3009900" y="1950465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0F7A-674A-44BC-93B5-ECB0E46696E9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>
            <a:off x="1943100" y="2255265"/>
            <a:ext cx="0" cy="134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22EAAC-3677-43AE-8146-DAA351C87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Large-scale Evidence Generation and Evaluation in a Network of Databases</a:t>
            </a:r>
            <a:br>
              <a:rPr lang="en-US" dirty="0"/>
            </a:br>
            <a:r>
              <a:rPr lang="en-US" dirty="0"/>
              <a:t>(LEGEND)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BA0A16-06E5-4492-A6D7-4007E9CA2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3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7D5F-C735-46C9-9022-4DA074BD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8019-9702-4870-BE64-6E4D187F1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 all depression treatments for 22 outcomes of interest</a:t>
            </a:r>
          </a:p>
          <a:p>
            <a:r>
              <a:rPr lang="en-US" dirty="0"/>
              <a:t>Compare all hypertension treatments for 57 outcomes of interest</a:t>
            </a:r>
          </a:p>
          <a:p>
            <a:r>
              <a:rPr lang="en-US" dirty="0"/>
              <a:t>Adding:</a:t>
            </a:r>
          </a:p>
          <a:p>
            <a:pPr lvl="1"/>
            <a:r>
              <a:rPr lang="en-US" dirty="0"/>
              <a:t>Other databases</a:t>
            </a:r>
          </a:p>
          <a:p>
            <a:pPr lvl="1"/>
            <a:r>
              <a:rPr lang="en-US" dirty="0"/>
              <a:t>Combination treatments</a:t>
            </a:r>
          </a:p>
          <a:p>
            <a:pPr lvl="1"/>
            <a:r>
              <a:rPr lang="en-US" dirty="0"/>
              <a:t>Class levels</a:t>
            </a:r>
          </a:p>
          <a:p>
            <a:pPr lvl="1"/>
            <a:r>
              <a:rPr lang="en-US" dirty="0"/>
              <a:t>Subgroup interactions</a:t>
            </a:r>
          </a:p>
          <a:p>
            <a:pPr lvl="1"/>
            <a:r>
              <a:rPr lang="en-US" dirty="0"/>
              <a:t>Output to well-defined data model</a:t>
            </a:r>
          </a:p>
        </p:txBody>
      </p:sp>
    </p:spTree>
    <p:extLst>
      <p:ext uri="{BB962C8B-B14F-4D97-AF65-F5344CB8AC3E}">
        <p14:creationId xmlns:p14="http://schemas.microsoft.com/office/powerpoint/2010/main" val="5179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E203-CD3E-4A60-9271-C7540444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– major drug classes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C1E99A-9F9D-4C42-884C-3EFE60EF5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9144000" cy="5486401"/>
          </a:xfrm>
        </p:spPr>
      </p:pic>
    </p:spTree>
    <p:extLst>
      <p:ext uri="{BB962C8B-B14F-4D97-AF65-F5344CB8AC3E}">
        <p14:creationId xmlns:p14="http://schemas.microsoft.com/office/powerpoint/2010/main" val="178839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E70C29-94FB-48FA-93C4-644F72555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CohortMethod</a:t>
            </a:r>
            <a:r>
              <a:rPr lang="en-US" dirty="0"/>
              <a:t> v3.0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E71337A-0951-408C-A7D8-7AEE3DFB8A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00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8DCF-2FA3-403B-B9FF-8948F9DA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– minor drug classes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977D3B-B1C0-4E0F-A461-B2F26AA2F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" y="1366925"/>
            <a:ext cx="9118864" cy="5471319"/>
          </a:xfrm>
        </p:spPr>
      </p:pic>
    </p:spTree>
    <p:extLst>
      <p:ext uri="{BB962C8B-B14F-4D97-AF65-F5344CB8AC3E}">
        <p14:creationId xmlns:p14="http://schemas.microsoft.com/office/powerpoint/2010/main" val="1386737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D8D2-402C-4146-8D12-38005D9E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- ingredients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76994-26F8-4CC4-B619-53E35C4DF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" y="1219199"/>
            <a:ext cx="9118864" cy="5471319"/>
          </a:xfrm>
        </p:spPr>
      </p:pic>
    </p:spTree>
    <p:extLst>
      <p:ext uri="{BB962C8B-B14F-4D97-AF65-F5344CB8AC3E}">
        <p14:creationId xmlns:p14="http://schemas.microsoft.com/office/powerpoint/2010/main" val="799908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76CD6A2-9522-4AF4-A72D-53236E0E4FC8}"/>
              </a:ext>
            </a:extLst>
          </p:cNvPr>
          <p:cNvSpPr/>
          <p:nvPr/>
        </p:nvSpPr>
        <p:spPr>
          <a:xfrm>
            <a:off x="-2822" y="6370651"/>
            <a:ext cx="9144000" cy="27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Rectangle 44"/>
          <p:cNvSpPr/>
          <p:nvPr/>
        </p:nvSpPr>
        <p:spPr>
          <a:xfrm>
            <a:off x="2667840" y="1604341"/>
            <a:ext cx="2429997" cy="32944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Rectangle 41"/>
          <p:cNvSpPr/>
          <p:nvPr/>
        </p:nvSpPr>
        <p:spPr>
          <a:xfrm>
            <a:off x="49530" y="1600202"/>
            <a:ext cx="2517692" cy="6672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Rectangle 35"/>
          <p:cNvSpPr/>
          <p:nvPr/>
        </p:nvSpPr>
        <p:spPr>
          <a:xfrm>
            <a:off x="7729466" y="1600201"/>
            <a:ext cx="1380667" cy="4915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Rectangle 33"/>
          <p:cNvSpPr/>
          <p:nvPr/>
        </p:nvSpPr>
        <p:spPr>
          <a:xfrm>
            <a:off x="5163145" y="1600200"/>
            <a:ext cx="2508917" cy="47450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Rectangle 30"/>
          <p:cNvSpPr/>
          <p:nvPr/>
        </p:nvSpPr>
        <p:spPr>
          <a:xfrm>
            <a:off x="49530" y="2315387"/>
            <a:ext cx="2517692" cy="10821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Rectangle 22"/>
          <p:cNvSpPr/>
          <p:nvPr/>
        </p:nvSpPr>
        <p:spPr>
          <a:xfrm>
            <a:off x="54557" y="4898803"/>
            <a:ext cx="2517692" cy="15145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ectangle 20"/>
          <p:cNvSpPr/>
          <p:nvPr/>
        </p:nvSpPr>
        <p:spPr>
          <a:xfrm>
            <a:off x="50269" y="3454040"/>
            <a:ext cx="2517692" cy="1383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99899" y="3589636"/>
            <a:ext cx="1199199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single_exposure_of_interest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exposure_name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description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indication_id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definition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filter_concept_ids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4403" y="3586907"/>
            <a:ext cx="117529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combi_exposure_of_interest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exposure_name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description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single_exposure_id_1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single_exposure_id_2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indication_id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5176" y="2984173"/>
            <a:ext cx="102506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comparison_summary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min_date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max_date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87" y="5031904"/>
            <a:ext cx="119919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outcome_of_interest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outcome_name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description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definition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indication_id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4220" y="1746602"/>
            <a:ext cx="1022918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database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database_name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description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is_meta_analysis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160" y="2452961"/>
            <a:ext cx="119919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cohort_method_analysis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analysis_id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description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7124" y="3922217"/>
            <a:ext cx="1230445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covariate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covariate_id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covariate_name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covariate_analysis_id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1959" y="2452960"/>
            <a:ext cx="11715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en-US" sz="600" noProof="1"/>
              <a:t>covariate_analysis</a:t>
            </a:r>
          </a:p>
          <a:p>
            <a:pPr marL="128588" indent="-128588">
              <a:buFontTx/>
              <a:buChar char="-"/>
            </a:pPr>
            <a:r>
              <a:rPr lang="en-US" sz="600" b="0" u="sng" noProof="1"/>
              <a:t>covariate_analysis_id</a:t>
            </a:r>
          </a:p>
          <a:p>
            <a:pPr marL="128588" indent="-128588">
              <a:buFontTx/>
              <a:buChar char="-"/>
            </a:pPr>
            <a:r>
              <a:rPr lang="en-US" sz="600" b="0" noProof="1"/>
              <a:t>covariate_analysis_name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4946" y="1744484"/>
            <a:ext cx="1116192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cohort_method_result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analysis_id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ci_95_lb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ci_95_ub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p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[i_2]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log_rr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se_log_rr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target_subjects*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comparator_subjects*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target_outcomes*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comparator_outcomes*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calibrated_p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calibrated_ci_95_lb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calibrated_ci_95_ub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calibrated_log_rr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calibrated_se_log_rr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61" y="1732538"/>
            <a:ext cx="120682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indication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indication_id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Indication_name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definition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187" y="5763973"/>
            <a:ext cx="1199199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negative_control_outcome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outcome_name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concept_id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indication_id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5520" y="5030600"/>
            <a:ext cx="117529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positive_control_outcome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outcome_name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negative_control_id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effect_size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indication_id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86133" y="1744618"/>
            <a:ext cx="126139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covariate_balance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[outcome_id]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[analysis_id]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[interaction_covariate_id]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covariate_id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target_mean_before*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comparator_mean_before*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std_diff_before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target_mean_after*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comparator_mean_after*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std_diff_after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85133" y="3296819"/>
            <a:ext cx="126139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preference_score_dist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preference_score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target_density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comparator_density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20" y="3445568"/>
            <a:ext cx="5100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exposures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18" y="4893012"/>
            <a:ext cx="5004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96805" y="4026479"/>
            <a:ext cx="121886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incidence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[interaction_covariate_id]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incidence_analysis_id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subjects*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outcomes*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160" y="2971526"/>
            <a:ext cx="11991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en-US" sz="600" noProof="1"/>
              <a:t>incidence_analysis</a:t>
            </a:r>
          </a:p>
          <a:p>
            <a:pPr marL="128588" indent="-128588">
              <a:buFontTx/>
              <a:buChar char="-"/>
            </a:pPr>
            <a:r>
              <a:rPr lang="en-US" sz="600" b="0" u="sng" noProof="1"/>
              <a:t>incidence_analysis_id</a:t>
            </a:r>
          </a:p>
          <a:p>
            <a:pPr marL="128588" indent="-128588">
              <a:buFontTx/>
              <a:buChar char="-"/>
            </a:pPr>
            <a:r>
              <a:rPr lang="en-US" sz="600" b="0" noProof="1"/>
              <a:t>incidence_analysis_name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85133" y="4121897"/>
            <a:ext cx="126139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kaplan_meier_dist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analysis_id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time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[target_at_risk*]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[comparator_at_risk*]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target_survival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target_survival_lb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target_survival_ub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comparator_survival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comparator_survival_lb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comparator_survival_ub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4946" y="4435889"/>
            <a:ext cx="111619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chronograph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time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outcomes*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expected_outcomes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ic*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ic_lb*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ic_ub*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85133" y="5777973"/>
            <a:ext cx="12613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propensity_model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covariate_id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coefficient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98542" y="1742463"/>
            <a:ext cx="121886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cm_interaction_result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analysis_id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interaction_covariate_id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rrr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ci_95_lb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ci_95_ub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p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[i_2]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log_rrr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se_log_rrr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target_subjects*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comparator_subjects*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target_outcomes*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comparator_outcomes*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29" y="2286678"/>
            <a:ext cx="4587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analyses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29215" y="5713397"/>
            <a:ext cx="2300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u="sng" dirty="0"/>
              <a:t>underscore</a:t>
            </a:r>
            <a:r>
              <a:rPr lang="en-US" sz="600" dirty="0"/>
              <a:t> indicates primary key</a:t>
            </a:r>
          </a:p>
          <a:p>
            <a:endParaRPr lang="en-US" sz="600" dirty="0"/>
          </a:p>
          <a:p>
            <a:r>
              <a:rPr lang="en-US" sz="600" dirty="0"/>
              <a:t>[ ] indicates nullable</a:t>
            </a:r>
          </a:p>
          <a:p>
            <a:endParaRPr lang="en-US" sz="600" dirty="0"/>
          </a:p>
          <a:p>
            <a:r>
              <a:rPr lang="en-US" sz="600" dirty="0"/>
              <a:t>* indicates fields with a minimum value to avoid identifiability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65972" y="1574911"/>
            <a:ext cx="5790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main results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29466" y="1571493"/>
            <a:ext cx="5437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diagnostics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5744" y="1362617"/>
            <a:ext cx="1356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Study specification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15809" y="1359150"/>
            <a:ext cx="1296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Generated results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615432" y="1470709"/>
            <a:ext cx="0" cy="507682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9530" y="1571493"/>
            <a:ext cx="5373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indications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67840" y="1575632"/>
            <a:ext cx="4972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metadata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25176" y="2366840"/>
            <a:ext cx="102506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exposure_summary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min_date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max_date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25176" y="3710006"/>
            <a:ext cx="102506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attrition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[target_id]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[comparator_id]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[outcome_id]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[analysis_id]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sequence_number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noProof="1"/>
              <a:t>description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subjects*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A99903-A2E1-48AA-8C86-1D71532759D4}"/>
              </a:ext>
            </a:extLst>
          </p:cNvPr>
          <p:cNvSpPr txBox="1"/>
          <p:nvPr/>
        </p:nvSpPr>
        <p:spPr>
          <a:xfrm>
            <a:off x="99160" y="4414021"/>
            <a:ext cx="11991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exposure_group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exposure_group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697E5B-8FA2-41A2-A26C-A4F484E7E5D3}"/>
              </a:ext>
            </a:extLst>
          </p:cNvPr>
          <p:cNvSpPr txBox="1"/>
          <p:nvPr/>
        </p:nvSpPr>
        <p:spPr>
          <a:xfrm>
            <a:off x="3797125" y="1746766"/>
            <a:ext cx="123044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cm_follow_up_dist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analysis_id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target_min_days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target_p10_days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target_p25_days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target_median_days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target_p75_days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target_p90_days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target_max_days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comparator_min_days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comparator_p10_days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comparator_p25_days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comparator_median_days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comparator_p75_days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comparator_p90_days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comparator_max_days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F1B5BB3B-69E6-4E30-89FD-631BB58B98E4}"/>
              </a:ext>
            </a:extLst>
          </p:cNvPr>
          <p:cNvSpPr txBox="1">
            <a:spLocks/>
          </p:cNvSpPr>
          <p:nvPr/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LEGEND – data model</a:t>
            </a:r>
          </a:p>
        </p:txBody>
      </p:sp>
    </p:spTree>
    <p:extLst>
      <p:ext uri="{BB962C8B-B14F-4D97-AF65-F5344CB8AC3E}">
        <p14:creationId xmlns:p14="http://schemas.microsoft.com/office/powerpoint/2010/main" val="3114891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FE3B-41FA-4C30-9A51-5B35374C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ongoing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B4A8-DC66-45C7-9DD1-E90540EA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will be presented at the symposium!</a:t>
            </a:r>
          </a:p>
        </p:txBody>
      </p:sp>
    </p:spTree>
    <p:extLst>
      <p:ext uri="{BB962C8B-B14F-4D97-AF65-F5344CB8AC3E}">
        <p14:creationId xmlns:p14="http://schemas.microsoft.com/office/powerpoint/2010/main" val="508988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DB12-B246-4FBA-96A1-76D0A407CA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Case-control evaluation paper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54867-B2E6-483F-86DB-DD158F22DC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3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CC25-7C3D-4383-8544-60480C42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case-control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3039-E0D2-41FC-8EC6-CF16121FF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Isotretinoin – IBD</a:t>
            </a:r>
          </a:p>
          <a:p>
            <a:r>
              <a:rPr lang="en-US" dirty="0"/>
              <a:t>Reproduced on our data</a:t>
            </a:r>
          </a:p>
          <a:p>
            <a:r>
              <a:rPr lang="en-US" dirty="0"/>
              <a:t>Added negative controls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D01D2-8D7E-4B77-8A79-0D9417D5B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657600"/>
            <a:ext cx="5689600" cy="32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210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74BD-F79F-4C5A-9482-E5DA7BA4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 study design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C1F1CD-391A-4D53-9B1F-6C2751EE3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4" y="1615277"/>
            <a:ext cx="5577851" cy="41148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3EAE-BB52-4EDA-8ACE-E31F6DD09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9EEA0-3FFC-46C5-B5D5-1DED4B5EF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19" y="1371600"/>
            <a:ext cx="6817360" cy="50292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C218CD-678B-4DDF-B840-C8805BACE1E0}"/>
              </a:ext>
            </a:extLst>
          </p:cNvPr>
          <p:cNvSpPr/>
          <p:nvPr/>
        </p:nvSpPr>
        <p:spPr>
          <a:xfrm>
            <a:off x="6913879" y="3733800"/>
            <a:ext cx="21336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Odds ratio (95%CI)</a:t>
            </a:r>
          </a:p>
          <a:p>
            <a:pPr algn="ctr"/>
            <a:r>
              <a:rPr lang="en-US" dirty="0"/>
              <a:t>4.36 (1.97-9.66)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A6A818-414E-45D3-B073-D36FDD4A833E}"/>
              </a:ext>
            </a:extLst>
          </p:cNvPr>
          <p:cNvCxnSpPr>
            <a:stCxn id="9" idx="1"/>
          </p:cNvCxnSpPr>
          <p:nvPr/>
        </p:nvCxnSpPr>
        <p:spPr>
          <a:xfrm flipH="1">
            <a:off x="6477000" y="4191000"/>
            <a:ext cx="436879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87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A3A5-DA47-44AD-8DB0-9547352A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 study design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220AE9-F732-4393-915F-C4806C4E5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0" y="1371600"/>
            <a:ext cx="681736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B366-1391-457D-AAB2-FECD7EB52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5945E9-660A-4A6D-AB6D-B9CFB4118BBE}"/>
              </a:ext>
            </a:extLst>
          </p:cNvPr>
          <p:cNvSpPr/>
          <p:nvPr/>
        </p:nvSpPr>
        <p:spPr>
          <a:xfrm>
            <a:off x="6913879" y="3733800"/>
            <a:ext cx="21336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Odds ratio (95%CI)</a:t>
            </a:r>
          </a:p>
          <a:p>
            <a:pPr algn="ctr"/>
            <a:r>
              <a:rPr lang="en-US" dirty="0"/>
              <a:t>4.36 (1.97-9.66)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E002F3-4623-41EC-91D8-1F83C4C6E6FB}"/>
              </a:ext>
            </a:extLst>
          </p:cNvPr>
          <p:cNvSpPr/>
          <p:nvPr/>
        </p:nvSpPr>
        <p:spPr>
          <a:xfrm>
            <a:off x="6913879" y="5029200"/>
            <a:ext cx="21336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Odds ratio (95%CI)</a:t>
            </a:r>
          </a:p>
          <a:p>
            <a:pPr algn="ctr"/>
            <a:r>
              <a:rPr lang="en-US" dirty="0"/>
              <a:t>3.51 (3.11-3.96)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EF32CD-4A8C-4DC1-BB8D-5B72F00113BA}"/>
              </a:ext>
            </a:extLst>
          </p:cNvPr>
          <p:cNvCxnSpPr/>
          <p:nvPr/>
        </p:nvCxnSpPr>
        <p:spPr>
          <a:xfrm flipH="1">
            <a:off x="6477000" y="4191000"/>
            <a:ext cx="436879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B2D9EA-1363-4094-B707-ED4D1BABFAC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166184" y="5486400"/>
            <a:ext cx="747695" cy="48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10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7B45-8327-4DE0-96E9-103E719A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 study design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F4BDBD-D4C9-4B72-8ED0-7A35DFE98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0" y="1371600"/>
            <a:ext cx="681736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764EF-2F39-4D23-99D2-4AEA38786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91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E0B3-7DCC-4EEB-ABB4-AE1962A9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784D9-C635-4F99-A24F-3E1E9B864C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36CEE1-5378-4AB2-A809-007E551F2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10022"/>
              </p:ext>
            </p:extLst>
          </p:nvPr>
        </p:nvGraphicFramePr>
        <p:xfrm>
          <a:off x="80433" y="152396"/>
          <a:ext cx="8915400" cy="640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433">
                  <a:extLst>
                    <a:ext uri="{9D8B030D-6E8A-4147-A177-3AD203B41FA5}">
                      <a16:colId xmlns:a16="http://schemas.microsoft.com/office/drawing/2014/main" val="3895563117"/>
                    </a:ext>
                  </a:extLst>
                </a:gridCol>
                <a:gridCol w="504683">
                  <a:extLst>
                    <a:ext uri="{9D8B030D-6E8A-4147-A177-3AD203B41FA5}">
                      <a16:colId xmlns:a16="http://schemas.microsoft.com/office/drawing/2014/main" val="3328675913"/>
                    </a:ext>
                  </a:extLst>
                </a:gridCol>
                <a:gridCol w="658670">
                  <a:extLst>
                    <a:ext uri="{9D8B030D-6E8A-4147-A177-3AD203B41FA5}">
                      <a16:colId xmlns:a16="http://schemas.microsoft.com/office/drawing/2014/main" val="4242480262"/>
                    </a:ext>
                  </a:extLst>
                </a:gridCol>
                <a:gridCol w="650723">
                  <a:extLst>
                    <a:ext uri="{9D8B030D-6E8A-4147-A177-3AD203B41FA5}">
                      <a16:colId xmlns:a16="http://schemas.microsoft.com/office/drawing/2014/main" val="1203569311"/>
                    </a:ext>
                  </a:extLst>
                </a:gridCol>
                <a:gridCol w="2637791">
                  <a:extLst>
                    <a:ext uri="{9D8B030D-6E8A-4147-A177-3AD203B41FA5}">
                      <a16:colId xmlns:a16="http://schemas.microsoft.com/office/drawing/2014/main" val="1696187109"/>
                    </a:ext>
                  </a:extLst>
                </a:gridCol>
                <a:gridCol w="666491">
                  <a:extLst>
                    <a:ext uri="{9D8B030D-6E8A-4147-A177-3AD203B41FA5}">
                      <a16:colId xmlns:a16="http://schemas.microsoft.com/office/drawing/2014/main" val="2865004581"/>
                    </a:ext>
                  </a:extLst>
                </a:gridCol>
                <a:gridCol w="641781">
                  <a:extLst>
                    <a:ext uri="{9D8B030D-6E8A-4147-A177-3AD203B41FA5}">
                      <a16:colId xmlns:a16="http://schemas.microsoft.com/office/drawing/2014/main" val="1824888708"/>
                    </a:ext>
                  </a:extLst>
                </a:gridCol>
                <a:gridCol w="634828">
                  <a:extLst>
                    <a:ext uri="{9D8B030D-6E8A-4147-A177-3AD203B41FA5}">
                      <a16:colId xmlns:a16="http://schemas.microsoft.com/office/drawing/2014/main" val="232384815"/>
                    </a:ext>
                  </a:extLst>
                </a:gridCol>
              </a:tblGrid>
              <a:tr h="376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Characteristic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Case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Control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S.Diff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Characteristic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Case 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Control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S.Diff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232466751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Medical history: General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Peripheral vascular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674409529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Acute respiratory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27.4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Pulmonary embolism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000530590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ADHD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Venous thrombosis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234825290"/>
                  </a:ext>
                </a:extLst>
              </a:tr>
              <a:tr h="191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Chronic liver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Medical history: Neoplasms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401750861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Chronic obstructive lung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Hematologic neoplasm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331918797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Crohn's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-0.36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lymphoma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403242850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Dementia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neoplasm of anorectum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366823602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Depressive disorder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neoplastic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514800978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Diabetes mellitus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tumor of breast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806134352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Gastroesophageal reflux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tumor of colon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76722127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Gastrointestinal hemorrhage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tumor of lung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673939818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HIV infection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tumor of urinary bladder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430519806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Hyperlipidemia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Prostate cancer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628354509"/>
                  </a:ext>
                </a:extLst>
              </a:tr>
              <a:tr h="191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Hypertensive disorder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Medication 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095822041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Lesion of liver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Agents acting on the RAS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169290937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Obesity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Antibacterials for systemic 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56.1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39.1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790559356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Osteoarthritis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Antidepressants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519315093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Pneumonia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Antiepileptics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421118888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Psoriasis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Antiinflam. &amp; antirheum. drugs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365550594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Renal impairment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Antineoplastic agents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4026637408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Rheumatoid arthritis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Antipsoriatics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249464965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Schizophrenia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Antithrombotic agents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885696922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Ulcerative colitis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Beta blocking agents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331306082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Urinary tract infectious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Calcium channel blockers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604788235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Viral hepatitis 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Diuretics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936079486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Visual system disorder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Drugs for acid related disorders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690430959"/>
                  </a:ext>
                </a:extLst>
              </a:tr>
              <a:tr h="18198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Medical history: Cardiovascular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Drugs for obstruct. airway diseases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498252355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Atrial fibrillation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Drugs used in diabetes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640915773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Cerebrovascular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Immunosuppressants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41505127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Coronary arteriosclerosis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Lipid modifying agents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733710344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Heart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Opioids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782487675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Heart failure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Psycholeptics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5009173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Ischemic heart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Psychostimulants and nootropics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-0.08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041190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24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1A6D-049A-4B49-BFC3-2D3713C10A5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err="1"/>
              <a:t>CohortMethod</a:t>
            </a:r>
            <a:r>
              <a:rPr lang="en-US" dirty="0"/>
              <a:t>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D0CD5-EF9D-4B0A-90CC-DD9D5CFD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new-user cohort comparative cohort studies</a:t>
            </a:r>
          </a:p>
          <a:p>
            <a:r>
              <a:rPr lang="en-US" sz="2800" dirty="0"/>
              <a:t>From CDM to hazard ratio with diagnostics with a few lines of R code</a:t>
            </a:r>
          </a:p>
          <a:p>
            <a:r>
              <a:rPr lang="en-US" sz="2800" dirty="0"/>
              <a:t>Used in many OHDSI studies</a:t>
            </a:r>
          </a:p>
          <a:p>
            <a:r>
              <a:rPr lang="en-US" sz="2800" dirty="0"/>
              <a:t>New version will be released before the Symposium</a:t>
            </a:r>
          </a:p>
          <a:p>
            <a:endParaRPr lang="en-US" sz="2800" dirty="0"/>
          </a:p>
        </p:txBody>
      </p:sp>
      <p:pic>
        <p:nvPicPr>
          <p:cNvPr id="4" name="Picture 5" descr="C:\TEMP\KM.png">
            <a:extLst>
              <a:ext uri="{FF2B5EF4-FFF2-40B4-BE49-F238E27FC236}">
                <a16:creationId xmlns:a16="http://schemas.microsoft.com/office/drawing/2014/main" id="{586FD521-ADFE-4E53-9542-3F003FF3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13942"/>
            <a:ext cx="3149600" cy="2249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TEMP\ps.png">
            <a:extLst>
              <a:ext uri="{FF2B5EF4-FFF2-40B4-BE49-F238E27FC236}">
                <a16:creationId xmlns:a16="http://schemas.microsoft.com/office/drawing/2014/main" id="{3297D73E-3C3F-4721-B8AD-2EA27390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32020"/>
            <a:ext cx="2819400" cy="1973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TEMP\balanceScatterplot.png">
            <a:extLst>
              <a:ext uri="{FF2B5EF4-FFF2-40B4-BE49-F238E27FC236}">
                <a16:creationId xmlns:a16="http://schemas.microsoft.com/office/drawing/2014/main" id="{94CC0A2D-B378-4F43-A874-93EA0790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02" y="4701169"/>
            <a:ext cx="2020996" cy="2020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3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85BEF-EA49-4D7A-AB44-AEE7900B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varying confounding?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1A68B5-5851-4D1D-9290-1967EC6E4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981201"/>
            <a:ext cx="5542801" cy="3896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74F9B1-1F3D-4A43-AC6A-6986BB9EE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544" y="5943600"/>
            <a:ext cx="2312909" cy="212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3299A8-4DE2-4E95-945C-A79C2BDF6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430" y="1624716"/>
            <a:ext cx="2165139" cy="3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67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882D-EF9C-40EC-A979-5AF94A89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Case-control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1F5CF-8D64-418E-BCD9-7979B42CD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/>
          </a:bodyPr>
          <a:lstStyle/>
          <a:p>
            <a:r>
              <a:rPr lang="en-US" sz="2800" dirty="0"/>
              <a:t>Rejected by Epidemiology</a:t>
            </a:r>
          </a:p>
          <a:p>
            <a:r>
              <a:rPr lang="en-US" sz="2800" dirty="0"/>
              <a:t>Rejected by BMJ </a:t>
            </a:r>
            <a:r>
              <a:rPr lang="en-US" sz="2000" dirty="0"/>
              <a:t>(“</a:t>
            </a:r>
            <a:r>
              <a:rPr lang="en-US" sz="2400" dirty="0"/>
              <a:t>In comparison with the many other papers we have to consider, this one is a lower priority for us”)</a:t>
            </a:r>
            <a:endParaRPr lang="en-US" sz="2000" dirty="0"/>
          </a:p>
          <a:p>
            <a:r>
              <a:rPr lang="en-US" sz="2800" dirty="0"/>
              <a:t>Rejected by BMJ Open</a:t>
            </a:r>
          </a:p>
          <a:p>
            <a:r>
              <a:rPr lang="en-US" sz="2800" dirty="0"/>
              <a:t>Major revisions at Statistics in Medicine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45389-18E2-4965-AAF2-3C46DE75D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" y="3504550"/>
            <a:ext cx="5927356" cy="36626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35165C-4714-411F-8E8E-5AA50D2D1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285" y="4229861"/>
            <a:ext cx="4414004" cy="2628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1778D-67B3-40C3-9AFB-AD91D8972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4953000"/>
            <a:ext cx="5027831" cy="1893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1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 of next meeting(s)?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93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workgroup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0748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Western hemisphere: </a:t>
            </a:r>
            <a:r>
              <a:rPr lang="en-US" sz="2400" b="1" dirty="0"/>
              <a:t>November 8</a:t>
            </a:r>
          </a:p>
          <a:p>
            <a:r>
              <a:rPr lang="en-US" sz="2400" dirty="0"/>
              <a:t>6pm Central European time</a:t>
            </a:r>
          </a:p>
          <a:p>
            <a:r>
              <a:rPr lang="en-US" sz="2400" dirty="0"/>
              <a:t>12pm New York</a:t>
            </a:r>
          </a:p>
          <a:p>
            <a:r>
              <a:rPr lang="en-US" sz="2400" dirty="0"/>
              <a:t>9am Los Angeles / Stanford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Eastern hemisphere: October 3</a:t>
            </a:r>
          </a:p>
          <a:p>
            <a:r>
              <a:rPr lang="en-US" sz="2400" dirty="0"/>
              <a:t>3pm Hong Kong / Taiwan</a:t>
            </a:r>
          </a:p>
          <a:p>
            <a:r>
              <a:rPr lang="en-US" sz="2400" dirty="0"/>
              <a:t>4pm South Korea</a:t>
            </a:r>
          </a:p>
          <a:p>
            <a:r>
              <a:rPr lang="en-US" sz="2400" dirty="0"/>
              <a:t>4:30pm Adelaide</a:t>
            </a:r>
          </a:p>
          <a:p>
            <a:r>
              <a:rPr lang="en-US" sz="2400" dirty="0"/>
              <a:t>9am Central European time</a:t>
            </a:r>
          </a:p>
          <a:p>
            <a:r>
              <a:rPr lang="en-US" sz="2400" dirty="0"/>
              <a:t>8am UK time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5913276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FBB5-3201-4E23-BB69-0E425996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in V3.0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67B39-7736-455C-A1BD-4ADA5B537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inverse probability weighting</a:t>
            </a:r>
          </a:p>
          <a:p>
            <a:r>
              <a:rPr lang="en-US" dirty="0"/>
              <a:t>Adding interaction terms</a:t>
            </a:r>
          </a:p>
          <a:p>
            <a:r>
              <a:rPr lang="en-US" dirty="0"/>
              <a:t>Adding summary statistics to plots</a:t>
            </a:r>
          </a:p>
          <a:p>
            <a:r>
              <a:rPr lang="en-US" dirty="0"/>
              <a:t>Enforcing consistency in language</a:t>
            </a:r>
          </a:p>
          <a:p>
            <a:r>
              <a:rPr lang="en-US" dirty="0"/>
              <a:t>Relative instead of absolute paths</a:t>
            </a:r>
          </a:p>
          <a:p>
            <a:r>
              <a:rPr lang="en-US" dirty="0"/>
              <a:t>Compression of intermediate results</a:t>
            </a:r>
          </a:p>
        </p:txBody>
      </p:sp>
    </p:spTree>
    <p:extLst>
      <p:ext uri="{BB962C8B-B14F-4D97-AF65-F5344CB8AC3E}">
        <p14:creationId xmlns:p14="http://schemas.microsoft.com/office/powerpoint/2010/main" val="223360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8494-C239-447A-89F0-6C5C8C78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probability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631-7BFA-44A2-85EA-9DB63BFC7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 to matching and stratification on PS</a:t>
            </a:r>
          </a:p>
          <a:p>
            <a:r>
              <a:rPr lang="en-US" sz="2800" dirty="0"/>
              <a:t>Weigh subjects by the inverse probability of getting the treatment</a:t>
            </a:r>
          </a:p>
          <a:p>
            <a:r>
              <a:rPr lang="en-US" sz="2800" dirty="0"/>
              <a:t>Sounds nice in theory: </a:t>
            </a:r>
          </a:p>
          <a:p>
            <a:pPr lvl="1"/>
            <a:r>
              <a:rPr lang="en-US" sz="2400" dirty="0"/>
              <a:t>preserve full sample (unlike matching)</a:t>
            </a:r>
          </a:p>
          <a:p>
            <a:pPr lvl="1"/>
            <a:r>
              <a:rPr lang="en-US" sz="2400" dirty="0"/>
              <a:t>Fine-grained adjustment (unlike stratification)</a:t>
            </a:r>
          </a:p>
          <a:p>
            <a:pPr lvl="1"/>
            <a:r>
              <a:rPr lang="en-US" sz="2400" dirty="0"/>
              <a:t>but…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07272B-2A5F-4911-BCCE-77CAC366E80C}"/>
              </a:ext>
            </a:extLst>
          </p:cNvPr>
          <p:cNvSpPr/>
          <p:nvPr/>
        </p:nvSpPr>
        <p:spPr>
          <a:xfrm>
            <a:off x="533400" y="4953000"/>
            <a:ext cx="51816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fitOutcomeModel</a:t>
            </a:r>
            <a:r>
              <a:rPr lang="en-US" dirty="0"/>
              <a:t>(</a:t>
            </a:r>
            <a:r>
              <a:rPr lang="en-US" dirty="0" err="1"/>
              <a:t>inversePtWeighting</a:t>
            </a:r>
            <a:r>
              <a:rPr lang="en-US" dirty="0"/>
              <a:t> = TRUE,</a:t>
            </a:r>
          </a:p>
          <a:p>
            <a:r>
              <a:rPr lang="en-US" dirty="0"/>
              <a:t>		     …)</a:t>
            </a:r>
          </a:p>
        </p:txBody>
      </p:sp>
    </p:spTree>
    <p:extLst>
      <p:ext uri="{BB962C8B-B14F-4D97-AF65-F5344CB8AC3E}">
        <p14:creationId xmlns:p14="http://schemas.microsoft.com/office/powerpoint/2010/main" val="15510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8D7D80E-059F-4FC0-8B72-AFD09C3EA4DC}"/>
              </a:ext>
            </a:extLst>
          </p:cNvPr>
          <p:cNvSpPr/>
          <p:nvPr/>
        </p:nvSpPr>
        <p:spPr>
          <a:xfrm>
            <a:off x="-2822" y="6370651"/>
            <a:ext cx="9144000" cy="27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8F849-F47A-4C5D-9CDF-0C28A215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IPTW vs matching or stratification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D3CB5-3C85-4E29-8769-356C1BAFE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83" y="1208858"/>
            <a:ext cx="3314700" cy="2486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5AF66-4545-45F8-BB1F-3DD698504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857"/>
            <a:ext cx="3314700" cy="2486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BF41FE-4992-4163-B3FA-DA6C4078F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69" y="4021856"/>
            <a:ext cx="3314700" cy="2486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80A6F1-8371-4A24-BAD9-EF4F11D37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858"/>
            <a:ext cx="3314700" cy="2486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E5C8C9-798C-467A-AA96-3C2B1F10D076}"/>
              </a:ext>
            </a:extLst>
          </p:cNvPr>
          <p:cNvSpPr txBox="1"/>
          <p:nvPr/>
        </p:nvSpPr>
        <p:spPr>
          <a:xfrm>
            <a:off x="1186069" y="3605089"/>
            <a:ext cx="106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3ACBE-0DBF-495D-88D8-4788ECF7AC01}"/>
              </a:ext>
            </a:extLst>
          </p:cNvPr>
          <p:cNvSpPr txBox="1"/>
          <p:nvPr/>
        </p:nvSpPr>
        <p:spPr>
          <a:xfrm>
            <a:off x="4628705" y="3605089"/>
            <a:ext cx="138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Stratification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3670C-694B-4415-B031-28F2B6FAB45A}"/>
              </a:ext>
            </a:extLst>
          </p:cNvPr>
          <p:cNvSpPr txBox="1"/>
          <p:nvPr/>
        </p:nvSpPr>
        <p:spPr>
          <a:xfrm>
            <a:off x="1172998" y="6460446"/>
            <a:ext cx="6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IPTW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EDE5B-54D9-4253-934A-96E3A4CE6AD5}"/>
              </a:ext>
            </a:extLst>
          </p:cNvPr>
          <p:cNvSpPr txBox="1"/>
          <p:nvPr/>
        </p:nvSpPr>
        <p:spPr>
          <a:xfrm>
            <a:off x="4258837" y="6428180"/>
            <a:ext cx="209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IPTW + 5% trimming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D813BB-8A38-4D92-A6C9-04D73B69775E}"/>
              </a:ext>
            </a:extLst>
          </p:cNvPr>
          <p:cNvSpPr txBox="1"/>
          <p:nvPr/>
        </p:nvSpPr>
        <p:spPr>
          <a:xfrm>
            <a:off x="6865182" y="1175938"/>
            <a:ext cx="2309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</a:t>
            </a:r>
          </a:p>
          <a:p>
            <a:r>
              <a:rPr lang="en-US" dirty="0"/>
              <a:t>celecoxib vs diclofenac</a:t>
            </a:r>
          </a:p>
          <a:p>
            <a:r>
              <a:rPr lang="en-US" dirty="0"/>
              <a:t>for GI bleed</a:t>
            </a:r>
          </a:p>
        </p:txBody>
      </p:sp>
    </p:spTree>
    <p:extLst>
      <p:ext uri="{BB962C8B-B14F-4D97-AF65-F5344CB8AC3E}">
        <p14:creationId xmlns:p14="http://schemas.microsoft.com/office/powerpoint/2010/main" val="113517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F0B8-9B75-4763-AEC7-62FCF02E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interaction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E9778-586C-414E-ABFB-F38C64D2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Is the effect different in predefined subgroups?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35F3E-55C1-4675-B964-D6E4FBBF6606}"/>
              </a:ext>
            </a:extLst>
          </p:cNvPr>
          <p:cNvSpPr/>
          <p:nvPr/>
        </p:nvSpPr>
        <p:spPr>
          <a:xfrm>
            <a:off x="301978" y="1828800"/>
            <a:ext cx="8384822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interactionCovariateIds</a:t>
            </a:r>
            <a:r>
              <a:rPr lang="en-US" dirty="0"/>
              <a:t> &lt;- </a:t>
            </a:r>
            <a:r>
              <a:rPr lang="en-US" b="1" dirty="0"/>
              <a:t>c</a:t>
            </a:r>
            <a:r>
              <a:rPr lang="en-US" dirty="0"/>
              <a:t>(8532001, 201826210, 21600960413)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# 8532001 = Female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# 201826210 = Type 2 Diabetes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# 21600960413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Concurent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use of antithrombotic agents</a:t>
            </a:r>
          </a:p>
          <a:p>
            <a:r>
              <a:rPr lang="en-US" dirty="0" err="1"/>
              <a:t>outcomeModel</a:t>
            </a:r>
            <a:r>
              <a:rPr lang="en-US" dirty="0"/>
              <a:t> &lt;- </a:t>
            </a:r>
            <a:r>
              <a:rPr lang="en-US" b="1" dirty="0" err="1"/>
              <a:t>fitOutcomeModel</a:t>
            </a:r>
            <a:r>
              <a:rPr lang="en-US" dirty="0"/>
              <a:t>(population = </a:t>
            </a:r>
            <a:r>
              <a:rPr lang="en-US" dirty="0" err="1"/>
              <a:t>matchedPop</a:t>
            </a:r>
            <a:r>
              <a:rPr lang="en-US" dirty="0"/>
              <a:t>,</a:t>
            </a:r>
          </a:p>
          <a:p>
            <a:r>
              <a:rPr lang="en-US" dirty="0"/>
              <a:t>                                		              </a:t>
            </a:r>
            <a:r>
              <a:rPr lang="en-US" dirty="0" err="1"/>
              <a:t>modelType</a:t>
            </a:r>
            <a:r>
              <a:rPr lang="en-US" dirty="0"/>
              <a:t> = "cox",</a:t>
            </a:r>
          </a:p>
          <a:p>
            <a:r>
              <a:rPr lang="en-US" dirty="0"/>
              <a:t>                                		              stratified = TRUE,</a:t>
            </a:r>
          </a:p>
          <a:p>
            <a:r>
              <a:rPr lang="en-US" dirty="0"/>
              <a:t>                                                                  </a:t>
            </a:r>
            <a:r>
              <a:rPr lang="en-US" dirty="0" err="1"/>
              <a:t>interactionCovariateIds</a:t>
            </a:r>
            <a:r>
              <a:rPr lang="en-US" dirty="0"/>
              <a:t> = </a:t>
            </a:r>
            <a:r>
              <a:rPr lang="en-US" dirty="0" err="1"/>
              <a:t>interactionCovariateIds</a:t>
            </a:r>
            <a:r>
              <a:rPr lang="en-US" dirty="0"/>
              <a:t>)</a:t>
            </a:r>
          </a:p>
          <a:p>
            <a:r>
              <a:rPr lang="en-US" dirty="0" err="1"/>
              <a:t>outcomeModel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A5F49-F94E-4E13-A345-BA39D907E1F0}"/>
              </a:ext>
            </a:extLst>
          </p:cNvPr>
          <p:cNvSpPr/>
          <p:nvPr/>
        </p:nvSpPr>
        <p:spPr>
          <a:xfrm>
            <a:off x="152400" y="3634141"/>
            <a:ext cx="8839200" cy="30875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Model type: cox</a:t>
            </a:r>
          </a:p>
          <a:p>
            <a:r>
              <a:rPr lang="en-US" dirty="0">
                <a:solidFill>
                  <a:schemeClr val="tx1"/>
                </a:solidFill>
              </a:rPr>
              <a:t>Stratified: TRUE</a:t>
            </a:r>
          </a:p>
          <a:p>
            <a:r>
              <a:rPr lang="en-US" dirty="0">
                <a:solidFill>
                  <a:schemeClr val="tx1"/>
                </a:solidFill>
              </a:rPr>
              <a:t>Use covariates: FALSE</a:t>
            </a:r>
          </a:p>
          <a:p>
            <a:r>
              <a:rPr lang="en-US" dirty="0">
                <a:solidFill>
                  <a:schemeClr val="tx1"/>
                </a:solidFill>
              </a:rPr>
              <a:t>Use inverse probability of treatment weighting: FALSE</a:t>
            </a:r>
          </a:p>
          <a:p>
            <a:r>
              <a:rPr lang="en-US" dirty="0">
                <a:solidFill>
                  <a:schemeClr val="tx1"/>
                </a:solidFill>
              </a:rPr>
              <a:t>Status: OK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			Estimate 	lower .95	upper .95	</a:t>
            </a:r>
            <a:r>
              <a:rPr lang="en-US" dirty="0" err="1">
                <a:solidFill>
                  <a:schemeClr val="tx1"/>
                </a:solidFill>
              </a:rPr>
              <a:t>logRr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seLogRr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treatment 			0.65598 	0.33898 	1.25086	-0.42163	0.3331</a:t>
            </a:r>
          </a:p>
          <a:p>
            <a:r>
              <a:rPr lang="en-US" dirty="0">
                <a:solidFill>
                  <a:schemeClr val="tx1"/>
                </a:solidFill>
              </a:rPr>
              <a:t>treatment * gender = FEMALE 	1.36524	0.61425	3.06761	0.31133	0.4103</a:t>
            </a:r>
          </a:p>
          <a:p>
            <a:r>
              <a:rPr lang="en-US" dirty="0">
                <a:solidFill>
                  <a:schemeClr val="tx1"/>
                </a:solidFill>
              </a:rPr>
              <a:t>treatment * antithrombotic agents	1.19888	0.52095	2.76784	0.18139	0.4261</a:t>
            </a:r>
          </a:p>
          <a:p>
            <a:r>
              <a:rPr lang="en-US" dirty="0">
                <a:solidFill>
                  <a:schemeClr val="tx1"/>
                </a:solidFill>
              </a:rPr>
              <a:t>treatment * Type 2 diabetes 		0.64418	0.24215	1.65443	-0.43978	0.4902</a:t>
            </a:r>
          </a:p>
        </p:txBody>
      </p:sp>
    </p:spTree>
    <p:extLst>
      <p:ext uri="{BB962C8B-B14F-4D97-AF65-F5344CB8AC3E}">
        <p14:creationId xmlns:p14="http://schemas.microsoft.com/office/powerpoint/2010/main" val="12524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2188-C34F-4024-804F-FD7B6D4F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effect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7634-B34A-437B-A4E7-F7C885B23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proper reference set for evaluation</a:t>
            </a:r>
          </a:p>
        </p:txBody>
      </p:sp>
    </p:spTree>
    <p:extLst>
      <p:ext uri="{BB962C8B-B14F-4D97-AF65-F5344CB8AC3E}">
        <p14:creationId xmlns:p14="http://schemas.microsoft.com/office/powerpoint/2010/main" val="210614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68EB-9020-4055-A7EF-99B0AC31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summary statistics to plots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A8655-8850-414D-8D80-23577C87B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85" y="2667002"/>
            <a:ext cx="3657604" cy="3657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E4E61-AF59-4FFB-9315-B27A36BF5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9" y="3505194"/>
            <a:ext cx="4572009" cy="3200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C0E5BC-5F4E-4802-BA6C-522DDE1CB093}"/>
              </a:ext>
            </a:extLst>
          </p:cNvPr>
          <p:cNvSpPr/>
          <p:nvPr/>
        </p:nvSpPr>
        <p:spPr>
          <a:xfrm>
            <a:off x="358409" y="1905002"/>
            <a:ext cx="3886200" cy="15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plotPs</a:t>
            </a:r>
            <a:r>
              <a:rPr lang="en-US" dirty="0"/>
              <a:t>(</a:t>
            </a:r>
            <a:r>
              <a:rPr lang="en-US" dirty="0" err="1"/>
              <a:t>ps</a:t>
            </a:r>
            <a:r>
              <a:rPr lang="en-US" dirty="0"/>
              <a:t>,</a:t>
            </a:r>
          </a:p>
          <a:p>
            <a:r>
              <a:rPr lang="en-US" dirty="0"/>
              <a:t>            </a:t>
            </a:r>
            <a:r>
              <a:rPr lang="en-US" dirty="0" err="1"/>
              <a:t>showCountsLabel</a:t>
            </a:r>
            <a:r>
              <a:rPr lang="en-US" dirty="0"/>
              <a:t> = TRUE,</a:t>
            </a:r>
          </a:p>
          <a:p>
            <a:r>
              <a:rPr lang="en-US" dirty="0"/>
              <a:t>            </a:t>
            </a:r>
            <a:r>
              <a:rPr lang="en-US" dirty="0" err="1"/>
              <a:t>showAucLabel</a:t>
            </a:r>
            <a:r>
              <a:rPr lang="en-US" dirty="0"/>
              <a:t> = TRUE,</a:t>
            </a:r>
          </a:p>
          <a:p>
            <a:r>
              <a:rPr lang="en-US" dirty="0"/>
              <a:t>            </a:t>
            </a:r>
            <a:r>
              <a:rPr lang="en-US" dirty="0" err="1"/>
              <a:t>showEquiposeLabel</a:t>
            </a:r>
            <a:r>
              <a:rPr lang="en-US" dirty="0"/>
              <a:t> = TRUE,</a:t>
            </a:r>
          </a:p>
          <a:p>
            <a:r>
              <a:rPr lang="en-US" dirty="0"/>
              <a:t>            </a:t>
            </a:r>
            <a:r>
              <a:rPr lang="en-US" dirty="0" err="1"/>
              <a:t>equipoiseBounds</a:t>
            </a:r>
            <a:r>
              <a:rPr lang="en-US" dirty="0"/>
              <a:t> = c(0.25, 0.75))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18792-65BF-4718-B4FB-1CDF916045CE}"/>
              </a:ext>
            </a:extLst>
          </p:cNvPr>
          <p:cNvSpPr/>
          <p:nvPr/>
        </p:nvSpPr>
        <p:spPr>
          <a:xfrm>
            <a:off x="2500489" y="1066800"/>
            <a:ext cx="662940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plotCovariateBalanceScatterPlot</a:t>
            </a:r>
            <a:r>
              <a:rPr lang="en-US" b="1" dirty="0"/>
              <a:t> </a:t>
            </a:r>
            <a:r>
              <a:rPr lang="en-US" dirty="0"/>
              <a:t>(balance,</a:t>
            </a:r>
          </a:p>
          <a:p>
            <a:r>
              <a:rPr lang="en-US" dirty="0"/>
              <a:t>                                                            </a:t>
            </a:r>
            <a:r>
              <a:rPr lang="en-US" dirty="0" err="1"/>
              <a:t>showCovariateCountLabel</a:t>
            </a:r>
            <a:r>
              <a:rPr lang="en-US" dirty="0"/>
              <a:t> = TRUE,</a:t>
            </a:r>
          </a:p>
          <a:p>
            <a:r>
              <a:rPr lang="en-US" dirty="0"/>
              <a:t>                                                            </a:t>
            </a:r>
            <a:r>
              <a:rPr lang="en-US" dirty="0" err="1"/>
              <a:t>showMaxLabel</a:t>
            </a:r>
            <a:r>
              <a:rPr lang="en-US" dirty="0"/>
              <a:t> = TRUE)</a:t>
            </a:r>
          </a:p>
        </p:txBody>
      </p:sp>
    </p:spTree>
    <p:extLst>
      <p:ext uri="{BB962C8B-B14F-4D97-AF65-F5344CB8AC3E}">
        <p14:creationId xmlns:p14="http://schemas.microsoft.com/office/powerpoint/2010/main" val="269021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1960</Words>
  <Application>Microsoft Office PowerPoint</Application>
  <PresentationFormat>On-screen Show (4:3)</PresentationFormat>
  <Paragraphs>656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SimSun</vt:lpstr>
      <vt:lpstr>Arial</vt:lpstr>
      <vt:lpstr>Calibri</vt:lpstr>
      <vt:lpstr>Times New Roman</vt:lpstr>
      <vt:lpstr>Wingdings</vt:lpstr>
      <vt:lpstr>Office Theme</vt:lpstr>
      <vt:lpstr>Various OHDSI updates</vt:lpstr>
      <vt:lpstr>CohortMethod v3.0</vt:lpstr>
      <vt:lpstr>CohortMethod package</vt:lpstr>
      <vt:lpstr>Major changes in V3.0</vt:lpstr>
      <vt:lpstr>Inverse probability weighting</vt:lpstr>
      <vt:lpstr>IPTW vs matching or stratification</vt:lpstr>
      <vt:lpstr>Adding interaction terms</vt:lpstr>
      <vt:lpstr>Treatment effect heterogeneity</vt:lpstr>
      <vt:lpstr>Adding summary statistics to plots</vt:lpstr>
      <vt:lpstr>Enforcing consistency in language</vt:lpstr>
      <vt:lpstr>Relative instead of absolute paths</vt:lpstr>
      <vt:lpstr>Compression of intermediate results</vt:lpstr>
      <vt:lpstr>Major changes in V3.0</vt:lpstr>
      <vt:lpstr>Package skeletons, ATLAS, and Hydra</vt:lpstr>
      <vt:lpstr>Study package skeleton</vt:lpstr>
      <vt:lpstr>ATLAS and Hydra</vt:lpstr>
      <vt:lpstr>Large-scale Evidence Generation and Evaluation in a Network of Databases (LEGEND)</vt:lpstr>
      <vt:lpstr>LEGEND</vt:lpstr>
      <vt:lpstr>LEGEND – major drug classes</vt:lpstr>
      <vt:lpstr>LEGEND – minor drug classes</vt:lpstr>
      <vt:lpstr>LEGEND - ingredients</vt:lpstr>
      <vt:lpstr>PowerPoint Presentation</vt:lpstr>
      <vt:lpstr>LEGEND ongoing</vt:lpstr>
      <vt:lpstr>Case-control evaluation paper</vt:lpstr>
      <vt:lpstr>Evaluating case-control</vt:lpstr>
      <vt:lpstr>Evaluating a study design</vt:lpstr>
      <vt:lpstr>Evaluating a study design</vt:lpstr>
      <vt:lpstr>Evaluating a study design</vt:lpstr>
      <vt:lpstr>PowerPoint Presentation</vt:lpstr>
      <vt:lpstr>Time varying confounding?</vt:lpstr>
      <vt:lpstr>Case-control paper</vt:lpstr>
      <vt:lpstr>Topic of next meeting(s)?</vt:lpstr>
      <vt:lpstr>Next workgroup meeting</vt:lpstr>
    </vt:vector>
  </TitlesOfParts>
  <Company>Johnson &amp; Johnson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201</cp:revision>
  <dcterms:created xsi:type="dcterms:W3CDTF">2013-12-30T14:14:20Z</dcterms:created>
  <dcterms:modified xsi:type="dcterms:W3CDTF">2018-09-13T07:23:44Z</dcterms:modified>
</cp:coreProperties>
</file>