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7" r:id="rId3"/>
    <p:sldId id="279" r:id="rId4"/>
    <p:sldId id="280" r:id="rId5"/>
    <p:sldId id="318" r:id="rId6"/>
    <p:sldId id="282" r:id="rId7"/>
    <p:sldId id="293" r:id="rId8"/>
    <p:sldId id="285" r:id="rId9"/>
    <p:sldId id="286" r:id="rId10"/>
    <p:sldId id="311" r:id="rId11"/>
    <p:sldId id="312" r:id="rId12"/>
    <p:sldId id="313" r:id="rId13"/>
    <p:sldId id="314" r:id="rId14"/>
    <p:sldId id="315" r:id="rId15"/>
    <p:sldId id="316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281" r:id="rId26"/>
    <p:sldId id="294" r:id="rId27"/>
    <p:sldId id="291" r:id="rId28"/>
    <p:sldId id="275" r:id="rId29"/>
    <p:sldId id="317" r:id="rId30"/>
    <p:sldId id="274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277"/>
            <p14:sldId id="279"/>
            <p14:sldId id="280"/>
            <p14:sldId id="318"/>
            <p14:sldId id="282"/>
            <p14:sldId id="293"/>
            <p14:sldId id="285"/>
            <p14:sldId id="286"/>
            <p14:sldId id="311"/>
            <p14:sldId id="312"/>
            <p14:sldId id="313"/>
            <p14:sldId id="314"/>
            <p14:sldId id="315"/>
            <p14:sldId id="31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281"/>
            <p14:sldId id="294"/>
            <p14:sldId id="291"/>
            <p14:sldId id="275"/>
            <p14:sldId id="317"/>
            <p14:sldId id="274"/>
            <p14:sldId id="2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OHDSI Methods Library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Schuemie, Marc Suchard, Patrick Ryan, </a:t>
            </a:r>
            <a:r>
              <a:rPr lang="en-US"/>
              <a:t>Tomas Bergvall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All-by-all support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81400" y="2971800"/>
            <a:ext cx="25527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Method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1143000"/>
            <a:ext cx="3733800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Target – (Comparator) - Outcome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00600" y="1143000"/>
            <a:ext cx="2514600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Analysis settings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1295400"/>
            <a:ext cx="3733800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Target – (Comparator) - Outcome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1447800"/>
            <a:ext cx="3733800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Target – (Comparator) - Outcome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8200" y="1600200"/>
            <a:ext cx="3733800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Drug – (Comparator) - Outcome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53000" y="1295400"/>
            <a:ext cx="2514600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Analysis settings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105400" y="1447800"/>
            <a:ext cx="2514600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Analysis settings</a:t>
            </a: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257800" y="1600200"/>
            <a:ext cx="2514600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Analysis settings</a:t>
            </a:r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3962400" y="2362200"/>
            <a:ext cx="381000" cy="4572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5257800" y="2362200"/>
            <a:ext cx="381000" cy="4572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4667250" y="4648200"/>
            <a:ext cx="381000" cy="4572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524250" y="5334000"/>
            <a:ext cx="2552700" cy="762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Estimates, Diagnostics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537339" y="3429000"/>
            <a:ext cx="3606661" cy="16764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For: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smtClean="0"/>
              <a:t>Sensitivity analyses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smtClean="0"/>
              <a:t>Including negative controls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smtClean="0"/>
              <a:t>Methods 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smtClean="0"/>
              <a:t>Safety surveillance?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6910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Validation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Unit tests</a:t>
            </a:r>
          </a:p>
          <a:p>
            <a:r>
              <a:rPr lang="en-US" smtClean="0"/>
              <a:t>Simulations</a:t>
            </a:r>
          </a:p>
          <a:p>
            <a:pPr marL="0" indent="0">
              <a:buNone/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Unit tests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A unit test is a piece of code that tests a function:</a:t>
            </a:r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320040" y="1752600"/>
            <a:ext cx="838200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test_that("Simple 1-on-1 matching", {</a:t>
            </a:r>
          </a:p>
          <a:p>
            <a:r>
              <a:rPr lang="en-US"/>
              <a:t>  rowId &lt;- 1:5</a:t>
            </a:r>
          </a:p>
          <a:p>
            <a:r>
              <a:rPr lang="en-US"/>
              <a:t>  treatment &lt;- c(1, 0, 1, 0, 1)</a:t>
            </a:r>
          </a:p>
          <a:p>
            <a:r>
              <a:rPr lang="en-US"/>
              <a:t>  propensityScore &lt;- c(0, 0.1, 0.3, 0.4, 1)</a:t>
            </a:r>
          </a:p>
          <a:p>
            <a:r>
              <a:rPr lang="en-US"/>
              <a:t>  data &lt;- data.frame(rowId = rowId, 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                               treatment </a:t>
            </a:r>
            <a:r>
              <a:rPr lang="en-US"/>
              <a:t>= treatment, 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                               propensityScore </a:t>
            </a:r>
            <a:r>
              <a:rPr lang="en-US"/>
              <a:t>= propensityScore)</a:t>
            </a:r>
          </a:p>
          <a:p>
            <a:r>
              <a:rPr lang="en-US"/>
              <a:t>  result &lt;- </a:t>
            </a:r>
            <a:r>
              <a:rPr lang="en-US" b="1"/>
              <a:t>matchOnPs</a:t>
            </a:r>
            <a:r>
              <a:rPr lang="en-US"/>
              <a:t>(data, caliper = 0, maxRatio = 1)</a:t>
            </a:r>
          </a:p>
          <a:p>
            <a:r>
              <a:rPr lang="en-US"/>
              <a:t>  expect_equal(result$stratumId, c(0, 0, 1, 1))</a:t>
            </a:r>
          </a:p>
          <a:p>
            <a:r>
              <a:rPr lang="en-US"/>
              <a:t>})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96240" y="48006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smtClean="0"/>
              <a:t>All unit tests are executed every time a change is made to the package:</a:t>
            </a:r>
            <a:endParaRPr lang="en-US" sz="240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49579" y="5410200"/>
            <a:ext cx="2877938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0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Simulation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Using simulation for more complicated functionality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 smtClean="0"/>
              <a:t>E.g: SCCS seasonality modeling:</a:t>
            </a:r>
            <a:endParaRPr lang="en-US" sz="2400"/>
          </a:p>
        </p:txBody>
      </p:sp>
      <p:pic>
        <p:nvPicPr>
          <p:cNvPr id="1026" name="Picture 2" descr="S:\TEMP\seas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4572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Validation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Unit tests</a:t>
            </a:r>
          </a:p>
          <a:p>
            <a:r>
              <a:rPr lang="en-US" smtClean="0"/>
              <a:t>Simulations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r>
              <a:rPr lang="en-US" smtClean="0"/>
              <a:t>Not</a:t>
            </a:r>
            <a:endParaRPr lang="en-US"/>
          </a:p>
          <a:p>
            <a:r>
              <a:rPr lang="en-US" smtClean="0"/>
              <a:t>Double coding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on validation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Are unit tests and simulations enough?</a:t>
            </a:r>
          </a:p>
          <a:p>
            <a:endParaRPr lang="en-US"/>
          </a:p>
          <a:p>
            <a:r>
              <a:rPr lang="en-US" smtClean="0"/>
              <a:t>Do we need (and believe in) double coding?</a:t>
            </a:r>
          </a:p>
          <a:p>
            <a:endParaRPr lang="en-US"/>
          </a:p>
          <a:p>
            <a:r>
              <a:rPr lang="en-US" smtClean="0"/>
              <a:t>Can we formulate best practices around validation?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7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Implemented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New-user cohort method using propensity </a:t>
            </a:r>
            <a:r>
              <a:rPr lang="en-US" sz="2800" smtClean="0"/>
              <a:t>scores</a:t>
            </a:r>
          </a:p>
          <a:p>
            <a:endParaRPr lang="en-US" sz="2800"/>
          </a:p>
          <a:p>
            <a:r>
              <a:rPr lang="en-US" sz="2800"/>
              <a:t>Self-Controlled Case </a:t>
            </a:r>
            <a:r>
              <a:rPr lang="en-US" sz="2800" smtClean="0"/>
              <a:t>Series</a:t>
            </a:r>
          </a:p>
          <a:p>
            <a:endParaRPr lang="en-US" sz="2800"/>
          </a:p>
          <a:p>
            <a:r>
              <a:rPr lang="en-US" sz="2800"/>
              <a:t>Self-Controlled </a:t>
            </a:r>
            <a:r>
              <a:rPr lang="en-US" sz="2800" smtClean="0"/>
              <a:t>Cohort</a:t>
            </a:r>
          </a:p>
          <a:p>
            <a:endParaRPr lang="en-US" sz="2800"/>
          </a:p>
          <a:p>
            <a:r>
              <a:rPr lang="en-US" sz="2800"/>
              <a:t>IC Temporal Pattern Discovery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New-user cohort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Compare new users of drug A to drug B for outcome X</a:t>
            </a:r>
          </a:p>
          <a:p>
            <a:r>
              <a:rPr lang="en-US" sz="2400" smtClean="0"/>
              <a:t>Automatic propensity score construction</a:t>
            </a:r>
          </a:p>
          <a:p>
            <a:r>
              <a:rPr lang="en-US" sz="2400" smtClean="0"/>
              <a:t>Trim, stratify, or match on PS </a:t>
            </a:r>
          </a:p>
          <a:p>
            <a:r>
              <a:rPr lang="en-US" sz="2400" smtClean="0"/>
              <a:t>Outcome modeling</a:t>
            </a:r>
          </a:p>
          <a:p>
            <a:pPr lvl="1"/>
            <a:r>
              <a:rPr lang="en-US" sz="2000" smtClean="0"/>
              <a:t>Cox, Poisson, or logistic</a:t>
            </a:r>
          </a:p>
          <a:p>
            <a:pPr lvl="1"/>
            <a:r>
              <a:rPr lang="en-US" sz="2000" smtClean="0"/>
              <a:t>Option to include same 50k+ covariates in outcome model</a:t>
            </a:r>
          </a:p>
          <a:p>
            <a:r>
              <a:rPr lang="en-US" sz="2400" smtClean="0"/>
              <a:t>Diagnostics</a:t>
            </a:r>
          </a:p>
          <a:p>
            <a:pPr lvl="1"/>
            <a:r>
              <a:rPr lang="en-US" sz="2000" smtClean="0"/>
              <a:t>PS distribution overlap</a:t>
            </a:r>
          </a:p>
          <a:p>
            <a:pPr lvl="1"/>
            <a:r>
              <a:rPr lang="en-US" sz="2000" smtClean="0"/>
              <a:t>Covariate balance after matching</a:t>
            </a:r>
          </a:p>
          <a:p>
            <a:pPr lvl="1"/>
            <a:r>
              <a:rPr lang="en-US" sz="2000" smtClean="0"/>
              <a:t>Kaplan-Meier plot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New-user cohort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smtClean="0"/>
              <a:t>Strengths</a:t>
            </a:r>
          </a:p>
          <a:p>
            <a:r>
              <a:rPr lang="en-US" sz="2400" smtClean="0"/>
              <a:t>Compare apples to apples (near zero residual bias)</a:t>
            </a:r>
          </a:p>
          <a:p>
            <a:pPr lvl="1"/>
            <a:r>
              <a:rPr lang="en-US" sz="2000" smtClean="0"/>
              <a:t>Subjects with same baseline characteristics</a:t>
            </a:r>
          </a:p>
          <a:p>
            <a:pPr lvl="1"/>
            <a:r>
              <a:rPr lang="en-US" sz="2000" smtClean="0"/>
              <a:t>Comparable point in time (initiation of a new treatment)</a:t>
            </a:r>
          </a:p>
          <a:p>
            <a:r>
              <a:rPr lang="en-US" sz="2400" smtClean="0"/>
              <a:t>Comparative effectiveness (is drug A safer than drug B?)</a:t>
            </a:r>
          </a:p>
          <a:p>
            <a:r>
              <a:rPr lang="en-US" sz="2400" smtClean="0"/>
              <a:t>Stop-go diagnostics</a:t>
            </a:r>
          </a:p>
          <a:p>
            <a:r>
              <a:rPr lang="en-US" sz="2400" smtClean="0"/>
              <a:t>Easy to interpret (similar to RCT)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Weaknesses</a:t>
            </a:r>
          </a:p>
          <a:p>
            <a:r>
              <a:rPr lang="en-US" sz="2400" smtClean="0"/>
              <a:t>‘Absolute’ safety (does drug A cause outcome X?)</a:t>
            </a:r>
          </a:p>
          <a:p>
            <a:r>
              <a:rPr lang="en-US" sz="2400" smtClean="0"/>
              <a:t>Data hungry</a:t>
            </a:r>
          </a:p>
          <a:p>
            <a:r>
              <a:rPr lang="en-US" sz="2400" smtClean="0"/>
              <a:t>Only works with a good comparator</a:t>
            </a:r>
          </a:p>
          <a:p>
            <a:r>
              <a:rPr lang="en-US" sz="2400" smtClean="0"/>
              <a:t>Sensitive to unmeasured between-person confounding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Case Series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Compare time on drug to time not on drug</a:t>
            </a:r>
          </a:p>
          <a:p>
            <a:r>
              <a:rPr lang="en-US" sz="2000" smtClean="0"/>
              <a:t>Self-controlled: adjusting for all constant patient characteristics</a:t>
            </a:r>
          </a:p>
          <a:p>
            <a:r>
              <a:rPr lang="en-US" sz="2000" smtClean="0"/>
              <a:t>Flexible risk window definitions	</a:t>
            </a:r>
            <a:endParaRPr lang="en-US" sz="1600" smtClean="0"/>
          </a:p>
          <a:p>
            <a:r>
              <a:rPr lang="en-US" sz="2000" smtClean="0"/>
              <a:t>Correct for age and seasonality</a:t>
            </a:r>
          </a:p>
          <a:p>
            <a:pPr lvl="1"/>
            <a:r>
              <a:rPr lang="en-US" sz="1600" smtClean="0"/>
              <a:t>Constant effect within a calendar month</a:t>
            </a:r>
          </a:p>
          <a:p>
            <a:pPr lvl="1"/>
            <a:r>
              <a:rPr lang="en-US" sz="1600" smtClean="0"/>
              <a:t>Spline smoothing across months</a:t>
            </a:r>
          </a:p>
          <a:p>
            <a:r>
              <a:rPr lang="en-US" sz="2000" smtClean="0"/>
              <a:t>Add other drugs to model (e.g. concomittant use)</a:t>
            </a:r>
          </a:p>
          <a:p>
            <a:pPr lvl="1"/>
            <a:r>
              <a:rPr lang="en-US" sz="1600" smtClean="0"/>
              <a:t>User picked</a:t>
            </a:r>
          </a:p>
          <a:p>
            <a:pPr lvl="1"/>
            <a:r>
              <a:rPr lang="en-US" sz="1600" smtClean="0"/>
              <a:t>All other drugs (MSCCS model using regularized Poisson regression)</a:t>
            </a:r>
          </a:p>
          <a:p>
            <a:r>
              <a:rPr lang="en-US" sz="2000" smtClean="0"/>
              <a:t>Adjust for event-dependent observation end</a:t>
            </a:r>
          </a:p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9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recap of previous meetings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Martijn held almost same talk in western (4 participants) and eastern (16 participants) hemisphere</a:t>
            </a:r>
          </a:p>
          <a:p>
            <a:r>
              <a:rPr lang="en-US" sz="2400" smtClean="0"/>
              <a:t>Sceptical about evidence generated through observation research so far</a:t>
            </a:r>
          </a:p>
          <a:p>
            <a:r>
              <a:rPr lang="en-US" sz="2400" smtClean="0"/>
              <a:t>Root causes of problem: study bias, publication bias, and p-hacking</a:t>
            </a:r>
          </a:p>
          <a:p>
            <a:r>
              <a:rPr lang="en-US" sz="2400" smtClean="0"/>
              <a:t>Defined workgroup objective and started discussion on best practices</a:t>
            </a:r>
          </a:p>
          <a:p>
            <a:r>
              <a:rPr lang="en-US" sz="2400" smtClean="0"/>
              <a:t>Nicole and Martijn started discussion on SCCS best practices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Self-Controlled Case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smtClean="0"/>
              <a:t>Strengths</a:t>
            </a:r>
          </a:p>
          <a:p>
            <a:r>
              <a:rPr lang="en-US" sz="2400"/>
              <a:t>‘Absolute’ safety (does drug A cause outcome X?)</a:t>
            </a:r>
          </a:p>
          <a:p>
            <a:r>
              <a:rPr lang="en-US" sz="2400" smtClean="0"/>
              <a:t>Adjust for all patient characteristics that are constant in time </a:t>
            </a:r>
            <a:endParaRPr lang="en-US" sz="2000" smtClean="0"/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Weaknesses</a:t>
            </a:r>
          </a:p>
          <a:p>
            <a:r>
              <a:rPr lang="en-US" sz="2400"/>
              <a:t>Comparative effectiveness (is drug A safer than drug B?)</a:t>
            </a:r>
          </a:p>
          <a:p>
            <a:r>
              <a:rPr lang="en-US" sz="2400" smtClean="0"/>
              <a:t>Sensitive to within-person time-varying confounding</a:t>
            </a:r>
          </a:p>
          <a:p>
            <a:pPr lvl="1"/>
            <a:r>
              <a:rPr lang="en-US" sz="2000" smtClean="0"/>
              <a:t>Lots of things happen when you take a drug</a:t>
            </a:r>
          </a:p>
          <a:p>
            <a:r>
              <a:rPr lang="en-US" sz="2400" smtClean="0"/>
              <a:t>Sensitive to violations of underlying assumptions</a:t>
            </a:r>
          </a:p>
          <a:p>
            <a:pPr lvl="1"/>
            <a:r>
              <a:rPr lang="en-US" sz="2000" smtClean="0"/>
              <a:t>Does the event affect probability of exposure?</a:t>
            </a:r>
          </a:p>
          <a:p>
            <a:pPr lvl="1"/>
            <a:r>
              <a:rPr lang="en-US" sz="2000" smtClean="0"/>
              <a:t>Doest the event affect probability of subsequent events?</a:t>
            </a:r>
          </a:p>
          <a:p>
            <a:pPr lvl="1"/>
            <a:r>
              <a:rPr lang="en-US" sz="2000" smtClean="0"/>
              <a:t>Does the event affect probability of censoring (e.g. death)?</a:t>
            </a:r>
          </a:p>
          <a:p>
            <a:r>
              <a:rPr lang="en-US" sz="2400" smtClean="0"/>
              <a:t>Problematic for both chronic exposures and lethal outcomes</a:t>
            </a:r>
          </a:p>
          <a:p>
            <a:r>
              <a:rPr lang="en-US" sz="2400" smtClean="0"/>
              <a:t>Hard to interpret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6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Self-Controlled Cohort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Compare time on drug to time just prior to starting drug</a:t>
            </a:r>
          </a:p>
          <a:p>
            <a:r>
              <a:rPr lang="en-US" sz="2000" smtClean="0"/>
              <a:t>Risk window definitions	</a:t>
            </a:r>
          </a:p>
          <a:p>
            <a:pPr lvl="1"/>
            <a:r>
              <a:rPr lang="en-US" sz="1600" smtClean="0"/>
              <a:t>Length of risk window and control window</a:t>
            </a:r>
          </a:p>
          <a:p>
            <a:r>
              <a:rPr lang="en-US" sz="2000" smtClean="0"/>
              <a:t>Filter subjects who do not have full control period available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Self-Controlled Cohort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Strengths</a:t>
            </a:r>
          </a:p>
          <a:p>
            <a:r>
              <a:rPr lang="en-US" sz="2400" smtClean="0"/>
              <a:t>Fast</a:t>
            </a:r>
          </a:p>
          <a:p>
            <a:r>
              <a:rPr lang="en-US" sz="2400" smtClean="0"/>
              <a:t>Adjusts for patient baseline characteristics</a:t>
            </a:r>
          </a:p>
          <a:p>
            <a:r>
              <a:rPr lang="en-US" sz="2400" smtClean="0"/>
              <a:t>Best performer in OMOP experiment</a:t>
            </a:r>
            <a:endParaRPr lang="en-US" sz="2000" smtClean="0"/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Weaknesses</a:t>
            </a:r>
          </a:p>
          <a:p>
            <a:r>
              <a:rPr lang="en-US" sz="2400" smtClean="0"/>
              <a:t>Positively biased when there’s contra-indication</a:t>
            </a:r>
          </a:p>
          <a:p>
            <a:r>
              <a:rPr lang="en-US" sz="2400"/>
              <a:t>Sensitive to within-person time-varying confounding</a:t>
            </a:r>
          </a:p>
          <a:p>
            <a:pPr lvl="1"/>
            <a:r>
              <a:rPr lang="en-US" sz="2000"/>
              <a:t>Lots of things happen when you take a drug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8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IC Temporal Pattern Discovery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Similar to Self-Controlled Cohort</a:t>
            </a:r>
          </a:p>
          <a:p>
            <a:r>
              <a:rPr lang="en-US" sz="2000" smtClean="0"/>
              <a:t>Pick different control period (e.g. one year ago)</a:t>
            </a:r>
          </a:p>
          <a:p>
            <a:r>
              <a:rPr lang="en-US" sz="2000" smtClean="0"/>
              <a:t>Adjust for typical pattern when initiating a drug</a:t>
            </a:r>
          </a:p>
          <a:p>
            <a:r>
              <a:rPr lang="en-US" sz="2000" smtClean="0"/>
              <a:t>Produces an IC statistic instead of an effect size estimate 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IC Temporal Pattern Discovery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Strengths</a:t>
            </a:r>
          </a:p>
          <a:p>
            <a:r>
              <a:rPr lang="en-US" sz="2400" smtClean="0"/>
              <a:t>Fast</a:t>
            </a:r>
          </a:p>
          <a:p>
            <a:r>
              <a:rPr lang="en-US" sz="2400" smtClean="0"/>
              <a:t>Adjusts for patient baseline characteristics</a:t>
            </a:r>
          </a:p>
          <a:p>
            <a:r>
              <a:rPr lang="en-US" sz="2400" smtClean="0"/>
              <a:t>More robust to contra-indications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Weaknesses</a:t>
            </a:r>
          </a:p>
          <a:p>
            <a:r>
              <a:rPr lang="en-US" sz="2400" smtClean="0"/>
              <a:t>IC statistic is hard to interpret</a:t>
            </a:r>
          </a:p>
          <a:p>
            <a:r>
              <a:rPr lang="en-US" sz="2400" smtClean="0"/>
              <a:t>Sensitive </a:t>
            </a:r>
            <a:r>
              <a:rPr lang="en-US" sz="2400"/>
              <a:t>to within-person time-varying confounding</a:t>
            </a:r>
          </a:p>
          <a:p>
            <a:pPr lvl="1"/>
            <a:r>
              <a:rPr lang="en-US" sz="2000"/>
              <a:t>Lots of things happen when you take a </a:t>
            </a:r>
            <a:r>
              <a:rPr lang="en-US" sz="2000" smtClean="0"/>
              <a:t>drug</a:t>
            </a:r>
          </a:p>
          <a:p>
            <a:pPr lvl="1"/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1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34"/>
            <a:ext cx="9144000" cy="685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413097" y="511752"/>
            <a:ext cx="2024063" cy="1265069"/>
            <a:chOff x="414337" y="448656"/>
            <a:chExt cx="2024063" cy="1265069"/>
          </a:xfrm>
        </p:grpSpPr>
        <p:sp>
          <p:nvSpPr>
            <p:cNvPr id="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14337" y="698062"/>
              <a:ext cx="2024063" cy="1015663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154" y="448656"/>
              <a:ext cx="10871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Cohort Method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90800" y="516162"/>
            <a:ext cx="2024063" cy="1265069"/>
            <a:chOff x="2590800" y="462452"/>
            <a:chExt cx="2024063" cy="1265069"/>
          </a:xfrm>
        </p:grpSpPr>
        <p:sp>
          <p:nvSpPr>
            <p:cNvPr id="34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3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0800" y="711858"/>
              <a:ext cx="2024063" cy="830997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47617" y="462452"/>
              <a:ext cx="173637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Self-Controlled Case Series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767263" y="516162"/>
            <a:ext cx="2024063" cy="1265069"/>
            <a:chOff x="2590800" y="462452"/>
            <a:chExt cx="2024063" cy="1265069"/>
          </a:xfrm>
        </p:grpSpPr>
        <p:sp>
          <p:nvSpPr>
            <p:cNvPr id="49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50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90800" y="711858"/>
              <a:ext cx="2024063" cy="646331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7617" y="462452"/>
              <a:ext cx="149592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Self-Controlled Cohort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943726" y="516162"/>
            <a:ext cx="2024063" cy="1265069"/>
            <a:chOff x="2590800" y="462452"/>
            <a:chExt cx="2024063" cy="1265069"/>
          </a:xfrm>
        </p:grpSpPr>
        <p:sp>
          <p:nvSpPr>
            <p:cNvPr id="58" name="Rounded Rectangle 57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5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590800" y="711858"/>
              <a:ext cx="2024063" cy="1015663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design, but using temporal patterns around other exposures and outcomes to correct for time-varying confounding.</a:t>
              </a:r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47617" y="462452"/>
              <a:ext cx="167065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IC Temporal Pattern Disc.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63" name="Freeform 6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590967" y="1951682"/>
            <a:ext cx="2024063" cy="1265069"/>
            <a:chOff x="414337" y="448656"/>
            <a:chExt cx="2024063" cy="1265069"/>
          </a:xfrm>
        </p:grpSpPr>
        <p:sp>
          <p:nvSpPr>
            <p:cNvPr id="67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68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72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74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414337" y="698062"/>
              <a:ext cx="2024063" cy="1015663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  <a:endParaRPr lang="en-US" sz="120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1154" y="448656"/>
              <a:ext cx="157767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Patient Level Prediction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13098" y="3406510"/>
            <a:ext cx="2024063" cy="1265069"/>
            <a:chOff x="414337" y="448656"/>
            <a:chExt cx="2024063" cy="1265069"/>
          </a:xfrm>
        </p:grpSpPr>
        <p:sp>
          <p:nvSpPr>
            <p:cNvPr id="76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7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81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83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14337" y="698062"/>
              <a:ext cx="2024063" cy="1015663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(where relative risk is assumed to be 1) to profile and calibrate a particular analysis design.</a:t>
              </a:r>
              <a:endParaRPr lang="en-US" sz="12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71154" y="448656"/>
              <a:ext cx="14045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Empirical Calibration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590967" y="3420306"/>
            <a:ext cx="2024063" cy="1265069"/>
            <a:chOff x="414337" y="448656"/>
            <a:chExt cx="2024063" cy="1265069"/>
          </a:xfrm>
        </p:grpSpPr>
        <p:sp>
          <p:nvSpPr>
            <p:cNvPr id="85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8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0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92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14337" y="698062"/>
              <a:ext cx="2024063" cy="1015663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  <a:endParaRPr lang="en-US" sz="12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71154" y="448656"/>
              <a:ext cx="13067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Method Evaluation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414335" y="4867299"/>
            <a:ext cx="2024063" cy="1265069"/>
            <a:chOff x="414337" y="448656"/>
            <a:chExt cx="2024063" cy="1265069"/>
          </a:xfrm>
        </p:grpSpPr>
        <p:sp>
          <p:nvSpPr>
            <p:cNvPr id="94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9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9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414337" y="698062"/>
              <a:ext cx="2024063" cy="830997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  <a:endParaRPr lang="en-US" sz="12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1154" y="448656"/>
              <a:ext cx="13692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Database Connector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590798" y="4881095"/>
            <a:ext cx="2024063" cy="1265069"/>
            <a:chOff x="414337" y="448656"/>
            <a:chExt cx="2024063" cy="1265069"/>
          </a:xfrm>
        </p:grpSpPr>
        <p:sp>
          <p:nvSpPr>
            <p:cNvPr id="11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11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1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1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15" name="TextBox 114"/>
            <p:cNvSpPr txBox="1"/>
            <p:nvPr/>
          </p:nvSpPr>
          <p:spPr>
            <a:xfrm>
              <a:off x="414337" y="698062"/>
              <a:ext cx="2024063" cy="46166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  <a:endParaRPr lang="en-US" sz="12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71154" y="448656"/>
              <a:ext cx="81624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Sql Render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767262" y="4894891"/>
            <a:ext cx="2024063" cy="1265069"/>
            <a:chOff x="414337" y="448656"/>
            <a:chExt cx="2024063" cy="1265069"/>
          </a:xfrm>
        </p:grpSpPr>
        <p:sp>
          <p:nvSpPr>
            <p:cNvPr id="12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12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2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2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414337" y="698062"/>
              <a:ext cx="2024063" cy="830997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  <a:endParaRPr lang="en-US" sz="12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71154" y="448656"/>
              <a:ext cx="62869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Cyclops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943725" y="4908687"/>
            <a:ext cx="2024063" cy="1265069"/>
            <a:chOff x="414337" y="448656"/>
            <a:chExt cx="2024063" cy="1265069"/>
          </a:xfrm>
        </p:grpSpPr>
        <p:sp>
          <p:nvSpPr>
            <p:cNvPr id="13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13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3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3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414337" y="698062"/>
              <a:ext cx="2024063" cy="830997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  <a:endParaRPr lang="en-US" sz="12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71154" y="448656"/>
              <a:ext cx="9797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Ohdsi R Tools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 rot="16200000">
            <a:off x="-422533" y="1017892"/>
            <a:ext cx="13292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  <a:endParaRPr lang="en-US" sz="11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-410510" y="2473460"/>
            <a:ext cx="13051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  <a:endParaRPr lang="en-US" sz="11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-557984" y="3935832"/>
            <a:ext cx="16001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  <a:endParaRPr lang="en-US" sz="11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-440969" y="5396621"/>
            <a:ext cx="13660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  <a:endParaRPr lang="en-US" sz="11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53" name="Group 152"/>
          <p:cNvGrpSpPr/>
          <p:nvPr/>
        </p:nvGrpSpPr>
        <p:grpSpPr>
          <a:xfrm>
            <a:off x="8650286" y="1517385"/>
            <a:ext cx="234669" cy="210054"/>
            <a:chOff x="5262562" y="2616994"/>
            <a:chExt cx="978694" cy="898235"/>
          </a:xfrm>
        </p:grpSpPr>
        <p:sp>
          <p:nvSpPr>
            <p:cNvPr id="154" name="Freeform 153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Freeform 154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Freeform 155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4320856" y="4421875"/>
            <a:ext cx="234669" cy="210054"/>
            <a:chOff x="5262562" y="2616994"/>
            <a:chExt cx="978694" cy="898235"/>
          </a:xfrm>
        </p:grpSpPr>
        <p:sp>
          <p:nvSpPr>
            <p:cNvPr id="159" name="Freeform 15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259228" y="6305800"/>
            <a:ext cx="234669" cy="210054"/>
            <a:chOff x="5262562" y="2616994"/>
            <a:chExt cx="978694" cy="898235"/>
          </a:xfrm>
        </p:grpSpPr>
        <p:sp>
          <p:nvSpPr>
            <p:cNvPr id="169" name="Freeform 16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1" name="TextBox 1030"/>
          <p:cNvSpPr txBox="1"/>
          <p:nvPr/>
        </p:nvSpPr>
        <p:spPr>
          <a:xfrm>
            <a:off x="429799" y="6293724"/>
            <a:ext cx="12907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 construction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3" name="TextBox 1032"/>
          <p:cNvSpPr txBox="1"/>
          <p:nvPr/>
        </p:nvSpPr>
        <p:spPr>
          <a:xfrm>
            <a:off x="2745121" y="3934"/>
            <a:ext cx="3677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mtClean="0"/>
              <a:t>Methods Library R packages</a:t>
            </a:r>
            <a:endParaRPr lang="en-US" sz="2400"/>
          </a:p>
        </p:txBody>
      </p:sp>
      <p:grpSp>
        <p:nvGrpSpPr>
          <p:cNvPr id="138" name="Group 137"/>
          <p:cNvGrpSpPr/>
          <p:nvPr/>
        </p:nvGrpSpPr>
        <p:grpSpPr>
          <a:xfrm>
            <a:off x="413096" y="1951682"/>
            <a:ext cx="2024063" cy="1265069"/>
            <a:chOff x="414337" y="448656"/>
            <a:chExt cx="2024063" cy="1265069"/>
          </a:xfrm>
        </p:grpSpPr>
        <p:sp>
          <p:nvSpPr>
            <p:cNvPr id="142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smtClean="0"/>
                <a:t>s</a:t>
              </a:r>
              <a:endParaRPr lang="en-US" sz="1100"/>
            </a:p>
          </p:txBody>
        </p:sp>
        <p:sp>
          <p:nvSpPr>
            <p:cNvPr id="14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/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7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49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414337" y="698062"/>
              <a:ext cx="2024063" cy="830997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200" smtClean="0">
                  <a:solidFill>
                    <a:schemeClr val="tx2">
                      <a:lumMod val="75000"/>
                    </a:schemeClr>
                  </a:solidFill>
                </a:rPr>
                <a:t>Automatically extract large sets of features for user-specified </a:t>
              </a:r>
              <a:r>
                <a:rPr lang="en-US" sz="1200">
                  <a:solidFill>
                    <a:schemeClr val="tx2">
                      <a:lumMod val="75000"/>
                    </a:schemeClr>
                  </a:solidFill>
                </a:rPr>
                <a:t>cohorts </a:t>
              </a:r>
              <a:r>
                <a:rPr lang="en-US" sz="1200" smtClean="0">
                  <a:solidFill>
                    <a:schemeClr val="tx2">
                      <a:lumMod val="75000"/>
                    </a:schemeClr>
                  </a:solidFill>
                </a:rPr>
                <a:t>using data in </a:t>
              </a:r>
              <a:r>
                <a:rPr lang="en-US" sz="1200">
                  <a:solidFill>
                    <a:schemeClr val="tx2">
                      <a:lumMod val="75000"/>
                    </a:schemeClr>
                  </a:solidFill>
                </a:rPr>
                <a:t>the CDM.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71154" y="448656"/>
              <a:ext cx="12618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smtClean="0">
                  <a:solidFill>
                    <a:schemeClr val="bg1"/>
                  </a:solidFill>
                </a:rPr>
                <a:t>Feature Extraction</a:t>
              </a:r>
              <a:endParaRPr lang="en-US" sz="1100" b="1">
                <a:solidFill>
                  <a:schemeClr val="bg1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3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  <p:bldP spid="140" grpId="0"/>
      <p:bldP spid="1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Which methods?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smtClean="0"/>
              <a:t>Implemented:</a:t>
            </a:r>
          </a:p>
          <a:p>
            <a:r>
              <a:rPr lang="en-US" sz="2400" smtClean="0"/>
              <a:t>New-user </a:t>
            </a:r>
            <a:r>
              <a:rPr lang="en-US" sz="2400"/>
              <a:t>cohort method using propensity scores</a:t>
            </a:r>
          </a:p>
          <a:p>
            <a:r>
              <a:rPr lang="en-US" sz="2400"/>
              <a:t>Self-Controlled Case Series</a:t>
            </a:r>
          </a:p>
          <a:p>
            <a:r>
              <a:rPr lang="en-US" sz="2400"/>
              <a:t>Self-Controlled Cohort</a:t>
            </a:r>
          </a:p>
          <a:p>
            <a:r>
              <a:rPr lang="en-US" sz="2400"/>
              <a:t>IC Temporal Pattern </a:t>
            </a:r>
            <a:r>
              <a:rPr lang="en-US" sz="2400" smtClean="0"/>
              <a:t>Discovery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Not (yet) implemented:</a:t>
            </a:r>
          </a:p>
          <a:p>
            <a:r>
              <a:rPr lang="en-US" sz="2400" smtClean="0"/>
              <a:t>Case – control</a:t>
            </a:r>
          </a:p>
          <a:p>
            <a:r>
              <a:rPr lang="en-US" sz="2400" smtClean="0"/>
              <a:t>Case – crossover</a:t>
            </a:r>
          </a:p>
          <a:p>
            <a:r>
              <a:rPr lang="en-US" sz="2400" smtClean="0"/>
              <a:t>?</a:t>
            </a:r>
          </a:p>
          <a:p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Not dealing with time-varying confounding between exposure start and outcome</a:t>
            </a:r>
          </a:p>
          <a:p>
            <a:pPr marL="0" indent="0">
              <a:buNone/>
            </a:pPr>
            <a:endParaRPr lang="en-US" sz="240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1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r>
              <a:rPr lang="en-US" sz="2800" smtClean="0"/>
              <a:t>Method package: Black box or best practice?</a:t>
            </a:r>
          </a:p>
          <a:p>
            <a:r>
              <a:rPr lang="en-US" sz="2800" smtClean="0"/>
              <a:t>Packages become prescriptive, e.g.</a:t>
            </a:r>
          </a:p>
          <a:p>
            <a:pPr lvl="1"/>
            <a:r>
              <a:rPr lang="en-US" sz="2400" smtClean="0"/>
              <a:t>Large scale regression is easy, hand-picking covariates is hard</a:t>
            </a:r>
          </a:p>
          <a:p>
            <a:pPr lvl="1"/>
            <a:r>
              <a:rPr lang="en-US" sz="2400" smtClean="0"/>
              <a:t>New-user CM + PS is easy, case-control is hard</a:t>
            </a:r>
          </a:p>
          <a:p>
            <a:r>
              <a:rPr lang="en-US" sz="2800" smtClean="0"/>
              <a:t>Template protocols per method package?</a:t>
            </a:r>
          </a:p>
          <a:p>
            <a:r>
              <a:rPr lang="en-US" sz="2800" smtClean="0"/>
              <a:t>Point-and-click interface?</a:t>
            </a:r>
          </a:p>
          <a:p>
            <a:r>
              <a:rPr lang="en-US" sz="2800" smtClean="0"/>
              <a:t>Training?</a:t>
            </a:r>
          </a:p>
          <a:p>
            <a:pPr lvl="1"/>
            <a:endParaRPr lang="en-US" smtClean="0"/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Funding opportunities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Anyone?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7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Method evaluation</a:t>
            </a:r>
          </a:p>
          <a:p>
            <a:r>
              <a:rPr lang="en-US" sz="2800" smtClean="0"/>
              <a:t>Identifying the important questions that can be answered using observational research</a:t>
            </a:r>
          </a:p>
          <a:p>
            <a:r>
              <a:rPr lang="en-US" sz="2800" smtClean="0"/>
              <a:t>CohortMethod package in-depth</a:t>
            </a:r>
          </a:p>
          <a:p>
            <a:r>
              <a:rPr lang="en-US" sz="2800" smtClean="0"/>
              <a:t>Replicating RCTs in observational data</a:t>
            </a:r>
          </a:p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objective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Develop scientific methods for observational research leading to population level estimates that are</a:t>
            </a:r>
          </a:p>
          <a:p>
            <a:r>
              <a:rPr lang="en-US" sz="2400" smtClean="0"/>
              <a:t>Accurate</a:t>
            </a:r>
          </a:p>
          <a:p>
            <a:r>
              <a:rPr lang="en-US" sz="2400" smtClean="0"/>
              <a:t>Reliable</a:t>
            </a:r>
          </a:p>
          <a:p>
            <a:r>
              <a:rPr lang="en-US" sz="2400" smtClean="0"/>
              <a:t>Reproducable</a:t>
            </a:r>
          </a:p>
          <a:p>
            <a:pPr marL="0" indent="0">
              <a:buNone/>
            </a:pPr>
            <a:r>
              <a:rPr lang="en-US" sz="2400" smtClean="0"/>
              <a:t>And enable researchers to use these methods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meeting(s)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mtClean="0"/>
              <a:t>Western </a:t>
            </a:r>
            <a:r>
              <a:rPr lang="en-US"/>
              <a:t>hemisphere: April </a:t>
            </a:r>
            <a:r>
              <a:rPr lang="en-US" smtClean="0"/>
              <a:t>27</a:t>
            </a:r>
            <a:endParaRPr lang="en-US"/>
          </a:p>
          <a:p>
            <a:r>
              <a:rPr lang="en-US"/>
              <a:t>6pm Central European time</a:t>
            </a:r>
          </a:p>
          <a:p>
            <a:r>
              <a:rPr lang="en-US"/>
              <a:t>5pm UK time</a:t>
            </a:r>
          </a:p>
          <a:p>
            <a:r>
              <a:rPr lang="en-US"/>
              <a:t>Noon Eastern Time (New York)</a:t>
            </a:r>
          </a:p>
          <a:p>
            <a:r>
              <a:rPr lang="en-US"/>
              <a:t>9am Pacific Coast Time (LA)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r>
              <a:rPr lang="en-US"/>
              <a:t>Eastern hemisphere: </a:t>
            </a:r>
            <a:r>
              <a:rPr lang="en-US" smtClean="0"/>
              <a:t>May 4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/>
              <a:t>(9am Central European time)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Under the hood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90600" y="2727960"/>
            <a:ext cx="1219200" cy="541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SqlRender</a:t>
            </a:r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86000" y="273558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SQL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0" y="2720340"/>
            <a:ext cx="1219200" cy="541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Database</a:t>
            </a:r>
          </a:p>
          <a:p>
            <a:pPr algn="ctr"/>
            <a:r>
              <a:rPr lang="en-US" smtClean="0"/>
              <a:t>Connector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05400" y="2735580"/>
            <a:ext cx="1219200" cy="541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Data processing</a:t>
            </a:r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343400" y="273558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FF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78719" y="4038600"/>
            <a:ext cx="1219200" cy="541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Cyclops</a:t>
            </a:r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6400800" y="2735580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Results</a:t>
            </a:r>
            <a:endParaRPr lang="en-US"/>
          </a:p>
        </p:txBody>
      </p:sp>
      <p:sp>
        <p:nvSpPr>
          <p:cNvPr id="13" name="Flowchart: Magnetic Disk 12"/>
          <p:cNvSpPr/>
          <p:nvPr/>
        </p:nvSpPr>
        <p:spPr>
          <a:xfrm>
            <a:off x="3048000" y="1348740"/>
            <a:ext cx="1219200" cy="685800"/>
          </a:xfrm>
          <a:prstGeom prst="flowChartMagneticDisk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CDM</a:t>
            </a:r>
            <a:endParaRPr lang="en-US"/>
          </a:p>
        </p:txBody>
      </p:sp>
      <p:sp>
        <p:nvSpPr>
          <p:cNvPr id="14" name="Up-Down Arrow 13"/>
          <p:cNvSpPr/>
          <p:nvPr/>
        </p:nvSpPr>
        <p:spPr>
          <a:xfrm>
            <a:off x="3543300" y="2087880"/>
            <a:ext cx="228600" cy="609600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695700" y="2230874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JDBC</a:t>
            </a:r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383519" y="3406140"/>
            <a:ext cx="571500" cy="533400"/>
            <a:chOff x="4610100" y="3253740"/>
            <a:chExt cx="571500" cy="533400"/>
          </a:xfrm>
        </p:grpSpPr>
        <p:sp>
          <p:nvSpPr>
            <p:cNvPr id="16" name="Down Arrow 15"/>
            <p:cNvSpPr/>
            <p:nvPr/>
          </p:nvSpPr>
          <p:spPr>
            <a:xfrm>
              <a:off x="4610100" y="3253740"/>
              <a:ext cx="5715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97719" y="3253740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>
                  <a:solidFill>
                    <a:schemeClr val="bg1"/>
                  </a:solidFill>
                </a:rPr>
                <a:t>FF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6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 library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Population-level estimation analysis designs</a:t>
            </a:r>
          </a:p>
          <a:p>
            <a:pPr lvl="1"/>
            <a:r>
              <a:rPr lang="en-US" sz="2000" smtClean="0"/>
              <a:t>New-user cohort method using propensity scores</a:t>
            </a:r>
          </a:p>
          <a:p>
            <a:pPr lvl="1"/>
            <a:r>
              <a:rPr lang="en-US" sz="2000" smtClean="0"/>
              <a:t>Self-Controlled Case Series</a:t>
            </a:r>
          </a:p>
          <a:p>
            <a:pPr lvl="1"/>
            <a:r>
              <a:rPr lang="en-US" sz="2000" smtClean="0"/>
              <a:t>Self-Controlled Cohort</a:t>
            </a:r>
          </a:p>
          <a:p>
            <a:pPr lvl="1"/>
            <a:r>
              <a:rPr lang="en-US" sz="2000" smtClean="0"/>
              <a:t>IC Temporal Pattern Discovery</a:t>
            </a:r>
          </a:p>
          <a:p>
            <a:r>
              <a:rPr lang="en-US" sz="2400" smtClean="0"/>
              <a:t>Implemented as open source R packages</a:t>
            </a:r>
          </a:p>
          <a:p>
            <a:r>
              <a:rPr lang="en-US" sz="2400" smtClean="0"/>
              <a:t>Run against the CDM</a:t>
            </a:r>
          </a:p>
          <a:p>
            <a:r>
              <a:rPr lang="en-US" sz="2400" smtClean="0"/>
              <a:t>In (almost) any environment </a:t>
            </a:r>
          </a:p>
          <a:p>
            <a:pPr lvl="1"/>
            <a:r>
              <a:rPr lang="en-US" sz="2000" smtClean="0"/>
              <a:t>Windows, Linux, Mac</a:t>
            </a:r>
          </a:p>
          <a:p>
            <a:pPr lvl="1"/>
            <a:r>
              <a:rPr lang="en-US" sz="2000" smtClean="0"/>
              <a:t>PostgreSQL, Oracle, SQL Server, Amazon RedShift, Microsoft APS</a:t>
            </a:r>
          </a:p>
          <a:p>
            <a:r>
              <a:rPr lang="en-US" sz="2400" smtClean="0"/>
              <a:t>Lots of flexibility</a:t>
            </a:r>
          </a:p>
          <a:p>
            <a:r>
              <a:rPr lang="en-US" sz="2400" smtClean="0"/>
              <a:t>‘Validated’ (unit tests + simulations)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2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Where?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0" y="2819400"/>
            <a:ext cx="3475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hlinkClick r:id="rId2"/>
              </a:rPr>
              <a:t>https</a:t>
            </a:r>
            <a:r>
              <a:rPr lang="en-US" sz="2400">
                <a:hlinkClick r:id="rId2"/>
              </a:rPr>
              <a:t>://</a:t>
            </a:r>
            <a:r>
              <a:rPr lang="en-US" sz="2400" smtClean="0">
                <a:hlinkClick r:id="rId2"/>
              </a:rPr>
              <a:t>github.com/OHDSI</a:t>
            </a:r>
            <a:endParaRPr lang="en-US" sz="2400" smtClean="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603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429000" y="851356"/>
            <a:ext cx="5791200" cy="4724400"/>
          </a:xfrm>
          <a:prstGeom prst="roundRect">
            <a:avLst>
              <a:gd name="adj" fmla="val 10861"/>
            </a:avLst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These 13 statements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Implement a full study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Celecoxib vs diclofenac for risk of GI bleed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Interact directly with database in CDM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Many covariates constructed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Demographics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Every drug (+ class)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Every condition (+ group)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Every procedure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Every observation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Charleston, CHAD2,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Propensity model using LASSO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1-on-1 matching on propensity score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Fitting a Cox model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including same covariates used in PS model</a:t>
            </a:r>
            <a:endParaRPr lang="en-US" sz="20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3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220" y="2309336"/>
            <a:ext cx="6552127" cy="2019529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the two exposure groups and the outcome.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Here using </a:t>
            </a:r>
            <a:r>
              <a:rPr lang="en-US" sz="2000" i="1" smtClean="0"/>
              <a:t>drug_era</a:t>
            </a:r>
            <a:r>
              <a:rPr lang="en-US" sz="2000" smtClean="0"/>
              <a:t> and </a:t>
            </a:r>
            <a:r>
              <a:rPr lang="en-US" sz="2000" i="1" smtClean="0"/>
              <a:t>condition_era</a:t>
            </a:r>
            <a:r>
              <a:rPr lang="en-US" sz="2000" smtClean="0"/>
              <a:t> tables (default)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Typically using Circe-defined cohorts</a:t>
            </a:r>
            <a:endParaRPr lang="en-US" sz="2000"/>
          </a:p>
        </p:txBody>
      </p:sp>
      <p:sp>
        <p:nvSpPr>
          <p:cNvPr id="6" name="Up Arrow 5"/>
          <p:cNvSpPr/>
          <p:nvPr/>
        </p:nvSpPr>
        <p:spPr>
          <a:xfrm>
            <a:off x="3688080" y="1792141"/>
            <a:ext cx="609600" cy="517195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pic>
        <p:nvPicPr>
          <p:cNvPr id="5" name="Picture 3" descr="C:\TEMP\p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18" y="609600"/>
            <a:ext cx="4114800" cy="288036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Up Arrow 5"/>
          <p:cNvSpPr/>
          <p:nvPr/>
        </p:nvSpPr>
        <p:spPr>
          <a:xfrm rot="4650430">
            <a:off x="2561328" y="1974033"/>
            <a:ext cx="233146" cy="3092593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TEMP\psMatch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946" y="1752600"/>
            <a:ext cx="4158344" cy="291084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p Arrow 7"/>
          <p:cNvSpPr/>
          <p:nvPr/>
        </p:nvSpPr>
        <p:spPr>
          <a:xfrm rot="4650430">
            <a:off x="3314791" y="2947036"/>
            <a:ext cx="195958" cy="285130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TEMP\balanceScatterplo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28" y="2625977"/>
            <a:ext cx="3657600" cy="36576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Up Arrow 9"/>
          <p:cNvSpPr/>
          <p:nvPr/>
        </p:nvSpPr>
        <p:spPr>
          <a:xfrm rot="4650430">
            <a:off x="4371212" y="4051389"/>
            <a:ext cx="206940" cy="147397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 rot="5561081">
            <a:off x="4327370" y="4645057"/>
            <a:ext cx="206940" cy="1098365"/>
          </a:xfrm>
          <a:prstGeom prst="upArrow">
            <a:avLst>
              <a:gd name="adj1" fmla="val 49423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C:\TEMP\balanceTopVa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08" y="3466349"/>
            <a:ext cx="3981718" cy="238903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TEMP\K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267" y="3875712"/>
            <a:ext cx="3987800" cy="284842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Up Arrow 13"/>
          <p:cNvSpPr/>
          <p:nvPr/>
        </p:nvSpPr>
        <p:spPr>
          <a:xfrm rot="5561081">
            <a:off x="4425611" y="5710255"/>
            <a:ext cx="206940" cy="833160"/>
          </a:xfrm>
          <a:prstGeom prst="upArrow">
            <a:avLst>
              <a:gd name="adj1" fmla="val 49423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/>
          <p:cNvSpPr/>
          <p:nvPr/>
        </p:nvSpPr>
        <p:spPr>
          <a:xfrm rot="3409488">
            <a:off x="2909887" y="5661506"/>
            <a:ext cx="241404" cy="684922"/>
          </a:xfrm>
          <a:prstGeom prst="upArrow">
            <a:avLst>
              <a:gd name="adj1" fmla="val 49423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770" y="1375130"/>
            <a:ext cx="3862240" cy="4628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Up Arrow 16"/>
          <p:cNvSpPr/>
          <p:nvPr/>
        </p:nvSpPr>
        <p:spPr>
          <a:xfrm rot="3409488">
            <a:off x="1526289" y="5801343"/>
            <a:ext cx="241404" cy="684922"/>
          </a:xfrm>
          <a:prstGeom prst="upArrow">
            <a:avLst>
              <a:gd name="adj1" fmla="val 49423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31475" y="4468846"/>
            <a:ext cx="5054461" cy="1299299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HR = .83 (0.67 – 1.01)</a:t>
            </a:r>
            <a:endParaRPr lang="en-US" sz="28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4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1747</Words>
  <Application>Microsoft Office PowerPoint</Application>
  <PresentationFormat>On-screen Show (4:3)</PresentationFormat>
  <Paragraphs>456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OHDSI Methods Library</vt:lpstr>
      <vt:lpstr>Quick recap of previous meetings</vt:lpstr>
      <vt:lpstr>Workgroup objective</vt:lpstr>
      <vt:lpstr>Methods library</vt:lpstr>
      <vt:lpstr>Where?</vt:lpstr>
      <vt:lpstr>CohortMethod package</vt:lpstr>
      <vt:lpstr>CohortMethod package</vt:lpstr>
      <vt:lpstr>CohortMethod package</vt:lpstr>
      <vt:lpstr>CohortMethod package</vt:lpstr>
      <vt:lpstr>All-by-all support</vt:lpstr>
      <vt:lpstr>Validation</vt:lpstr>
      <vt:lpstr>Unit tests</vt:lpstr>
      <vt:lpstr>Simulation</vt:lpstr>
      <vt:lpstr>Validation</vt:lpstr>
      <vt:lpstr>Discussion on validation</vt:lpstr>
      <vt:lpstr>Implemented methods</vt:lpstr>
      <vt:lpstr>New-user cohort method</vt:lpstr>
      <vt:lpstr>New-user cohort method</vt:lpstr>
      <vt:lpstr>Self-Controlled Case Series</vt:lpstr>
      <vt:lpstr>Self-Controlled Case Series</vt:lpstr>
      <vt:lpstr>Self-Controlled Cohort</vt:lpstr>
      <vt:lpstr>Self-Controlled Cohort</vt:lpstr>
      <vt:lpstr>IC Temporal Pattern Discovery</vt:lpstr>
      <vt:lpstr>IC Temporal Pattern Discovery</vt:lpstr>
      <vt:lpstr>PowerPoint Presentation</vt:lpstr>
      <vt:lpstr>Which methods?</vt:lpstr>
      <vt:lpstr>Discussion</vt:lpstr>
      <vt:lpstr>Funding opportunities</vt:lpstr>
      <vt:lpstr>Topic of next meeting(s)?</vt:lpstr>
      <vt:lpstr>Next workgroup meeting(s)</vt:lpstr>
      <vt:lpstr>Under the hood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212</cp:revision>
  <dcterms:created xsi:type="dcterms:W3CDTF">2013-12-30T14:14:20Z</dcterms:created>
  <dcterms:modified xsi:type="dcterms:W3CDTF">2016-04-20T06:32:03Z</dcterms:modified>
</cp:coreProperties>
</file>