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77" r:id="rId3"/>
    <p:sldId id="279" r:id="rId4"/>
    <p:sldId id="280" r:id="rId5"/>
    <p:sldId id="318" r:id="rId6"/>
    <p:sldId id="282" r:id="rId7"/>
    <p:sldId id="293" r:id="rId8"/>
    <p:sldId id="285" r:id="rId9"/>
    <p:sldId id="286" r:id="rId10"/>
    <p:sldId id="311" r:id="rId11"/>
    <p:sldId id="312" r:id="rId12"/>
    <p:sldId id="313" r:id="rId13"/>
    <p:sldId id="314" r:id="rId14"/>
    <p:sldId id="315" r:id="rId15"/>
    <p:sldId id="316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281" r:id="rId26"/>
    <p:sldId id="294" r:id="rId27"/>
    <p:sldId id="291" r:id="rId28"/>
    <p:sldId id="275" r:id="rId29"/>
    <p:sldId id="317" r:id="rId30"/>
    <p:sldId id="274" r:id="rId31"/>
    <p:sldId id="290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6F85989-3372-42EE-930A-FC87EBEC0A3A}">
          <p14:sldIdLst>
            <p14:sldId id="256"/>
            <p14:sldId id="277"/>
            <p14:sldId id="279"/>
            <p14:sldId id="280"/>
            <p14:sldId id="318"/>
            <p14:sldId id="282"/>
            <p14:sldId id="293"/>
            <p14:sldId id="285"/>
            <p14:sldId id="286"/>
            <p14:sldId id="311"/>
            <p14:sldId id="312"/>
            <p14:sldId id="313"/>
            <p14:sldId id="314"/>
            <p14:sldId id="315"/>
            <p14:sldId id="316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281"/>
            <p14:sldId id="294"/>
            <p14:sldId id="291"/>
            <p14:sldId id="275"/>
            <p14:sldId id="317"/>
            <p14:sldId id="274"/>
            <p14:sldId id="29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4F81BD"/>
    <a:srgbClr val="FF0000"/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HDS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OHDSI Methods Library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Martijn Schuemie, Marc Suchard, Patrick Ryan, </a:t>
            </a:r>
            <a:r>
              <a:rPr lang="en-US"/>
              <a:t>Tomas Bergvall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8750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All-by-all support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581400" y="2971800"/>
            <a:ext cx="25527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Method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1143000"/>
            <a:ext cx="37338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Target – (Comparator) - Outcome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00600" y="1143000"/>
            <a:ext cx="2514600" cy="609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Analysis settings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1295400"/>
            <a:ext cx="37338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Target – (Comparator) - Outcome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1447800"/>
            <a:ext cx="37338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Target – (Comparator) - Outcome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1600200"/>
            <a:ext cx="37338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Drug – (Comparator) - Outcome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53000" y="1295400"/>
            <a:ext cx="2514600" cy="609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Analysis settings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05400" y="1447800"/>
            <a:ext cx="2514600" cy="609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Analysis settings</a:t>
            </a: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57800" y="1600200"/>
            <a:ext cx="2514600" cy="609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Analysis settings</a:t>
            </a:r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3962400" y="2362200"/>
            <a:ext cx="381000" cy="4572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5257800" y="2362200"/>
            <a:ext cx="381000" cy="4572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4667250" y="4648200"/>
            <a:ext cx="381000" cy="4572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524250" y="5334000"/>
            <a:ext cx="2552700" cy="762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Estimates, Diagnostics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5537339" y="3429000"/>
            <a:ext cx="3606661" cy="1676400"/>
          </a:xfrm>
          <a:prstGeom prst="roundRect">
            <a:avLst/>
          </a:prstGeom>
          <a:ln w="28575"/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For: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smtClean="0"/>
              <a:t>Sensitivity analyses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smtClean="0"/>
              <a:t>Including negative controls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smtClean="0"/>
              <a:t>Methods research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smtClean="0"/>
              <a:t>Safety surveillance?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06910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Validation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Unit tests</a:t>
            </a:r>
          </a:p>
          <a:p>
            <a:r>
              <a:rPr lang="en-US" smtClean="0"/>
              <a:t>Simulations</a:t>
            </a:r>
          </a:p>
          <a:p>
            <a:pPr marL="0" indent="0">
              <a:buNone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Unit tests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smtClean="0"/>
              <a:t>A unit test is a piece of code that tests a function:</a:t>
            </a:r>
            <a:endParaRPr lang="en-US" sz="2400"/>
          </a:p>
        </p:txBody>
      </p:sp>
      <p:sp>
        <p:nvSpPr>
          <p:cNvPr id="5" name="TextBox 4"/>
          <p:cNvSpPr txBox="1"/>
          <p:nvPr/>
        </p:nvSpPr>
        <p:spPr>
          <a:xfrm>
            <a:off x="320040" y="1752600"/>
            <a:ext cx="8382000" cy="28623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test_that("Simple 1-on-1 matching", {</a:t>
            </a:r>
          </a:p>
          <a:p>
            <a:r>
              <a:rPr lang="en-US"/>
              <a:t>  rowId &lt;- 1:5</a:t>
            </a:r>
          </a:p>
          <a:p>
            <a:r>
              <a:rPr lang="en-US"/>
              <a:t>  treatment &lt;- c(1, 0, 1, 0, 1)</a:t>
            </a:r>
          </a:p>
          <a:p>
            <a:r>
              <a:rPr lang="en-US"/>
              <a:t>  propensityScore &lt;- c(0, 0.1, 0.3, 0.4, 1)</a:t>
            </a:r>
          </a:p>
          <a:p>
            <a:r>
              <a:rPr lang="en-US"/>
              <a:t>  data &lt;- data.frame(rowId = rowId, </a:t>
            </a:r>
            <a:endParaRPr lang="en-US" smtClean="0"/>
          </a:p>
          <a:p>
            <a:r>
              <a:rPr lang="en-US"/>
              <a:t> </a:t>
            </a:r>
            <a:r>
              <a:rPr lang="en-US" smtClean="0"/>
              <a:t>                                   treatment </a:t>
            </a:r>
            <a:r>
              <a:rPr lang="en-US"/>
              <a:t>= treatment, </a:t>
            </a:r>
            <a:endParaRPr lang="en-US" smtClean="0"/>
          </a:p>
          <a:p>
            <a:r>
              <a:rPr lang="en-US"/>
              <a:t> </a:t>
            </a:r>
            <a:r>
              <a:rPr lang="en-US" smtClean="0"/>
              <a:t>                                   propensityScore </a:t>
            </a:r>
            <a:r>
              <a:rPr lang="en-US"/>
              <a:t>= propensityScore)</a:t>
            </a:r>
          </a:p>
          <a:p>
            <a:r>
              <a:rPr lang="en-US"/>
              <a:t>  result &lt;- </a:t>
            </a:r>
            <a:r>
              <a:rPr lang="en-US" b="1"/>
              <a:t>matchOnPs</a:t>
            </a:r>
            <a:r>
              <a:rPr lang="en-US"/>
              <a:t>(data, caliper = 0, maxRatio = 1)</a:t>
            </a:r>
          </a:p>
          <a:p>
            <a:r>
              <a:rPr lang="en-US"/>
              <a:t>  expect_equal(result$stratumId, c(0, 0, 1, 1))</a:t>
            </a:r>
          </a:p>
          <a:p>
            <a:r>
              <a:rPr lang="en-US"/>
              <a:t>})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396240" y="4800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smtClean="0"/>
              <a:t>All unit tests are executed every time a change is made to the package:</a:t>
            </a:r>
            <a:endParaRPr lang="en-US" sz="240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449579" y="5410200"/>
            <a:ext cx="2877938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0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smtClean="0"/>
              <a:t>Using simulation for more complicated functionality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 smtClean="0"/>
              <a:t>E.g: SCCS seasonality modeling:</a:t>
            </a:r>
            <a:endParaRPr lang="en-US" sz="2400"/>
          </a:p>
        </p:txBody>
      </p:sp>
      <p:pic>
        <p:nvPicPr>
          <p:cNvPr id="1026" name="Picture 2" descr="S:\TEMP\seas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90800"/>
            <a:ext cx="457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Validation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Unit tests</a:t>
            </a:r>
          </a:p>
          <a:p>
            <a:r>
              <a:rPr lang="en-US" smtClean="0"/>
              <a:t>Simulations</a:t>
            </a: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Not</a:t>
            </a:r>
            <a:endParaRPr lang="en-US"/>
          </a:p>
          <a:p>
            <a:r>
              <a:rPr lang="en-US" smtClean="0"/>
              <a:t>Double coding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4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on validation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Are unit tests and simulations enough?</a:t>
            </a:r>
          </a:p>
          <a:p>
            <a:endParaRPr lang="en-US"/>
          </a:p>
          <a:p>
            <a:r>
              <a:rPr lang="en-US" smtClean="0"/>
              <a:t>Do we need (and believe in) double coding?</a:t>
            </a:r>
          </a:p>
          <a:p>
            <a:endParaRPr lang="en-US"/>
          </a:p>
          <a:p>
            <a:r>
              <a:rPr lang="en-US" smtClean="0"/>
              <a:t>Can we formulate best practices around validation?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17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Implemented methods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New-user cohort method using propensity </a:t>
            </a:r>
            <a:r>
              <a:rPr lang="en-US" sz="2800" smtClean="0"/>
              <a:t>scores</a:t>
            </a:r>
          </a:p>
          <a:p>
            <a:endParaRPr lang="en-US" sz="2800"/>
          </a:p>
          <a:p>
            <a:r>
              <a:rPr lang="en-US" sz="2800"/>
              <a:t>Self-Controlled Case </a:t>
            </a:r>
            <a:r>
              <a:rPr lang="en-US" sz="2800" smtClean="0"/>
              <a:t>Series</a:t>
            </a:r>
          </a:p>
          <a:p>
            <a:endParaRPr lang="en-US" sz="2800"/>
          </a:p>
          <a:p>
            <a:r>
              <a:rPr lang="en-US" sz="2800"/>
              <a:t>Self-Controlled </a:t>
            </a:r>
            <a:r>
              <a:rPr lang="en-US" sz="2800" smtClean="0"/>
              <a:t>Cohort</a:t>
            </a:r>
          </a:p>
          <a:p>
            <a:endParaRPr lang="en-US" sz="2800"/>
          </a:p>
          <a:p>
            <a:r>
              <a:rPr lang="en-US" sz="2800"/>
              <a:t>IC Temporal Pattern Discovery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1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New-user cohort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Compare new users of drug A to drug B for outcome X</a:t>
            </a:r>
          </a:p>
          <a:p>
            <a:r>
              <a:rPr lang="en-US" sz="2400" smtClean="0"/>
              <a:t>Automatic propensity score construction</a:t>
            </a:r>
          </a:p>
          <a:p>
            <a:r>
              <a:rPr lang="en-US" sz="2400" smtClean="0"/>
              <a:t>Trim, stratify, or match on PS </a:t>
            </a:r>
          </a:p>
          <a:p>
            <a:r>
              <a:rPr lang="en-US" sz="2400" smtClean="0"/>
              <a:t>Outcome modeling</a:t>
            </a:r>
          </a:p>
          <a:p>
            <a:pPr lvl="1"/>
            <a:r>
              <a:rPr lang="en-US" sz="2000" smtClean="0"/>
              <a:t>Cox, Poisson, or logistic</a:t>
            </a:r>
          </a:p>
          <a:p>
            <a:pPr lvl="1"/>
            <a:r>
              <a:rPr lang="en-US" sz="2000" smtClean="0"/>
              <a:t>Option to include same 50k+ covariates in outcome model</a:t>
            </a:r>
          </a:p>
          <a:p>
            <a:r>
              <a:rPr lang="en-US" sz="2400" smtClean="0"/>
              <a:t>Diagnostics</a:t>
            </a:r>
          </a:p>
          <a:p>
            <a:pPr lvl="1"/>
            <a:r>
              <a:rPr lang="en-US" sz="2000" smtClean="0"/>
              <a:t>PS distribution overlap</a:t>
            </a:r>
          </a:p>
          <a:p>
            <a:pPr lvl="1"/>
            <a:r>
              <a:rPr lang="en-US" sz="2000" smtClean="0"/>
              <a:t>Covariate balance after matching</a:t>
            </a:r>
          </a:p>
          <a:p>
            <a:pPr lvl="1"/>
            <a:r>
              <a:rPr lang="en-US" sz="2000" smtClean="0"/>
              <a:t>Kaplan-Meier plot</a:t>
            </a:r>
          </a:p>
          <a:p>
            <a:pPr marL="0" indent="0"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New-user cohort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smtClean="0"/>
              <a:t>Strengths</a:t>
            </a:r>
          </a:p>
          <a:p>
            <a:r>
              <a:rPr lang="en-US" sz="2400" smtClean="0"/>
              <a:t>Compare apples to apples (near zero residual bias)</a:t>
            </a:r>
          </a:p>
          <a:p>
            <a:pPr lvl="1"/>
            <a:r>
              <a:rPr lang="en-US" sz="2000" smtClean="0"/>
              <a:t>Subjects with same baseline characteristics</a:t>
            </a:r>
          </a:p>
          <a:p>
            <a:pPr lvl="1"/>
            <a:r>
              <a:rPr lang="en-US" sz="2000" smtClean="0"/>
              <a:t>Comparable point in time (initiation of a new treatment)</a:t>
            </a:r>
          </a:p>
          <a:p>
            <a:r>
              <a:rPr lang="en-US" sz="2400" smtClean="0"/>
              <a:t>Comparative effectiveness (is drug A safer than drug B?)</a:t>
            </a:r>
          </a:p>
          <a:p>
            <a:r>
              <a:rPr lang="en-US" sz="2400" smtClean="0"/>
              <a:t>Stop-go diagnostics</a:t>
            </a:r>
          </a:p>
          <a:p>
            <a:r>
              <a:rPr lang="en-US" sz="2400" smtClean="0"/>
              <a:t>Easy to interpret (similar to RCT)</a:t>
            </a:r>
          </a:p>
          <a:p>
            <a:endParaRPr lang="en-US" sz="2400"/>
          </a:p>
          <a:p>
            <a:pPr marL="0" indent="0">
              <a:buNone/>
            </a:pPr>
            <a:r>
              <a:rPr lang="en-US" sz="2400" smtClean="0"/>
              <a:t>Weaknesses</a:t>
            </a:r>
          </a:p>
          <a:p>
            <a:r>
              <a:rPr lang="en-US" sz="2400" smtClean="0"/>
              <a:t>‘Absolute’ safety (does drug A cause outcome X?)</a:t>
            </a:r>
          </a:p>
          <a:p>
            <a:r>
              <a:rPr lang="en-US" sz="2400" smtClean="0"/>
              <a:t>Data hungry</a:t>
            </a:r>
          </a:p>
          <a:p>
            <a:r>
              <a:rPr lang="en-US" sz="2400" smtClean="0"/>
              <a:t>Only works with a good comparator</a:t>
            </a:r>
          </a:p>
          <a:p>
            <a:r>
              <a:rPr lang="en-US" sz="2400" smtClean="0"/>
              <a:t>Sensitive to unmeasured between-person confounding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Self-Controlled Case Series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smtClean="0"/>
              <a:t>Compare time on drug to time not on drug</a:t>
            </a:r>
          </a:p>
          <a:p>
            <a:r>
              <a:rPr lang="en-US" sz="2000" smtClean="0"/>
              <a:t>Self-controlled: adjusting for all constant patient characteristics</a:t>
            </a:r>
          </a:p>
          <a:p>
            <a:r>
              <a:rPr lang="en-US" sz="2000" smtClean="0"/>
              <a:t>Flexible risk window definitions	</a:t>
            </a:r>
            <a:endParaRPr lang="en-US" sz="1600" smtClean="0"/>
          </a:p>
          <a:p>
            <a:r>
              <a:rPr lang="en-US" sz="2000" smtClean="0"/>
              <a:t>Correct for age and seasonality</a:t>
            </a:r>
          </a:p>
          <a:p>
            <a:pPr lvl="1"/>
            <a:r>
              <a:rPr lang="en-US" sz="1600" smtClean="0"/>
              <a:t>Constant effect within a calendar month</a:t>
            </a:r>
          </a:p>
          <a:p>
            <a:pPr lvl="1"/>
            <a:r>
              <a:rPr lang="en-US" sz="1600" smtClean="0"/>
              <a:t>Spline smoothing across months</a:t>
            </a:r>
          </a:p>
          <a:p>
            <a:r>
              <a:rPr lang="en-US" sz="2000" smtClean="0"/>
              <a:t>Add other drugs to model (e.g. concomittant use)</a:t>
            </a:r>
          </a:p>
          <a:p>
            <a:pPr lvl="1"/>
            <a:r>
              <a:rPr lang="en-US" sz="1600" smtClean="0"/>
              <a:t>User picked</a:t>
            </a:r>
          </a:p>
          <a:p>
            <a:pPr lvl="1"/>
            <a:r>
              <a:rPr lang="en-US" sz="1600" smtClean="0"/>
              <a:t>All other drugs (MSCCS model using regularized Poisson regression)</a:t>
            </a:r>
          </a:p>
          <a:p>
            <a:r>
              <a:rPr lang="en-US" sz="2000" smtClean="0"/>
              <a:t>Adjust for event-dependent observation end</a:t>
            </a:r>
          </a:p>
          <a:p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9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Quick recap of previous meetings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Martijn held almost same talk in western (4 participants) and eastern (16 participants) hemisphere</a:t>
            </a:r>
          </a:p>
          <a:p>
            <a:r>
              <a:rPr lang="en-US" sz="2400" smtClean="0"/>
              <a:t>Sceptical about evidence generated through observation research so far</a:t>
            </a:r>
          </a:p>
          <a:p>
            <a:r>
              <a:rPr lang="en-US" sz="2400" smtClean="0"/>
              <a:t>Root causes of problem: study bias, publication bias, and p-hacking</a:t>
            </a:r>
          </a:p>
          <a:p>
            <a:r>
              <a:rPr lang="en-US" sz="2400" smtClean="0"/>
              <a:t>Defined workgroup objective and started discussion on best practices</a:t>
            </a:r>
          </a:p>
          <a:p>
            <a:r>
              <a:rPr lang="en-US" sz="2400" smtClean="0"/>
              <a:t>Nicole and Martijn started discussion on SCCS best practices</a:t>
            </a:r>
          </a:p>
          <a:p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2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Self-Controlled Case Series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smtClean="0"/>
              <a:t>Strengths</a:t>
            </a:r>
          </a:p>
          <a:p>
            <a:r>
              <a:rPr lang="en-US" sz="2400"/>
              <a:t>‘Absolute’ safety (does drug A cause outcome X?)</a:t>
            </a:r>
          </a:p>
          <a:p>
            <a:r>
              <a:rPr lang="en-US" sz="2400" smtClean="0"/>
              <a:t>Adjust for all patient characteristics that are constant in time </a:t>
            </a:r>
            <a:endParaRPr lang="en-US" sz="2000" smtClean="0"/>
          </a:p>
          <a:p>
            <a:endParaRPr lang="en-US" sz="2400"/>
          </a:p>
          <a:p>
            <a:pPr marL="0" indent="0">
              <a:buNone/>
            </a:pPr>
            <a:r>
              <a:rPr lang="en-US" sz="2400" smtClean="0"/>
              <a:t>Weaknesses</a:t>
            </a:r>
          </a:p>
          <a:p>
            <a:r>
              <a:rPr lang="en-US" sz="2400"/>
              <a:t>Comparative effectiveness (is drug A safer than drug B?)</a:t>
            </a:r>
          </a:p>
          <a:p>
            <a:r>
              <a:rPr lang="en-US" sz="2400" smtClean="0"/>
              <a:t>Sensitive to within-person time-varying confounding</a:t>
            </a:r>
          </a:p>
          <a:p>
            <a:pPr lvl="1"/>
            <a:r>
              <a:rPr lang="en-US" sz="2000" smtClean="0"/>
              <a:t>Lots of things happen when you take a drug</a:t>
            </a:r>
          </a:p>
          <a:p>
            <a:r>
              <a:rPr lang="en-US" sz="2400" smtClean="0"/>
              <a:t>Sensitive to violations of underlying assumptions</a:t>
            </a:r>
          </a:p>
          <a:p>
            <a:pPr lvl="1"/>
            <a:r>
              <a:rPr lang="en-US" sz="2000" smtClean="0"/>
              <a:t>Does the event affect probability of exposure?</a:t>
            </a:r>
          </a:p>
          <a:p>
            <a:pPr lvl="1"/>
            <a:r>
              <a:rPr lang="en-US" sz="2000" smtClean="0"/>
              <a:t>Doest the event affect probability of subsequent events?</a:t>
            </a:r>
          </a:p>
          <a:p>
            <a:pPr lvl="1"/>
            <a:r>
              <a:rPr lang="en-US" sz="2000" smtClean="0"/>
              <a:t>Does the event affect probability of censoring (e.g. death)?</a:t>
            </a:r>
          </a:p>
          <a:p>
            <a:r>
              <a:rPr lang="en-US" sz="2400" smtClean="0"/>
              <a:t>Problematic for both chronic exposures and lethal outcomes</a:t>
            </a:r>
          </a:p>
          <a:p>
            <a:r>
              <a:rPr lang="en-US" sz="2400" smtClean="0"/>
              <a:t>Hard to interpret</a:t>
            </a:r>
          </a:p>
          <a:p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6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Self-Controlled Cohort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smtClean="0"/>
              <a:t>Compare time on drug to time just prior to starting drug</a:t>
            </a:r>
          </a:p>
          <a:p>
            <a:r>
              <a:rPr lang="en-US" sz="2000" smtClean="0"/>
              <a:t>Risk window definitions	</a:t>
            </a:r>
          </a:p>
          <a:p>
            <a:pPr lvl="1"/>
            <a:r>
              <a:rPr lang="en-US" sz="1600" smtClean="0"/>
              <a:t>Length of risk window and control window</a:t>
            </a:r>
          </a:p>
          <a:p>
            <a:r>
              <a:rPr lang="en-US" sz="2000" smtClean="0"/>
              <a:t>Filter subjects who do not have full control period available</a:t>
            </a: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2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Self-Controlled Cohort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smtClean="0"/>
              <a:t>Strengths</a:t>
            </a:r>
          </a:p>
          <a:p>
            <a:r>
              <a:rPr lang="en-US" sz="2400" smtClean="0"/>
              <a:t>Fast</a:t>
            </a:r>
          </a:p>
          <a:p>
            <a:r>
              <a:rPr lang="en-US" sz="2400" smtClean="0"/>
              <a:t>Adjusts for patient baseline characteristics</a:t>
            </a:r>
          </a:p>
          <a:p>
            <a:r>
              <a:rPr lang="en-US" sz="2400" smtClean="0"/>
              <a:t>Best performer in OMOP experiment</a:t>
            </a:r>
            <a:endParaRPr lang="en-US" sz="2000" smtClean="0"/>
          </a:p>
          <a:p>
            <a:endParaRPr lang="en-US" sz="2400"/>
          </a:p>
          <a:p>
            <a:pPr marL="0" indent="0">
              <a:buNone/>
            </a:pPr>
            <a:r>
              <a:rPr lang="en-US" sz="2400" smtClean="0"/>
              <a:t>Weaknesses</a:t>
            </a:r>
          </a:p>
          <a:p>
            <a:r>
              <a:rPr lang="en-US" sz="2400" smtClean="0"/>
              <a:t>Positively biased when there’s contra-indication</a:t>
            </a:r>
          </a:p>
          <a:p>
            <a:r>
              <a:rPr lang="en-US" sz="2400"/>
              <a:t>Sensitive to within-person time-varying confounding</a:t>
            </a:r>
          </a:p>
          <a:p>
            <a:pPr lvl="1"/>
            <a:r>
              <a:rPr lang="en-US" sz="2000"/>
              <a:t>Lots of things happen when you take a drug</a:t>
            </a:r>
          </a:p>
          <a:p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8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IC Temporal Pattern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smtClean="0"/>
              <a:t>Similar to Self-Controlled Cohort</a:t>
            </a:r>
          </a:p>
          <a:p>
            <a:r>
              <a:rPr lang="en-US" sz="2000" smtClean="0"/>
              <a:t>Pick different control period (e.g. one year ago)</a:t>
            </a:r>
          </a:p>
          <a:p>
            <a:r>
              <a:rPr lang="en-US" sz="2000" smtClean="0"/>
              <a:t>Adjust for typical pattern when initiating a drug</a:t>
            </a:r>
          </a:p>
          <a:p>
            <a:r>
              <a:rPr lang="en-US" sz="2000" smtClean="0"/>
              <a:t>Produces an IC statistic instead of an effect size estimate </a:t>
            </a: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7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IC Temporal Pattern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smtClean="0"/>
              <a:t>Strengths</a:t>
            </a:r>
          </a:p>
          <a:p>
            <a:r>
              <a:rPr lang="en-US" sz="2400" smtClean="0"/>
              <a:t>Fast</a:t>
            </a:r>
          </a:p>
          <a:p>
            <a:r>
              <a:rPr lang="en-US" sz="2400" smtClean="0"/>
              <a:t>Adjusts for patient baseline characteristics</a:t>
            </a:r>
          </a:p>
          <a:p>
            <a:r>
              <a:rPr lang="en-US" sz="2400" smtClean="0"/>
              <a:t>More robust to contra-indications</a:t>
            </a:r>
          </a:p>
          <a:p>
            <a:endParaRPr lang="en-US" sz="2400"/>
          </a:p>
          <a:p>
            <a:pPr marL="0" indent="0">
              <a:buNone/>
            </a:pPr>
            <a:r>
              <a:rPr lang="en-US" sz="2400" smtClean="0"/>
              <a:t>Weaknesses</a:t>
            </a:r>
          </a:p>
          <a:p>
            <a:r>
              <a:rPr lang="en-US" sz="2400" smtClean="0"/>
              <a:t>IC statistic is hard to interpret</a:t>
            </a:r>
          </a:p>
          <a:p>
            <a:r>
              <a:rPr lang="en-US" sz="2400" smtClean="0"/>
              <a:t>Sensitive </a:t>
            </a:r>
            <a:r>
              <a:rPr lang="en-US" sz="2400"/>
              <a:t>to within-person time-varying confounding</a:t>
            </a:r>
          </a:p>
          <a:p>
            <a:pPr lvl="1"/>
            <a:r>
              <a:rPr lang="en-US" sz="2000"/>
              <a:t>Lots of things happen when you take a </a:t>
            </a:r>
            <a:r>
              <a:rPr lang="en-US" sz="2000" smtClean="0"/>
              <a:t>drug</a:t>
            </a:r>
          </a:p>
          <a:p>
            <a:pPr lvl="1"/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31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934"/>
            <a:ext cx="9144000" cy="6854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413097" y="511752"/>
            <a:ext cx="2024063" cy="1265069"/>
            <a:chOff x="414337" y="448656"/>
            <a:chExt cx="2024063" cy="1265069"/>
          </a:xfrm>
        </p:grpSpPr>
        <p:sp>
          <p:nvSpPr>
            <p:cNvPr id="9" name="Rounded Rectangle 8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smtClean="0"/>
                <a:t>s</a:t>
              </a:r>
              <a:endParaRPr lang="en-US" sz="110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4" name="Freeform 3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5" name="Freeform 4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8" name="Freeform 7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414337" y="698062"/>
              <a:ext cx="2024063" cy="1015663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20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New-user cohort studies using large-scale regression for propensity and outcome models</a:t>
              </a:r>
              <a:endParaRPr lang="en-US" sz="120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1154" y="448656"/>
              <a:ext cx="108715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chemeClr val="bg1"/>
                  </a:solidFill>
                </a:rPr>
                <a:t>Cohort Method</a:t>
              </a:r>
              <a:endParaRPr lang="en-US" sz="11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590800" y="516162"/>
            <a:ext cx="2024063" cy="1265069"/>
            <a:chOff x="2590800" y="462452"/>
            <a:chExt cx="2024063" cy="1265069"/>
          </a:xfrm>
        </p:grpSpPr>
        <p:sp>
          <p:nvSpPr>
            <p:cNvPr id="34" name="Rounded Rectangle 33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smtClean="0"/>
                <a:t>s</a:t>
              </a:r>
              <a:endParaRPr lang="en-US" sz="1100"/>
            </a:p>
          </p:txBody>
        </p:sp>
        <p:sp>
          <p:nvSpPr>
            <p:cNvPr id="35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590800" y="711858"/>
              <a:ext cx="2024063" cy="830997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20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Self-Controlled Case Series analysis using few or many predictors, includes splines for age and seasonality.</a:t>
              </a:r>
              <a:endParaRPr lang="en-US" sz="120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847617" y="462452"/>
              <a:ext cx="173637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chemeClr val="bg1"/>
                  </a:solidFill>
                </a:rPr>
                <a:t>Self-Controlled Case Series</a:t>
              </a:r>
              <a:endParaRPr lang="en-US" sz="1100" b="1">
                <a:solidFill>
                  <a:schemeClr val="bg1"/>
                </a:solidFill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43" name="Freeform 42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45" name="Freeform 44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4767263" y="516162"/>
            <a:ext cx="2024063" cy="1265069"/>
            <a:chOff x="2590800" y="462452"/>
            <a:chExt cx="2024063" cy="1265069"/>
          </a:xfrm>
        </p:grpSpPr>
        <p:sp>
          <p:nvSpPr>
            <p:cNvPr id="49" name="Rounded Rectangle 48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smtClean="0"/>
                <a:t>s</a:t>
              </a:r>
              <a:endParaRPr lang="en-US" sz="1100"/>
            </a:p>
          </p:txBody>
        </p:sp>
        <p:sp>
          <p:nvSpPr>
            <p:cNvPr id="50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590800" y="711858"/>
              <a:ext cx="2024063" cy="646331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20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 self-controlled cohort design, where time preceding exposure is used as control.</a:t>
              </a:r>
              <a:endParaRPr lang="en-US" sz="120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847617" y="462452"/>
              <a:ext cx="149592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chemeClr val="bg1"/>
                  </a:solidFill>
                </a:rPr>
                <a:t>Self-Controlled Cohort</a:t>
              </a:r>
              <a:endParaRPr lang="en-US" sz="1100" b="1">
                <a:solidFill>
                  <a:schemeClr val="bg1"/>
                </a:solidFill>
              </a:endParaRP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54" name="Freeform 53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55" name="Freeform 54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56" name="Freeform 55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</p:grpSp>
      <p:grpSp>
        <p:nvGrpSpPr>
          <p:cNvPr id="57" name="Group 56"/>
          <p:cNvGrpSpPr/>
          <p:nvPr/>
        </p:nvGrpSpPr>
        <p:grpSpPr>
          <a:xfrm>
            <a:off x="6943726" y="516162"/>
            <a:ext cx="2024063" cy="1265069"/>
            <a:chOff x="2590800" y="462452"/>
            <a:chExt cx="2024063" cy="1265069"/>
          </a:xfrm>
        </p:grpSpPr>
        <p:sp>
          <p:nvSpPr>
            <p:cNvPr id="58" name="Rounded Rectangle 57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smtClean="0"/>
                <a:t>s</a:t>
              </a:r>
              <a:endParaRPr lang="en-US" sz="1100"/>
            </a:p>
          </p:txBody>
        </p:sp>
        <p:sp>
          <p:nvSpPr>
            <p:cNvPr id="59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590800" y="711858"/>
              <a:ext cx="2024063" cy="1015663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20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 self-controlled design, but using temporal patterns around other exposures and outcomes to correct for time-varying confounding.</a:t>
              </a:r>
              <a:endParaRPr lang="en-US" sz="120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847617" y="462452"/>
              <a:ext cx="16706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chemeClr val="bg1"/>
                  </a:solidFill>
                </a:rPr>
                <a:t>IC Temporal Pattern Disc.</a:t>
              </a:r>
              <a:endParaRPr lang="en-US" sz="1100" b="1">
                <a:solidFill>
                  <a:schemeClr val="bg1"/>
                </a:solidFill>
              </a:endParaRP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63" name="Freeform 62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64" name="Freeform 63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65" name="Freeform 64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2590967" y="1951682"/>
            <a:ext cx="2024063" cy="1265069"/>
            <a:chOff x="414337" y="448656"/>
            <a:chExt cx="2024063" cy="1265069"/>
          </a:xfrm>
        </p:grpSpPr>
        <p:sp>
          <p:nvSpPr>
            <p:cNvPr id="67" name="Rounded Rectangle 66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smtClean="0"/>
                <a:t>s</a:t>
              </a:r>
              <a:endParaRPr lang="en-US" sz="1100"/>
            </a:p>
          </p:txBody>
        </p:sp>
        <p:sp>
          <p:nvSpPr>
            <p:cNvPr id="68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72" name="Freeform 71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73" name="Freeform 72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74" name="Freeform 73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414337" y="698062"/>
              <a:ext cx="2024063" cy="1015663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200" smtClean="0">
                  <a:solidFill>
                    <a:schemeClr val="tx2">
                      <a:lumMod val="75000"/>
                    </a:schemeClr>
                  </a:solidFill>
                </a:rPr>
                <a:t>Build and evaluate predictive models for user-specified outcomes, using a wide array of machine learning algorithms.</a:t>
              </a:r>
              <a:endParaRPr lang="en-US" sz="120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71154" y="448656"/>
              <a:ext cx="157767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chemeClr val="bg1"/>
                  </a:solidFill>
                </a:rPr>
                <a:t>Patient Level Prediction</a:t>
              </a:r>
              <a:endParaRPr lang="en-US" sz="11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13098" y="3406510"/>
            <a:ext cx="2024063" cy="1265069"/>
            <a:chOff x="414337" y="448656"/>
            <a:chExt cx="2024063" cy="1265069"/>
          </a:xfrm>
        </p:grpSpPr>
        <p:sp>
          <p:nvSpPr>
            <p:cNvPr id="76" name="Rounded Rectangle 75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smtClean="0"/>
                <a:t>s</a:t>
              </a:r>
              <a:endParaRPr lang="en-US" sz="1100"/>
            </a:p>
          </p:txBody>
        </p:sp>
        <p:sp>
          <p:nvSpPr>
            <p:cNvPr id="77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81" name="Freeform 80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82" name="Freeform 81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83" name="Freeform 82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79" name="TextBox 78"/>
            <p:cNvSpPr txBox="1"/>
            <p:nvPr/>
          </p:nvSpPr>
          <p:spPr>
            <a:xfrm>
              <a:off x="414337" y="698062"/>
              <a:ext cx="2024063" cy="1015663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200" smtClean="0">
                  <a:solidFill>
                    <a:schemeClr val="accent2">
                      <a:lumMod val="75000"/>
                    </a:schemeClr>
                  </a:solidFill>
                </a:rPr>
                <a:t>Use negative control exposure-outcome pairs (where relative risk is assumed to be 1) to profile and calibrate a particular analysis design.</a:t>
              </a:r>
              <a:endParaRPr lang="en-US" sz="120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71154" y="448656"/>
              <a:ext cx="140455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chemeClr val="bg1"/>
                  </a:solidFill>
                </a:rPr>
                <a:t>Empirical Calibration</a:t>
              </a:r>
              <a:endParaRPr lang="en-US" sz="11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2590967" y="3420306"/>
            <a:ext cx="2024063" cy="1265069"/>
            <a:chOff x="414337" y="448656"/>
            <a:chExt cx="2024063" cy="1265069"/>
          </a:xfrm>
        </p:grpSpPr>
        <p:sp>
          <p:nvSpPr>
            <p:cNvPr id="85" name="Rounded Rectangle 84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smtClean="0"/>
                <a:t>s</a:t>
              </a:r>
              <a:endParaRPr lang="en-US" sz="1100"/>
            </a:p>
          </p:txBody>
        </p:sp>
        <p:sp>
          <p:nvSpPr>
            <p:cNvPr id="86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grpSp>
          <p:nvGrpSpPr>
            <p:cNvPr id="87" name="Group 86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90" name="Freeform 89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91" name="Freeform 90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92" name="Freeform 91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88" name="TextBox 87"/>
            <p:cNvSpPr txBox="1"/>
            <p:nvPr/>
          </p:nvSpPr>
          <p:spPr>
            <a:xfrm>
              <a:off x="414337" y="698062"/>
              <a:ext cx="2024063" cy="1015663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200" smtClean="0">
                  <a:solidFill>
                    <a:schemeClr val="accent2">
                      <a:lumMod val="75000"/>
                    </a:schemeClr>
                  </a:solidFill>
                </a:rPr>
                <a:t>Use real data and established reference sets as well as simulations injected in real data to evaluate the performance of methods.</a:t>
              </a:r>
              <a:endParaRPr lang="en-US" sz="120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71154" y="448656"/>
              <a:ext cx="13067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chemeClr val="bg1"/>
                  </a:solidFill>
                </a:rPr>
                <a:t>Method Evaluation</a:t>
              </a:r>
              <a:endParaRPr lang="en-US" sz="11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414335" y="4867299"/>
            <a:ext cx="2024063" cy="1265069"/>
            <a:chOff x="414337" y="448656"/>
            <a:chExt cx="2024063" cy="1265069"/>
          </a:xfrm>
        </p:grpSpPr>
        <p:sp>
          <p:nvSpPr>
            <p:cNvPr id="94" name="Rounded Rectangle 93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smtClean="0"/>
                <a:t>s</a:t>
              </a:r>
              <a:endParaRPr lang="en-US" sz="1100"/>
            </a:p>
          </p:txBody>
        </p:sp>
        <p:sp>
          <p:nvSpPr>
            <p:cNvPr id="95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99" name="Freeform 98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00" name="Freeform 99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01" name="Freeform 100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97" name="TextBox 96"/>
            <p:cNvSpPr txBox="1"/>
            <p:nvPr/>
          </p:nvSpPr>
          <p:spPr>
            <a:xfrm>
              <a:off x="414337" y="698062"/>
              <a:ext cx="2024063" cy="830997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200" smtClean="0">
                  <a:solidFill>
                    <a:schemeClr val="accent4">
                      <a:lumMod val="75000"/>
                    </a:schemeClr>
                  </a:solidFill>
                </a:rPr>
                <a:t>Connect directly to a wide range of database platforms, including SQL Server, Oracle, and PostgreSQL.</a:t>
              </a:r>
              <a:endParaRPr lang="en-US" sz="120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71154" y="448656"/>
              <a:ext cx="136928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chemeClr val="bg1"/>
                  </a:solidFill>
                </a:rPr>
                <a:t>Database Connector</a:t>
              </a:r>
              <a:endParaRPr lang="en-US" sz="11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2590798" y="4881095"/>
            <a:ext cx="2024063" cy="1265069"/>
            <a:chOff x="414337" y="448656"/>
            <a:chExt cx="2024063" cy="1265069"/>
          </a:xfrm>
        </p:grpSpPr>
        <p:sp>
          <p:nvSpPr>
            <p:cNvPr id="112" name="Rounded Rectangle 111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smtClean="0"/>
                <a:t>s</a:t>
              </a:r>
              <a:endParaRPr lang="en-US" sz="1100"/>
            </a:p>
          </p:txBody>
        </p:sp>
        <p:sp>
          <p:nvSpPr>
            <p:cNvPr id="113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grpSp>
          <p:nvGrpSpPr>
            <p:cNvPr id="114" name="Group 113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17" name="Freeform 116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18" name="Freeform 117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19" name="Freeform 118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115" name="TextBox 114"/>
            <p:cNvSpPr txBox="1"/>
            <p:nvPr/>
          </p:nvSpPr>
          <p:spPr>
            <a:xfrm>
              <a:off x="414337" y="698062"/>
              <a:ext cx="2024063" cy="46166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200" smtClean="0">
                  <a:solidFill>
                    <a:schemeClr val="accent4">
                      <a:lumMod val="75000"/>
                    </a:schemeClr>
                  </a:solidFill>
                </a:rPr>
                <a:t>Generate SQL on the fly for the various SQL dialects.</a:t>
              </a:r>
              <a:endParaRPr lang="en-US" sz="120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71154" y="448656"/>
              <a:ext cx="81624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chemeClr val="bg1"/>
                  </a:solidFill>
                </a:rPr>
                <a:t>Sql Render</a:t>
              </a:r>
              <a:endParaRPr lang="en-US" sz="11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4767262" y="4894891"/>
            <a:ext cx="2024063" cy="1265069"/>
            <a:chOff x="414337" y="448656"/>
            <a:chExt cx="2024063" cy="1265069"/>
          </a:xfrm>
        </p:grpSpPr>
        <p:sp>
          <p:nvSpPr>
            <p:cNvPr id="121" name="Rounded Rectangle 120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smtClean="0"/>
                <a:t>s</a:t>
              </a:r>
              <a:endParaRPr lang="en-US" sz="1100"/>
            </a:p>
          </p:txBody>
        </p:sp>
        <p:sp>
          <p:nvSpPr>
            <p:cNvPr id="122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grpSp>
          <p:nvGrpSpPr>
            <p:cNvPr id="123" name="Group 122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26" name="Freeform 125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27" name="Freeform 126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28" name="Freeform 127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124" name="TextBox 123"/>
            <p:cNvSpPr txBox="1"/>
            <p:nvPr/>
          </p:nvSpPr>
          <p:spPr>
            <a:xfrm>
              <a:off x="414337" y="698062"/>
              <a:ext cx="2024063" cy="830997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200" smtClean="0">
                  <a:solidFill>
                    <a:schemeClr val="accent4">
                      <a:lumMod val="75000"/>
                    </a:schemeClr>
                  </a:solidFill>
                </a:rPr>
                <a:t>Highly efficient implementation of regularized logistic, Poisson and Cox regression.</a:t>
              </a:r>
              <a:endParaRPr lang="en-US" sz="120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71154" y="448656"/>
              <a:ext cx="6286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chemeClr val="bg1"/>
                  </a:solidFill>
                </a:rPr>
                <a:t>Cyclops</a:t>
              </a:r>
              <a:endParaRPr lang="en-US" sz="11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6943725" y="4908687"/>
            <a:ext cx="2024063" cy="1265069"/>
            <a:chOff x="414337" y="448656"/>
            <a:chExt cx="2024063" cy="1265069"/>
          </a:xfrm>
        </p:grpSpPr>
        <p:sp>
          <p:nvSpPr>
            <p:cNvPr id="130" name="Rounded Rectangle 129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smtClean="0"/>
                <a:t>s</a:t>
              </a:r>
              <a:endParaRPr lang="en-US" sz="1100"/>
            </a:p>
          </p:txBody>
        </p:sp>
        <p:sp>
          <p:nvSpPr>
            <p:cNvPr id="131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grpSp>
          <p:nvGrpSpPr>
            <p:cNvPr id="132" name="Group 131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35" name="Freeform 134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36" name="Freeform 135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37" name="Freeform 136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133" name="TextBox 132"/>
            <p:cNvSpPr txBox="1"/>
            <p:nvPr/>
          </p:nvSpPr>
          <p:spPr>
            <a:xfrm>
              <a:off x="414337" y="698062"/>
              <a:ext cx="2024063" cy="830997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200" smtClean="0">
                  <a:solidFill>
                    <a:schemeClr val="accent4">
                      <a:lumMod val="75000"/>
                    </a:schemeClr>
                  </a:solidFill>
                </a:rPr>
                <a:t>Support tools that didn’t fit other categories, including tools for maintaining R libraries.</a:t>
              </a:r>
              <a:endParaRPr lang="en-US" sz="120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671154" y="448656"/>
              <a:ext cx="97975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chemeClr val="bg1"/>
                  </a:solidFill>
                </a:rPr>
                <a:t>Ohdsi R Tools</a:t>
              </a:r>
              <a:endParaRPr lang="en-US" sz="1100" b="1">
                <a:solidFill>
                  <a:schemeClr val="bg1"/>
                </a:solidFill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 rot="16200000">
            <a:off x="-422533" y="1017892"/>
            <a:ext cx="13292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Estimation methods</a:t>
            </a:r>
            <a:endParaRPr lang="en-US" sz="110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 rot="16200000">
            <a:off x="-410510" y="2473460"/>
            <a:ext cx="13051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smtClean="0">
                <a:solidFill>
                  <a:schemeClr val="tx2">
                    <a:lumMod val="75000"/>
                  </a:schemeClr>
                </a:solidFill>
              </a:rPr>
              <a:t>Prediction methods</a:t>
            </a:r>
            <a:endParaRPr lang="en-US" sz="11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 rot="16200000">
            <a:off x="-557984" y="3935832"/>
            <a:ext cx="16001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smtClean="0">
                <a:solidFill>
                  <a:schemeClr val="accent2">
                    <a:lumMod val="75000"/>
                  </a:schemeClr>
                </a:solidFill>
              </a:rPr>
              <a:t>Method characterization</a:t>
            </a:r>
            <a:endParaRPr lang="en-US" sz="11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 rot="16200000">
            <a:off x="-440969" y="5396621"/>
            <a:ext cx="13660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smtClean="0">
                <a:solidFill>
                  <a:schemeClr val="accent4">
                    <a:lumMod val="75000"/>
                  </a:schemeClr>
                </a:solidFill>
              </a:rPr>
              <a:t>Supporting packages</a:t>
            </a:r>
            <a:endParaRPr lang="en-US" sz="110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153" name="Group 152"/>
          <p:cNvGrpSpPr/>
          <p:nvPr/>
        </p:nvGrpSpPr>
        <p:grpSpPr>
          <a:xfrm>
            <a:off x="8650286" y="1517385"/>
            <a:ext cx="234669" cy="210054"/>
            <a:chOff x="5262562" y="2616994"/>
            <a:chExt cx="978694" cy="898235"/>
          </a:xfrm>
        </p:grpSpPr>
        <p:sp>
          <p:nvSpPr>
            <p:cNvPr id="154" name="Freeform 153"/>
            <p:cNvSpPr/>
            <p:nvPr/>
          </p:nvSpPr>
          <p:spPr>
            <a:xfrm>
              <a:off x="5262562" y="2734179"/>
              <a:ext cx="978694" cy="781050"/>
            </a:xfrm>
            <a:custGeom>
              <a:avLst/>
              <a:gdLst>
                <a:gd name="connsiteX0" fmla="*/ 0 w 978694"/>
                <a:gd name="connsiteY0" fmla="*/ 769143 h 781050"/>
                <a:gd name="connsiteX1" fmla="*/ 69057 w 978694"/>
                <a:gd name="connsiteY1" fmla="*/ 531018 h 781050"/>
                <a:gd name="connsiteX2" fmla="*/ 45244 w 978694"/>
                <a:gd name="connsiteY2" fmla="*/ 278606 h 781050"/>
                <a:gd name="connsiteX3" fmla="*/ 104775 w 978694"/>
                <a:gd name="connsiteY3" fmla="*/ 219075 h 781050"/>
                <a:gd name="connsiteX4" fmla="*/ 47625 w 978694"/>
                <a:gd name="connsiteY4" fmla="*/ 166687 h 781050"/>
                <a:gd name="connsiteX5" fmla="*/ 57150 w 978694"/>
                <a:gd name="connsiteY5" fmla="*/ 152400 h 781050"/>
                <a:gd name="connsiteX6" fmla="*/ 92869 w 978694"/>
                <a:gd name="connsiteY6" fmla="*/ 171450 h 781050"/>
                <a:gd name="connsiteX7" fmla="*/ 123825 w 978694"/>
                <a:gd name="connsiteY7" fmla="*/ 2381 h 781050"/>
                <a:gd name="connsiteX8" fmla="*/ 404813 w 978694"/>
                <a:gd name="connsiteY8" fmla="*/ 0 h 781050"/>
                <a:gd name="connsiteX9" fmla="*/ 514350 w 978694"/>
                <a:gd name="connsiteY9" fmla="*/ 188118 h 781050"/>
                <a:gd name="connsiteX10" fmla="*/ 433388 w 978694"/>
                <a:gd name="connsiteY10" fmla="*/ 319087 h 781050"/>
                <a:gd name="connsiteX11" fmla="*/ 447675 w 978694"/>
                <a:gd name="connsiteY11" fmla="*/ 431006 h 781050"/>
                <a:gd name="connsiteX12" fmla="*/ 635794 w 978694"/>
                <a:gd name="connsiteY12" fmla="*/ 581025 h 781050"/>
                <a:gd name="connsiteX13" fmla="*/ 731044 w 978694"/>
                <a:gd name="connsiteY13" fmla="*/ 535781 h 781050"/>
                <a:gd name="connsiteX14" fmla="*/ 978694 w 978694"/>
                <a:gd name="connsiteY14" fmla="*/ 778668 h 781050"/>
                <a:gd name="connsiteX15" fmla="*/ 347663 w 978694"/>
                <a:gd name="connsiteY15" fmla="*/ 781050 h 781050"/>
                <a:gd name="connsiteX16" fmla="*/ 614363 w 978694"/>
                <a:gd name="connsiteY16" fmla="*/ 592931 h 781050"/>
                <a:gd name="connsiteX17" fmla="*/ 428625 w 978694"/>
                <a:gd name="connsiteY17" fmla="*/ 457200 h 781050"/>
                <a:gd name="connsiteX18" fmla="*/ 390525 w 978694"/>
                <a:gd name="connsiteY18" fmla="*/ 454818 h 781050"/>
                <a:gd name="connsiteX19" fmla="*/ 359569 w 978694"/>
                <a:gd name="connsiteY19" fmla="*/ 409575 h 781050"/>
                <a:gd name="connsiteX20" fmla="*/ 311944 w 978694"/>
                <a:gd name="connsiteY20" fmla="*/ 369093 h 781050"/>
                <a:gd name="connsiteX21" fmla="*/ 395288 w 978694"/>
                <a:gd name="connsiteY21" fmla="*/ 514350 h 781050"/>
                <a:gd name="connsiteX22" fmla="*/ 271463 w 978694"/>
                <a:gd name="connsiteY22" fmla="*/ 771525 h 781050"/>
                <a:gd name="connsiteX23" fmla="*/ 169069 w 978694"/>
                <a:gd name="connsiteY23" fmla="*/ 773906 h 781050"/>
                <a:gd name="connsiteX24" fmla="*/ 271463 w 978694"/>
                <a:gd name="connsiteY24" fmla="*/ 523875 h 781050"/>
                <a:gd name="connsiteX25" fmla="*/ 178594 w 978694"/>
                <a:gd name="connsiteY25" fmla="*/ 385762 h 781050"/>
                <a:gd name="connsiteX26" fmla="*/ 190500 w 978694"/>
                <a:gd name="connsiteY26" fmla="*/ 538162 h 781050"/>
                <a:gd name="connsiteX27" fmla="*/ 114300 w 978694"/>
                <a:gd name="connsiteY27" fmla="*/ 773906 h 781050"/>
                <a:gd name="connsiteX28" fmla="*/ 0 w 978694"/>
                <a:gd name="connsiteY28" fmla="*/ 769143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8694" h="781050">
                  <a:moveTo>
                    <a:pt x="0" y="769143"/>
                  </a:moveTo>
                  <a:lnTo>
                    <a:pt x="69057" y="531018"/>
                  </a:lnTo>
                  <a:lnTo>
                    <a:pt x="45244" y="278606"/>
                  </a:lnTo>
                  <a:lnTo>
                    <a:pt x="104775" y="219075"/>
                  </a:lnTo>
                  <a:lnTo>
                    <a:pt x="47625" y="166687"/>
                  </a:lnTo>
                  <a:lnTo>
                    <a:pt x="57150" y="152400"/>
                  </a:lnTo>
                  <a:lnTo>
                    <a:pt x="92869" y="171450"/>
                  </a:lnTo>
                  <a:lnTo>
                    <a:pt x="123825" y="2381"/>
                  </a:lnTo>
                  <a:lnTo>
                    <a:pt x="404813" y="0"/>
                  </a:lnTo>
                  <a:lnTo>
                    <a:pt x="514350" y="188118"/>
                  </a:lnTo>
                  <a:lnTo>
                    <a:pt x="433388" y="319087"/>
                  </a:lnTo>
                  <a:lnTo>
                    <a:pt x="447675" y="431006"/>
                  </a:lnTo>
                  <a:lnTo>
                    <a:pt x="635794" y="581025"/>
                  </a:lnTo>
                  <a:lnTo>
                    <a:pt x="731044" y="535781"/>
                  </a:lnTo>
                  <a:lnTo>
                    <a:pt x="978694" y="778668"/>
                  </a:lnTo>
                  <a:lnTo>
                    <a:pt x="347663" y="781050"/>
                  </a:lnTo>
                  <a:lnTo>
                    <a:pt x="614363" y="592931"/>
                  </a:lnTo>
                  <a:lnTo>
                    <a:pt x="428625" y="457200"/>
                  </a:lnTo>
                  <a:lnTo>
                    <a:pt x="390525" y="454818"/>
                  </a:lnTo>
                  <a:lnTo>
                    <a:pt x="359569" y="409575"/>
                  </a:lnTo>
                  <a:lnTo>
                    <a:pt x="311944" y="369093"/>
                  </a:lnTo>
                  <a:lnTo>
                    <a:pt x="395288" y="514350"/>
                  </a:lnTo>
                  <a:lnTo>
                    <a:pt x="271463" y="771525"/>
                  </a:lnTo>
                  <a:lnTo>
                    <a:pt x="169069" y="773906"/>
                  </a:lnTo>
                  <a:lnTo>
                    <a:pt x="271463" y="523875"/>
                  </a:lnTo>
                  <a:lnTo>
                    <a:pt x="178594" y="385762"/>
                  </a:lnTo>
                  <a:lnTo>
                    <a:pt x="190500" y="538162"/>
                  </a:lnTo>
                  <a:lnTo>
                    <a:pt x="114300" y="773906"/>
                  </a:lnTo>
                  <a:lnTo>
                    <a:pt x="0" y="769143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Freeform 154"/>
            <p:cNvSpPr/>
            <p:nvPr/>
          </p:nvSpPr>
          <p:spPr>
            <a:xfrm>
              <a:off x="5436393" y="2814637"/>
              <a:ext cx="83344" cy="71438"/>
            </a:xfrm>
            <a:custGeom>
              <a:avLst/>
              <a:gdLst>
                <a:gd name="connsiteX0" fmla="*/ 0 w 83344"/>
                <a:gd name="connsiteY0" fmla="*/ 71438 h 71438"/>
                <a:gd name="connsiteX1" fmla="*/ 21431 w 83344"/>
                <a:gd name="connsiteY1" fmla="*/ 0 h 71438"/>
                <a:gd name="connsiteX2" fmla="*/ 83344 w 83344"/>
                <a:gd name="connsiteY2" fmla="*/ 9525 h 71438"/>
                <a:gd name="connsiteX3" fmla="*/ 0 w 83344"/>
                <a:gd name="connsiteY3" fmla="*/ 71438 h 71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344" h="71438">
                  <a:moveTo>
                    <a:pt x="0" y="71438"/>
                  </a:moveTo>
                  <a:lnTo>
                    <a:pt x="21431" y="0"/>
                  </a:lnTo>
                  <a:lnTo>
                    <a:pt x="83344" y="9525"/>
                  </a:lnTo>
                  <a:lnTo>
                    <a:pt x="0" y="714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Freeform 155"/>
            <p:cNvSpPr/>
            <p:nvPr/>
          </p:nvSpPr>
          <p:spPr>
            <a:xfrm>
              <a:off x="5560219" y="3000376"/>
              <a:ext cx="83344" cy="100012"/>
            </a:xfrm>
            <a:custGeom>
              <a:avLst/>
              <a:gdLst>
                <a:gd name="connsiteX0" fmla="*/ 83344 w 83344"/>
                <a:gd name="connsiteY0" fmla="*/ 0 h 100012"/>
                <a:gd name="connsiteX1" fmla="*/ 59531 w 83344"/>
                <a:gd name="connsiteY1" fmla="*/ 61912 h 100012"/>
                <a:gd name="connsiteX2" fmla="*/ 69056 w 83344"/>
                <a:gd name="connsiteY2" fmla="*/ 100012 h 100012"/>
                <a:gd name="connsiteX3" fmla="*/ 0 w 83344"/>
                <a:gd name="connsiteY3" fmla="*/ 52387 h 100012"/>
                <a:gd name="connsiteX4" fmla="*/ 83344 w 83344"/>
                <a:gd name="connsiteY4" fmla="*/ 0 h 10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344" h="100012">
                  <a:moveTo>
                    <a:pt x="83344" y="0"/>
                  </a:moveTo>
                  <a:lnTo>
                    <a:pt x="59531" y="61912"/>
                  </a:lnTo>
                  <a:lnTo>
                    <a:pt x="69056" y="100012"/>
                  </a:lnTo>
                  <a:lnTo>
                    <a:pt x="0" y="52387"/>
                  </a:lnTo>
                  <a:lnTo>
                    <a:pt x="8334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>
              <a:off x="5700178" y="2616994"/>
              <a:ext cx="232438" cy="232438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4320856" y="4421875"/>
            <a:ext cx="234669" cy="210054"/>
            <a:chOff x="5262562" y="2616994"/>
            <a:chExt cx="978694" cy="898235"/>
          </a:xfrm>
        </p:grpSpPr>
        <p:sp>
          <p:nvSpPr>
            <p:cNvPr id="159" name="Freeform 158"/>
            <p:cNvSpPr/>
            <p:nvPr/>
          </p:nvSpPr>
          <p:spPr>
            <a:xfrm>
              <a:off x="5262562" y="2734179"/>
              <a:ext cx="978694" cy="781050"/>
            </a:xfrm>
            <a:custGeom>
              <a:avLst/>
              <a:gdLst>
                <a:gd name="connsiteX0" fmla="*/ 0 w 978694"/>
                <a:gd name="connsiteY0" fmla="*/ 769143 h 781050"/>
                <a:gd name="connsiteX1" fmla="*/ 69057 w 978694"/>
                <a:gd name="connsiteY1" fmla="*/ 531018 h 781050"/>
                <a:gd name="connsiteX2" fmla="*/ 45244 w 978694"/>
                <a:gd name="connsiteY2" fmla="*/ 278606 h 781050"/>
                <a:gd name="connsiteX3" fmla="*/ 104775 w 978694"/>
                <a:gd name="connsiteY3" fmla="*/ 219075 h 781050"/>
                <a:gd name="connsiteX4" fmla="*/ 47625 w 978694"/>
                <a:gd name="connsiteY4" fmla="*/ 166687 h 781050"/>
                <a:gd name="connsiteX5" fmla="*/ 57150 w 978694"/>
                <a:gd name="connsiteY5" fmla="*/ 152400 h 781050"/>
                <a:gd name="connsiteX6" fmla="*/ 92869 w 978694"/>
                <a:gd name="connsiteY6" fmla="*/ 171450 h 781050"/>
                <a:gd name="connsiteX7" fmla="*/ 123825 w 978694"/>
                <a:gd name="connsiteY7" fmla="*/ 2381 h 781050"/>
                <a:gd name="connsiteX8" fmla="*/ 404813 w 978694"/>
                <a:gd name="connsiteY8" fmla="*/ 0 h 781050"/>
                <a:gd name="connsiteX9" fmla="*/ 514350 w 978694"/>
                <a:gd name="connsiteY9" fmla="*/ 188118 h 781050"/>
                <a:gd name="connsiteX10" fmla="*/ 433388 w 978694"/>
                <a:gd name="connsiteY10" fmla="*/ 319087 h 781050"/>
                <a:gd name="connsiteX11" fmla="*/ 447675 w 978694"/>
                <a:gd name="connsiteY11" fmla="*/ 431006 h 781050"/>
                <a:gd name="connsiteX12" fmla="*/ 635794 w 978694"/>
                <a:gd name="connsiteY12" fmla="*/ 581025 h 781050"/>
                <a:gd name="connsiteX13" fmla="*/ 731044 w 978694"/>
                <a:gd name="connsiteY13" fmla="*/ 535781 h 781050"/>
                <a:gd name="connsiteX14" fmla="*/ 978694 w 978694"/>
                <a:gd name="connsiteY14" fmla="*/ 778668 h 781050"/>
                <a:gd name="connsiteX15" fmla="*/ 347663 w 978694"/>
                <a:gd name="connsiteY15" fmla="*/ 781050 h 781050"/>
                <a:gd name="connsiteX16" fmla="*/ 614363 w 978694"/>
                <a:gd name="connsiteY16" fmla="*/ 592931 h 781050"/>
                <a:gd name="connsiteX17" fmla="*/ 428625 w 978694"/>
                <a:gd name="connsiteY17" fmla="*/ 457200 h 781050"/>
                <a:gd name="connsiteX18" fmla="*/ 390525 w 978694"/>
                <a:gd name="connsiteY18" fmla="*/ 454818 h 781050"/>
                <a:gd name="connsiteX19" fmla="*/ 359569 w 978694"/>
                <a:gd name="connsiteY19" fmla="*/ 409575 h 781050"/>
                <a:gd name="connsiteX20" fmla="*/ 311944 w 978694"/>
                <a:gd name="connsiteY20" fmla="*/ 369093 h 781050"/>
                <a:gd name="connsiteX21" fmla="*/ 395288 w 978694"/>
                <a:gd name="connsiteY21" fmla="*/ 514350 h 781050"/>
                <a:gd name="connsiteX22" fmla="*/ 271463 w 978694"/>
                <a:gd name="connsiteY22" fmla="*/ 771525 h 781050"/>
                <a:gd name="connsiteX23" fmla="*/ 169069 w 978694"/>
                <a:gd name="connsiteY23" fmla="*/ 773906 h 781050"/>
                <a:gd name="connsiteX24" fmla="*/ 271463 w 978694"/>
                <a:gd name="connsiteY24" fmla="*/ 523875 h 781050"/>
                <a:gd name="connsiteX25" fmla="*/ 178594 w 978694"/>
                <a:gd name="connsiteY25" fmla="*/ 385762 h 781050"/>
                <a:gd name="connsiteX26" fmla="*/ 190500 w 978694"/>
                <a:gd name="connsiteY26" fmla="*/ 538162 h 781050"/>
                <a:gd name="connsiteX27" fmla="*/ 114300 w 978694"/>
                <a:gd name="connsiteY27" fmla="*/ 773906 h 781050"/>
                <a:gd name="connsiteX28" fmla="*/ 0 w 978694"/>
                <a:gd name="connsiteY28" fmla="*/ 769143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8694" h="781050">
                  <a:moveTo>
                    <a:pt x="0" y="769143"/>
                  </a:moveTo>
                  <a:lnTo>
                    <a:pt x="69057" y="531018"/>
                  </a:lnTo>
                  <a:lnTo>
                    <a:pt x="45244" y="278606"/>
                  </a:lnTo>
                  <a:lnTo>
                    <a:pt x="104775" y="219075"/>
                  </a:lnTo>
                  <a:lnTo>
                    <a:pt x="47625" y="166687"/>
                  </a:lnTo>
                  <a:lnTo>
                    <a:pt x="57150" y="152400"/>
                  </a:lnTo>
                  <a:lnTo>
                    <a:pt x="92869" y="171450"/>
                  </a:lnTo>
                  <a:lnTo>
                    <a:pt x="123825" y="2381"/>
                  </a:lnTo>
                  <a:lnTo>
                    <a:pt x="404813" y="0"/>
                  </a:lnTo>
                  <a:lnTo>
                    <a:pt x="514350" y="188118"/>
                  </a:lnTo>
                  <a:lnTo>
                    <a:pt x="433388" y="319087"/>
                  </a:lnTo>
                  <a:lnTo>
                    <a:pt x="447675" y="431006"/>
                  </a:lnTo>
                  <a:lnTo>
                    <a:pt x="635794" y="581025"/>
                  </a:lnTo>
                  <a:lnTo>
                    <a:pt x="731044" y="535781"/>
                  </a:lnTo>
                  <a:lnTo>
                    <a:pt x="978694" y="778668"/>
                  </a:lnTo>
                  <a:lnTo>
                    <a:pt x="347663" y="781050"/>
                  </a:lnTo>
                  <a:lnTo>
                    <a:pt x="614363" y="592931"/>
                  </a:lnTo>
                  <a:lnTo>
                    <a:pt x="428625" y="457200"/>
                  </a:lnTo>
                  <a:lnTo>
                    <a:pt x="390525" y="454818"/>
                  </a:lnTo>
                  <a:lnTo>
                    <a:pt x="359569" y="409575"/>
                  </a:lnTo>
                  <a:lnTo>
                    <a:pt x="311944" y="369093"/>
                  </a:lnTo>
                  <a:lnTo>
                    <a:pt x="395288" y="514350"/>
                  </a:lnTo>
                  <a:lnTo>
                    <a:pt x="271463" y="771525"/>
                  </a:lnTo>
                  <a:lnTo>
                    <a:pt x="169069" y="773906"/>
                  </a:lnTo>
                  <a:lnTo>
                    <a:pt x="271463" y="523875"/>
                  </a:lnTo>
                  <a:lnTo>
                    <a:pt x="178594" y="385762"/>
                  </a:lnTo>
                  <a:lnTo>
                    <a:pt x="190500" y="538162"/>
                  </a:lnTo>
                  <a:lnTo>
                    <a:pt x="114300" y="773906"/>
                  </a:lnTo>
                  <a:lnTo>
                    <a:pt x="0" y="76914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Freeform 159"/>
            <p:cNvSpPr/>
            <p:nvPr/>
          </p:nvSpPr>
          <p:spPr>
            <a:xfrm>
              <a:off x="5436393" y="2814637"/>
              <a:ext cx="83344" cy="71438"/>
            </a:xfrm>
            <a:custGeom>
              <a:avLst/>
              <a:gdLst>
                <a:gd name="connsiteX0" fmla="*/ 0 w 83344"/>
                <a:gd name="connsiteY0" fmla="*/ 71438 h 71438"/>
                <a:gd name="connsiteX1" fmla="*/ 21431 w 83344"/>
                <a:gd name="connsiteY1" fmla="*/ 0 h 71438"/>
                <a:gd name="connsiteX2" fmla="*/ 83344 w 83344"/>
                <a:gd name="connsiteY2" fmla="*/ 9525 h 71438"/>
                <a:gd name="connsiteX3" fmla="*/ 0 w 83344"/>
                <a:gd name="connsiteY3" fmla="*/ 71438 h 71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344" h="71438">
                  <a:moveTo>
                    <a:pt x="0" y="71438"/>
                  </a:moveTo>
                  <a:lnTo>
                    <a:pt x="21431" y="0"/>
                  </a:lnTo>
                  <a:lnTo>
                    <a:pt x="83344" y="9525"/>
                  </a:lnTo>
                  <a:lnTo>
                    <a:pt x="0" y="714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5560219" y="3000376"/>
              <a:ext cx="83344" cy="100012"/>
            </a:xfrm>
            <a:custGeom>
              <a:avLst/>
              <a:gdLst>
                <a:gd name="connsiteX0" fmla="*/ 83344 w 83344"/>
                <a:gd name="connsiteY0" fmla="*/ 0 h 100012"/>
                <a:gd name="connsiteX1" fmla="*/ 59531 w 83344"/>
                <a:gd name="connsiteY1" fmla="*/ 61912 h 100012"/>
                <a:gd name="connsiteX2" fmla="*/ 69056 w 83344"/>
                <a:gd name="connsiteY2" fmla="*/ 100012 h 100012"/>
                <a:gd name="connsiteX3" fmla="*/ 0 w 83344"/>
                <a:gd name="connsiteY3" fmla="*/ 52387 h 100012"/>
                <a:gd name="connsiteX4" fmla="*/ 83344 w 83344"/>
                <a:gd name="connsiteY4" fmla="*/ 0 h 10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344" h="100012">
                  <a:moveTo>
                    <a:pt x="83344" y="0"/>
                  </a:moveTo>
                  <a:lnTo>
                    <a:pt x="59531" y="61912"/>
                  </a:lnTo>
                  <a:lnTo>
                    <a:pt x="69056" y="100012"/>
                  </a:lnTo>
                  <a:lnTo>
                    <a:pt x="0" y="52387"/>
                  </a:lnTo>
                  <a:lnTo>
                    <a:pt x="8334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5700178" y="2616994"/>
              <a:ext cx="232438" cy="23243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259228" y="6305800"/>
            <a:ext cx="234669" cy="210054"/>
            <a:chOff x="5262562" y="2616994"/>
            <a:chExt cx="978694" cy="898235"/>
          </a:xfrm>
        </p:grpSpPr>
        <p:sp>
          <p:nvSpPr>
            <p:cNvPr id="169" name="Freeform 168"/>
            <p:cNvSpPr/>
            <p:nvPr/>
          </p:nvSpPr>
          <p:spPr>
            <a:xfrm>
              <a:off x="5262562" y="2734179"/>
              <a:ext cx="978694" cy="781050"/>
            </a:xfrm>
            <a:custGeom>
              <a:avLst/>
              <a:gdLst>
                <a:gd name="connsiteX0" fmla="*/ 0 w 978694"/>
                <a:gd name="connsiteY0" fmla="*/ 769143 h 781050"/>
                <a:gd name="connsiteX1" fmla="*/ 69057 w 978694"/>
                <a:gd name="connsiteY1" fmla="*/ 531018 h 781050"/>
                <a:gd name="connsiteX2" fmla="*/ 45244 w 978694"/>
                <a:gd name="connsiteY2" fmla="*/ 278606 h 781050"/>
                <a:gd name="connsiteX3" fmla="*/ 104775 w 978694"/>
                <a:gd name="connsiteY3" fmla="*/ 219075 h 781050"/>
                <a:gd name="connsiteX4" fmla="*/ 47625 w 978694"/>
                <a:gd name="connsiteY4" fmla="*/ 166687 h 781050"/>
                <a:gd name="connsiteX5" fmla="*/ 57150 w 978694"/>
                <a:gd name="connsiteY5" fmla="*/ 152400 h 781050"/>
                <a:gd name="connsiteX6" fmla="*/ 92869 w 978694"/>
                <a:gd name="connsiteY6" fmla="*/ 171450 h 781050"/>
                <a:gd name="connsiteX7" fmla="*/ 123825 w 978694"/>
                <a:gd name="connsiteY7" fmla="*/ 2381 h 781050"/>
                <a:gd name="connsiteX8" fmla="*/ 404813 w 978694"/>
                <a:gd name="connsiteY8" fmla="*/ 0 h 781050"/>
                <a:gd name="connsiteX9" fmla="*/ 514350 w 978694"/>
                <a:gd name="connsiteY9" fmla="*/ 188118 h 781050"/>
                <a:gd name="connsiteX10" fmla="*/ 433388 w 978694"/>
                <a:gd name="connsiteY10" fmla="*/ 319087 h 781050"/>
                <a:gd name="connsiteX11" fmla="*/ 447675 w 978694"/>
                <a:gd name="connsiteY11" fmla="*/ 431006 h 781050"/>
                <a:gd name="connsiteX12" fmla="*/ 635794 w 978694"/>
                <a:gd name="connsiteY12" fmla="*/ 581025 h 781050"/>
                <a:gd name="connsiteX13" fmla="*/ 731044 w 978694"/>
                <a:gd name="connsiteY13" fmla="*/ 535781 h 781050"/>
                <a:gd name="connsiteX14" fmla="*/ 978694 w 978694"/>
                <a:gd name="connsiteY14" fmla="*/ 778668 h 781050"/>
                <a:gd name="connsiteX15" fmla="*/ 347663 w 978694"/>
                <a:gd name="connsiteY15" fmla="*/ 781050 h 781050"/>
                <a:gd name="connsiteX16" fmla="*/ 614363 w 978694"/>
                <a:gd name="connsiteY16" fmla="*/ 592931 h 781050"/>
                <a:gd name="connsiteX17" fmla="*/ 428625 w 978694"/>
                <a:gd name="connsiteY17" fmla="*/ 457200 h 781050"/>
                <a:gd name="connsiteX18" fmla="*/ 390525 w 978694"/>
                <a:gd name="connsiteY18" fmla="*/ 454818 h 781050"/>
                <a:gd name="connsiteX19" fmla="*/ 359569 w 978694"/>
                <a:gd name="connsiteY19" fmla="*/ 409575 h 781050"/>
                <a:gd name="connsiteX20" fmla="*/ 311944 w 978694"/>
                <a:gd name="connsiteY20" fmla="*/ 369093 h 781050"/>
                <a:gd name="connsiteX21" fmla="*/ 395288 w 978694"/>
                <a:gd name="connsiteY21" fmla="*/ 514350 h 781050"/>
                <a:gd name="connsiteX22" fmla="*/ 271463 w 978694"/>
                <a:gd name="connsiteY22" fmla="*/ 771525 h 781050"/>
                <a:gd name="connsiteX23" fmla="*/ 169069 w 978694"/>
                <a:gd name="connsiteY23" fmla="*/ 773906 h 781050"/>
                <a:gd name="connsiteX24" fmla="*/ 271463 w 978694"/>
                <a:gd name="connsiteY24" fmla="*/ 523875 h 781050"/>
                <a:gd name="connsiteX25" fmla="*/ 178594 w 978694"/>
                <a:gd name="connsiteY25" fmla="*/ 385762 h 781050"/>
                <a:gd name="connsiteX26" fmla="*/ 190500 w 978694"/>
                <a:gd name="connsiteY26" fmla="*/ 538162 h 781050"/>
                <a:gd name="connsiteX27" fmla="*/ 114300 w 978694"/>
                <a:gd name="connsiteY27" fmla="*/ 773906 h 781050"/>
                <a:gd name="connsiteX28" fmla="*/ 0 w 978694"/>
                <a:gd name="connsiteY28" fmla="*/ 769143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8694" h="781050">
                  <a:moveTo>
                    <a:pt x="0" y="769143"/>
                  </a:moveTo>
                  <a:lnTo>
                    <a:pt x="69057" y="531018"/>
                  </a:lnTo>
                  <a:lnTo>
                    <a:pt x="45244" y="278606"/>
                  </a:lnTo>
                  <a:lnTo>
                    <a:pt x="104775" y="219075"/>
                  </a:lnTo>
                  <a:lnTo>
                    <a:pt x="47625" y="166687"/>
                  </a:lnTo>
                  <a:lnTo>
                    <a:pt x="57150" y="152400"/>
                  </a:lnTo>
                  <a:lnTo>
                    <a:pt x="92869" y="171450"/>
                  </a:lnTo>
                  <a:lnTo>
                    <a:pt x="123825" y="2381"/>
                  </a:lnTo>
                  <a:lnTo>
                    <a:pt x="404813" y="0"/>
                  </a:lnTo>
                  <a:lnTo>
                    <a:pt x="514350" y="188118"/>
                  </a:lnTo>
                  <a:lnTo>
                    <a:pt x="433388" y="319087"/>
                  </a:lnTo>
                  <a:lnTo>
                    <a:pt x="447675" y="431006"/>
                  </a:lnTo>
                  <a:lnTo>
                    <a:pt x="635794" y="581025"/>
                  </a:lnTo>
                  <a:lnTo>
                    <a:pt x="731044" y="535781"/>
                  </a:lnTo>
                  <a:lnTo>
                    <a:pt x="978694" y="778668"/>
                  </a:lnTo>
                  <a:lnTo>
                    <a:pt x="347663" y="781050"/>
                  </a:lnTo>
                  <a:lnTo>
                    <a:pt x="614363" y="592931"/>
                  </a:lnTo>
                  <a:lnTo>
                    <a:pt x="428625" y="457200"/>
                  </a:lnTo>
                  <a:lnTo>
                    <a:pt x="390525" y="454818"/>
                  </a:lnTo>
                  <a:lnTo>
                    <a:pt x="359569" y="409575"/>
                  </a:lnTo>
                  <a:lnTo>
                    <a:pt x="311944" y="369093"/>
                  </a:lnTo>
                  <a:lnTo>
                    <a:pt x="395288" y="514350"/>
                  </a:lnTo>
                  <a:lnTo>
                    <a:pt x="271463" y="771525"/>
                  </a:lnTo>
                  <a:lnTo>
                    <a:pt x="169069" y="773906"/>
                  </a:lnTo>
                  <a:lnTo>
                    <a:pt x="271463" y="523875"/>
                  </a:lnTo>
                  <a:lnTo>
                    <a:pt x="178594" y="385762"/>
                  </a:lnTo>
                  <a:lnTo>
                    <a:pt x="190500" y="538162"/>
                  </a:lnTo>
                  <a:lnTo>
                    <a:pt x="114300" y="773906"/>
                  </a:lnTo>
                  <a:lnTo>
                    <a:pt x="0" y="769143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Freeform 169"/>
            <p:cNvSpPr/>
            <p:nvPr/>
          </p:nvSpPr>
          <p:spPr>
            <a:xfrm>
              <a:off x="5436393" y="2814637"/>
              <a:ext cx="83344" cy="71438"/>
            </a:xfrm>
            <a:custGeom>
              <a:avLst/>
              <a:gdLst>
                <a:gd name="connsiteX0" fmla="*/ 0 w 83344"/>
                <a:gd name="connsiteY0" fmla="*/ 71438 h 71438"/>
                <a:gd name="connsiteX1" fmla="*/ 21431 w 83344"/>
                <a:gd name="connsiteY1" fmla="*/ 0 h 71438"/>
                <a:gd name="connsiteX2" fmla="*/ 83344 w 83344"/>
                <a:gd name="connsiteY2" fmla="*/ 9525 h 71438"/>
                <a:gd name="connsiteX3" fmla="*/ 0 w 83344"/>
                <a:gd name="connsiteY3" fmla="*/ 71438 h 71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344" h="71438">
                  <a:moveTo>
                    <a:pt x="0" y="71438"/>
                  </a:moveTo>
                  <a:lnTo>
                    <a:pt x="21431" y="0"/>
                  </a:lnTo>
                  <a:lnTo>
                    <a:pt x="83344" y="9525"/>
                  </a:lnTo>
                  <a:lnTo>
                    <a:pt x="0" y="714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5560219" y="3000376"/>
              <a:ext cx="83344" cy="100012"/>
            </a:xfrm>
            <a:custGeom>
              <a:avLst/>
              <a:gdLst>
                <a:gd name="connsiteX0" fmla="*/ 83344 w 83344"/>
                <a:gd name="connsiteY0" fmla="*/ 0 h 100012"/>
                <a:gd name="connsiteX1" fmla="*/ 59531 w 83344"/>
                <a:gd name="connsiteY1" fmla="*/ 61912 h 100012"/>
                <a:gd name="connsiteX2" fmla="*/ 69056 w 83344"/>
                <a:gd name="connsiteY2" fmla="*/ 100012 h 100012"/>
                <a:gd name="connsiteX3" fmla="*/ 0 w 83344"/>
                <a:gd name="connsiteY3" fmla="*/ 52387 h 100012"/>
                <a:gd name="connsiteX4" fmla="*/ 83344 w 83344"/>
                <a:gd name="connsiteY4" fmla="*/ 0 h 10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344" h="100012">
                  <a:moveTo>
                    <a:pt x="83344" y="0"/>
                  </a:moveTo>
                  <a:lnTo>
                    <a:pt x="59531" y="61912"/>
                  </a:lnTo>
                  <a:lnTo>
                    <a:pt x="69056" y="100012"/>
                  </a:lnTo>
                  <a:lnTo>
                    <a:pt x="0" y="52387"/>
                  </a:lnTo>
                  <a:lnTo>
                    <a:pt x="8334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/>
            <p:cNvSpPr/>
            <p:nvPr/>
          </p:nvSpPr>
          <p:spPr>
            <a:xfrm>
              <a:off x="5700178" y="2616994"/>
              <a:ext cx="232438" cy="23243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1" name="TextBox 1030"/>
          <p:cNvSpPr txBox="1"/>
          <p:nvPr/>
        </p:nvSpPr>
        <p:spPr>
          <a:xfrm>
            <a:off x="429799" y="6293724"/>
            <a:ext cx="12907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Under construction</a:t>
            </a:r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33" name="TextBox 1032"/>
          <p:cNvSpPr txBox="1"/>
          <p:nvPr/>
        </p:nvSpPr>
        <p:spPr>
          <a:xfrm>
            <a:off x="2745121" y="3934"/>
            <a:ext cx="3677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mtClean="0"/>
              <a:t>Methods Library R packages</a:t>
            </a:r>
            <a:endParaRPr lang="en-US" sz="2400"/>
          </a:p>
        </p:txBody>
      </p:sp>
      <p:grpSp>
        <p:nvGrpSpPr>
          <p:cNvPr id="138" name="Group 137"/>
          <p:cNvGrpSpPr/>
          <p:nvPr/>
        </p:nvGrpSpPr>
        <p:grpSpPr>
          <a:xfrm>
            <a:off x="413096" y="1951682"/>
            <a:ext cx="2024063" cy="1265069"/>
            <a:chOff x="414337" y="448656"/>
            <a:chExt cx="2024063" cy="1265069"/>
          </a:xfrm>
        </p:grpSpPr>
        <p:sp>
          <p:nvSpPr>
            <p:cNvPr id="142" name="Rounded Rectangle 141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smtClean="0"/>
                <a:t>s</a:t>
              </a:r>
              <a:endParaRPr lang="en-US" sz="1100"/>
            </a:p>
          </p:txBody>
        </p:sp>
        <p:sp>
          <p:nvSpPr>
            <p:cNvPr id="143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grpSp>
          <p:nvGrpSpPr>
            <p:cNvPr id="144" name="Group 143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47" name="Freeform 146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48" name="Freeform 147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49" name="Freeform 148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145" name="TextBox 144"/>
            <p:cNvSpPr txBox="1"/>
            <p:nvPr/>
          </p:nvSpPr>
          <p:spPr>
            <a:xfrm>
              <a:off x="414337" y="698062"/>
              <a:ext cx="2024063" cy="830997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200" smtClean="0">
                  <a:solidFill>
                    <a:schemeClr val="tx2">
                      <a:lumMod val="75000"/>
                    </a:schemeClr>
                  </a:solidFill>
                </a:rPr>
                <a:t>Automatically extract large sets of features for user-specified </a:t>
              </a:r>
              <a:r>
                <a:rPr lang="en-US" sz="1200">
                  <a:solidFill>
                    <a:schemeClr val="tx2">
                      <a:lumMod val="75000"/>
                    </a:schemeClr>
                  </a:solidFill>
                </a:rPr>
                <a:t>cohorts </a:t>
              </a:r>
              <a:r>
                <a:rPr lang="en-US" sz="1200" smtClean="0">
                  <a:solidFill>
                    <a:schemeClr val="tx2">
                      <a:lumMod val="75000"/>
                    </a:schemeClr>
                  </a:solidFill>
                </a:rPr>
                <a:t>using data in </a:t>
              </a:r>
              <a:r>
                <a:rPr lang="en-US" sz="1200">
                  <a:solidFill>
                    <a:schemeClr val="tx2">
                      <a:lumMod val="75000"/>
                    </a:schemeClr>
                  </a:solidFill>
                </a:rPr>
                <a:t>the CDM.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671154" y="448656"/>
              <a:ext cx="12618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smtClean="0">
                  <a:solidFill>
                    <a:schemeClr val="bg1"/>
                  </a:solidFill>
                </a:rPr>
                <a:t>Feature Extraction</a:t>
              </a:r>
              <a:endParaRPr lang="en-US" sz="1100" b="1">
                <a:solidFill>
                  <a:schemeClr val="bg1"/>
                </a:solidFill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3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/>
      <p:bldP spid="140" grpId="0"/>
      <p:bldP spid="14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Which methods?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smtClean="0"/>
              <a:t>Implemented:</a:t>
            </a:r>
          </a:p>
          <a:p>
            <a:r>
              <a:rPr lang="en-US" sz="2400" smtClean="0"/>
              <a:t>New-user </a:t>
            </a:r>
            <a:r>
              <a:rPr lang="en-US" sz="2400"/>
              <a:t>cohort method using propensity scores</a:t>
            </a:r>
          </a:p>
          <a:p>
            <a:r>
              <a:rPr lang="en-US" sz="2400"/>
              <a:t>Self-Controlled Case Series</a:t>
            </a:r>
          </a:p>
          <a:p>
            <a:r>
              <a:rPr lang="en-US" sz="2400"/>
              <a:t>Self-Controlled Cohort</a:t>
            </a:r>
          </a:p>
          <a:p>
            <a:r>
              <a:rPr lang="en-US" sz="2400"/>
              <a:t>IC Temporal Pattern </a:t>
            </a:r>
            <a:r>
              <a:rPr lang="en-US" sz="2400" smtClean="0"/>
              <a:t>Discovery</a:t>
            </a:r>
          </a:p>
          <a:p>
            <a:endParaRPr lang="en-US" sz="2400"/>
          </a:p>
          <a:p>
            <a:pPr marL="0" indent="0">
              <a:buNone/>
            </a:pPr>
            <a:r>
              <a:rPr lang="en-US" sz="2400" smtClean="0"/>
              <a:t>Not (yet) implemented:</a:t>
            </a:r>
          </a:p>
          <a:p>
            <a:r>
              <a:rPr lang="en-US" sz="2400" smtClean="0"/>
              <a:t>Case – control</a:t>
            </a:r>
          </a:p>
          <a:p>
            <a:r>
              <a:rPr lang="en-US" sz="2400" smtClean="0"/>
              <a:t>Case – crossover</a:t>
            </a:r>
          </a:p>
          <a:p>
            <a:r>
              <a:rPr lang="en-US" sz="2400" smtClean="0"/>
              <a:t>?</a:t>
            </a:r>
          </a:p>
          <a:p>
            <a:endParaRPr lang="en-US" sz="2400" smtClean="0"/>
          </a:p>
          <a:p>
            <a:pPr marL="0" indent="0">
              <a:buNone/>
            </a:pPr>
            <a:r>
              <a:rPr lang="en-US" sz="2400" smtClean="0"/>
              <a:t>Not dealing with time-varying confounding between exposure start and outcome</a:t>
            </a:r>
          </a:p>
          <a:p>
            <a:pPr marL="0" indent="0">
              <a:buNone/>
            </a:pPr>
            <a:endParaRPr lang="en-US" sz="240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1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r>
              <a:rPr lang="en-US" sz="2800" smtClean="0"/>
              <a:t>Method package: Black box or best practice?</a:t>
            </a:r>
          </a:p>
          <a:p>
            <a:r>
              <a:rPr lang="en-US" sz="2800" smtClean="0"/>
              <a:t>Packages become prescriptive, e.g.</a:t>
            </a:r>
          </a:p>
          <a:p>
            <a:pPr lvl="1"/>
            <a:r>
              <a:rPr lang="en-US" sz="2400" smtClean="0"/>
              <a:t>Large scale regression is easy, hand-picking covariates is hard</a:t>
            </a:r>
          </a:p>
          <a:p>
            <a:pPr lvl="1"/>
            <a:r>
              <a:rPr lang="en-US" sz="2400" smtClean="0"/>
              <a:t>New-user CM + PS is easy, case-control is hard</a:t>
            </a:r>
          </a:p>
          <a:p>
            <a:r>
              <a:rPr lang="en-US" sz="2800" smtClean="0"/>
              <a:t>Template protocols per method package?</a:t>
            </a:r>
          </a:p>
          <a:p>
            <a:r>
              <a:rPr lang="en-US" sz="2800" smtClean="0"/>
              <a:t>Point-and-click interface?</a:t>
            </a:r>
          </a:p>
          <a:p>
            <a:r>
              <a:rPr lang="en-US" sz="2800" smtClean="0"/>
              <a:t>Training?</a:t>
            </a:r>
          </a:p>
          <a:p>
            <a:pPr lvl="1"/>
            <a:endParaRPr lang="en-US" smtClean="0"/>
          </a:p>
          <a:p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5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Funding opportunities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Anyone?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7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 of next meeting(s)?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Method evaluation</a:t>
            </a:r>
          </a:p>
          <a:p>
            <a:r>
              <a:rPr lang="en-US" sz="2800" smtClean="0"/>
              <a:t>Identifying the important questions that can be answered using observational research</a:t>
            </a:r>
          </a:p>
          <a:p>
            <a:r>
              <a:rPr lang="en-US" sz="2800" smtClean="0"/>
              <a:t>CohortMethod package in-depth</a:t>
            </a:r>
          </a:p>
          <a:p>
            <a:r>
              <a:rPr lang="en-US" sz="2800" smtClean="0"/>
              <a:t>Replicating RCTs in observational data</a:t>
            </a:r>
          </a:p>
          <a:p>
            <a:r>
              <a:rPr lang="en-US" sz="280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8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Workgroup objective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smtClean="0"/>
              <a:t>Develop scientific methods for observational research leading to population level estimates that are</a:t>
            </a:r>
          </a:p>
          <a:p>
            <a:r>
              <a:rPr lang="en-US" sz="2400" smtClean="0"/>
              <a:t>Accurate</a:t>
            </a:r>
          </a:p>
          <a:p>
            <a:r>
              <a:rPr lang="en-US" sz="2400" smtClean="0"/>
              <a:t>Reliable</a:t>
            </a:r>
          </a:p>
          <a:p>
            <a:r>
              <a:rPr lang="en-US" sz="2400" smtClean="0"/>
              <a:t>Reproducable</a:t>
            </a:r>
          </a:p>
          <a:p>
            <a:pPr marL="0" indent="0">
              <a:buNone/>
            </a:pPr>
            <a:r>
              <a:rPr lang="en-US" sz="2400" smtClean="0"/>
              <a:t>And enable researchers to use these methods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5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workgroup meeting(s)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mtClean="0"/>
              <a:t>Western </a:t>
            </a:r>
            <a:r>
              <a:rPr lang="en-US"/>
              <a:t>hemisphere: April </a:t>
            </a:r>
            <a:r>
              <a:rPr lang="en-US" smtClean="0"/>
              <a:t>27</a:t>
            </a:r>
            <a:endParaRPr lang="en-US"/>
          </a:p>
          <a:p>
            <a:r>
              <a:rPr lang="en-US"/>
              <a:t>6pm Central European time</a:t>
            </a:r>
          </a:p>
          <a:p>
            <a:r>
              <a:rPr lang="en-US"/>
              <a:t>5pm UK time</a:t>
            </a:r>
          </a:p>
          <a:p>
            <a:r>
              <a:rPr lang="en-US"/>
              <a:t>Noon Eastern Time (New York)</a:t>
            </a:r>
          </a:p>
          <a:p>
            <a:r>
              <a:rPr lang="en-US"/>
              <a:t>9am Pacific Coast Time (LA)</a:t>
            </a: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/>
              <a:t>Eastern hemisphere: </a:t>
            </a:r>
            <a:r>
              <a:rPr lang="en-US" smtClean="0"/>
              <a:t>May 4</a:t>
            </a:r>
            <a:endParaRPr lang="en-US"/>
          </a:p>
          <a:p>
            <a:r>
              <a:rPr lang="en-US"/>
              <a:t>3pm Hong Kong / Taiwan</a:t>
            </a:r>
          </a:p>
          <a:p>
            <a:r>
              <a:rPr lang="en-US"/>
              <a:t>4pm South Korea</a:t>
            </a:r>
          </a:p>
          <a:p>
            <a:r>
              <a:rPr lang="en-US"/>
              <a:t>4:30pm Adelaide</a:t>
            </a:r>
          </a:p>
          <a:p>
            <a:r>
              <a:rPr lang="en-US"/>
              <a:t>(9am Central European time)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62000" y="5943600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8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Under the hood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90600" y="2727960"/>
            <a:ext cx="1219200" cy="541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SqlRender</a:t>
            </a:r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286000" y="2735580"/>
            <a:ext cx="6858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SQL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0" y="2720340"/>
            <a:ext cx="1219200" cy="541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Database</a:t>
            </a:r>
          </a:p>
          <a:p>
            <a:pPr algn="ctr"/>
            <a:r>
              <a:rPr lang="en-US" smtClean="0"/>
              <a:t>Connector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05400" y="2735580"/>
            <a:ext cx="1219200" cy="541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Data processing</a:t>
            </a:r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4343400" y="2735580"/>
            <a:ext cx="6858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FF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78719" y="4038600"/>
            <a:ext cx="1219200" cy="541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Cyclops</a:t>
            </a:r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6400800" y="2735580"/>
            <a:ext cx="990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Results</a:t>
            </a:r>
            <a:endParaRPr lang="en-US"/>
          </a:p>
        </p:txBody>
      </p:sp>
      <p:sp>
        <p:nvSpPr>
          <p:cNvPr id="13" name="Flowchart: Magnetic Disk 12"/>
          <p:cNvSpPr/>
          <p:nvPr/>
        </p:nvSpPr>
        <p:spPr>
          <a:xfrm>
            <a:off x="3048000" y="1348740"/>
            <a:ext cx="1219200" cy="685800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CDM</a:t>
            </a:r>
            <a:endParaRPr lang="en-US"/>
          </a:p>
        </p:txBody>
      </p:sp>
      <p:sp>
        <p:nvSpPr>
          <p:cNvPr id="14" name="Up-Down Arrow 13"/>
          <p:cNvSpPr/>
          <p:nvPr/>
        </p:nvSpPr>
        <p:spPr>
          <a:xfrm>
            <a:off x="3543300" y="2087880"/>
            <a:ext cx="228600" cy="609600"/>
          </a:xfrm>
          <a:prstGeom prst="up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695700" y="2230874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JDBC</a:t>
            </a:r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5383519" y="3406140"/>
            <a:ext cx="571500" cy="533400"/>
            <a:chOff x="4610100" y="3253740"/>
            <a:chExt cx="571500" cy="533400"/>
          </a:xfrm>
        </p:grpSpPr>
        <p:sp>
          <p:nvSpPr>
            <p:cNvPr id="16" name="Down Arrow 15"/>
            <p:cNvSpPr/>
            <p:nvPr/>
          </p:nvSpPr>
          <p:spPr>
            <a:xfrm>
              <a:off x="4610100" y="3253740"/>
              <a:ext cx="571500" cy="5334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697719" y="3253740"/>
              <a:ext cx="396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bg1"/>
                  </a:solidFill>
                </a:rPr>
                <a:t>FF</a:t>
              </a:r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56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Methods library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Population-level estimation analysis designs</a:t>
            </a:r>
          </a:p>
          <a:p>
            <a:pPr lvl="1"/>
            <a:r>
              <a:rPr lang="en-US" sz="2000" smtClean="0"/>
              <a:t>New-user cohort method using propensity scores</a:t>
            </a:r>
          </a:p>
          <a:p>
            <a:pPr lvl="1"/>
            <a:r>
              <a:rPr lang="en-US" sz="2000" smtClean="0"/>
              <a:t>Self-Controlled Case Series</a:t>
            </a:r>
          </a:p>
          <a:p>
            <a:pPr lvl="1"/>
            <a:r>
              <a:rPr lang="en-US" sz="2000" smtClean="0"/>
              <a:t>Self-Controlled Cohort</a:t>
            </a:r>
          </a:p>
          <a:p>
            <a:pPr lvl="1"/>
            <a:r>
              <a:rPr lang="en-US" sz="2000" smtClean="0"/>
              <a:t>IC Temporal Pattern Discovery</a:t>
            </a:r>
          </a:p>
          <a:p>
            <a:r>
              <a:rPr lang="en-US" sz="2400" smtClean="0"/>
              <a:t>Implemented as open source R packages</a:t>
            </a:r>
          </a:p>
          <a:p>
            <a:r>
              <a:rPr lang="en-US" sz="2400" smtClean="0"/>
              <a:t>Run against the CDM</a:t>
            </a:r>
          </a:p>
          <a:p>
            <a:r>
              <a:rPr lang="en-US" sz="2400" smtClean="0"/>
              <a:t>In (almost) any environment </a:t>
            </a:r>
          </a:p>
          <a:p>
            <a:pPr lvl="1"/>
            <a:r>
              <a:rPr lang="en-US" sz="2000" smtClean="0"/>
              <a:t>Windows, Linux, Mac</a:t>
            </a:r>
          </a:p>
          <a:p>
            <a:pPr lvl="1"/>
            <a:r>
              <a:rPr lang="en-US" sz="2000" smtClean="0"/>
              <a:t>PostgreSQL, Oracle, SQL Server, Amazon RedShift, Microsoft APS</a:t>
            </a:r>
          </a:p>
          <a:p>
            <a:r>
              <a:rPr lang="en-US" sz="2400" smtClean="0"/>
              <a:t>Lots of flexibility</a:t>
            </a:r>
          </a:p>
          <a:p>
            <a:r>
              <a:rPr lang="en-US" sz="2400" smtClean="0"/>
              <a:t>‘Validated’ (unit tests + simulations)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2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0" y="2819400"/>
            <a:ext cx="3475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hlinkClick r:id="rId2"/>
              </a:rPr>
              <a:t>https</a:t>
            </a:r>
            <a:r>
              <a:rPr lang="en-US" sz="2400">
                <a:hlinkClick r:id="rId2"/>
              </a:rPr>
              <a:t>://</a:t>
            </a:r>
            <a:r>
              <a:rPr lang="en-US" sz="2400" smtClean="0">
                <a:hlinkClick r:id="rId2"/>
              </a:rPr>
              <a:t>github.com/OHDSI</a:t>
            </a:r>
            <a:endParaRPr lang="en-US" sz="2400" smtClean="0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46037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CohortMethod package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" y="856208"/>
            <a:ext cx="6675550" cy="59093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smtClean="0">
                <a:latin typeface="Lucida Console" panose="020B0609040504020204" pitchFamily="49" charset="0"/>
              </a:rPr>
              <a:t>cmd &lt;- getDbCohortMethodData(connectionDetails</a:t>
            </a:r>
            <a:r>
              <a:rPr lang="en-US" sz="1050">
                <a:latin typeface="Lucida Console" panose="020B0609040504020204" pitchFamily="49" charset="0"/>
              </a:rPr>
              <a:t>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</a:t>
            </a:r>
            <a:r>
              <a:rPr lang="en-US" sz="1050" smtClean="0">
                <a:latin typeface="Lucida Console" panose="020B0609040504020204" pitchFamily="49" charset="0"/>
              </a:rPr>
              <a:t>     cdmDatabaseSchema </a:t>
            </a:r>
            <a:r>
              <a:rPr lang="en-US" sz="1050">
                <a:latin typeface="Lucida Console" panose="020B0609040504020204" pitchFamily="49" charset="0"/>
              </a:rPr>
              <a:t>= </a:t>
            </a:r>
            <a:r>
              <a:rPr lang="en-US" sz="1050" smtClean="0">
                <a:latin typeface="Lucida Console" panose="020B0609040504020204" pitchFamily="49" charset="0"/>
              </a:rPr>
              <a:t>cdmSchema,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targetId = 1118084,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comparatorId </a:t>
            </a:r>
            <a:r>
              <a:rPr lang="en-US" sz="1050">
                <a:latin typeface="Lucida Console" panose="020B0609040504020204" pitchFamily="49" charset="0"/>
              </a:rPr>
              <a:t>= 1124300, </a:t>
            </a:r>
            <a:endParaRPr lang="en-US" sz="1050" smtClean="0">
              <a:latin typeface="Lucida Console" panose="020B0609040504020204" pitchFamily="49" charset="0"/>
            </a:endParaRP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outcomeId </a:t>
            </a:r>
            <a:r>
              <a:rPr lang="en-US" sz="1050">
                <a:latin typeface="Lucida Console" panose="020B0609040504020204" pitchFamily="49" charset="0"/>
              </a:rPr>
              <a:t>= </a:t>
            </a:r>
            <a:r>
              <a:rPr lang="en-US" sz="1050" smtClean="0">
                <a:latin typeface="Lucida Console" panose="020B0609040504020204" pitchFamily="49" charset="0"/>
              </a:rPr>
              <a:t>192671,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washoutPeriod </a:t>
            </a:r>
            <a:r>
              <a:rPr lang="en-US" sz="1050">
                <a:latin typeface="Lucida Console" panose="020B0609040504020204" pitchFamily="49" charset="0"/>
              </a:rPr>
              <a:t>= 183</a:t>
            </a:r>
            <a:r>
              <a:rPr lang="en-US" sz="1050" smtClean="0">
                <a:latin typeface="Lucida Console" panose="020B0609040504020204" pitchFamily="49" charset="0"/>
              </a:rPr>
              <a:t>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firstExposureOnly = TRUE,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removeDuplicateSubjects </a:t>
            </a:r>
            <a:r>
              <a:rPr lang="en-US" sz="1050">
                <a:latin typeface="Lucida Console" panose="020B0609040504020204" pitchFamily="49" charset="0"/>
              </a:rPr>
              <a:t>= TRUE,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excludeDrugsFromCovariates </a:t>
            </a:r>
            <a:r>
              <a:rPr lang="en-US" sz="1050">
                <a:latin typeface="Lucida Console" panose="020B0609040504020204" pitchFamily="49" charset="0"/>
              </a:rPr>
              <a:t>= </a:t>
            </a:r>
            <a:r>
              <a:rPr lang="en-US" sz="1050" smtClean="0">
                <a:latin typeface="Lucida Console" panose="020B0609040504020204" pitchFamily="49" charset="0"/>
              </a:rPr>
              <a:t>TRUE,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covariateSettings = createCovariateSettings())</a:t>
            </a:r>
          </a:p>
          <a:p>
            <a:r>
              <a:rPr lang="en-US" sz="1050">
                <a:latin typeface="Lucida Console" panose="020B0609040504020204" pitchFamily="49" charset="0"/>
              </a:rPr>
              <a:t>studyPop &lt;- createStudyPopulation(cohortMethodData = </a:t>
            </a:r>
            <a:r>
              <a:rPr lang="en-US" sz="1050" smtClean="0">
                <a:latin typeface="Lucida Console" panose="020B0609040504020204" pitchFamily="49" charset="0"/>
              </a:rPr>
              <a:t>cmd,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  outcomeId = 192671</a:t>
            </a:r>
            <a:r>
              <a:rPr lang="en-US" sz="1050" smtClean="0">
                <a:latin typeface="Lucida Console" panose="020B0609040504020204" pitchFamily="49" charset="0"/>
              </a:rPr>
              <a:t>,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     removeSubjectsWithPriorOutcome </a:t>
            </a:r>
            <a:r>
              <a:rPr lang="en-US" sz="1050">
                <a:latin typeface="Lucida Console" panose="020B0609040504020204" pitchFamily="49" charset="0"/>
              </a:rPr>
              <a:t>= TRUE,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  minDaysAtRisk = 1,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  riskWindowStart = </a:t>
            </a:r>
            <a:r>
              <a:rPr lang="en-US" sz="1050" smtClean="0">
                <a:latin typeface="Lucida Console" panose="020B0609040504020204" pitchFamily="49" charset="0"/>
              </a:rPr>
              <a:t>0,</a:t>
            </a:r>
          </a:p>
          <a:p>
            <a:r>
              <a:rPr lang="en-US" sz="1050">
                <a:latin typeface="Lucida Console" panose="020B0609040504020204" pitchFamily="49" charset="0"/>
              </a:rPr>
              <a:t> </a:t>
            </a:r>
            <a:r>
              <a:rPr lang="en-US" sz="1050" smtClean="0">
                <a:latin typeface="Lucida Console" panose="020B0609040504020204" pitchFamily="49" charset="0"/>
              </a:rPr>
              <a:t>                                 riskWindowEnd </a:t>
            </a:r>
            <a:r>
              <a:rPr lang="en-US" sz="1050">
                <a:latin typeface="Lucida Console" panose="020B0609040504020204" pitchFamily="49" charset="0"/>
              </a:rPr>
              <a:t>= 30,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  addExposureDaysToEnd = TRUE)</a:t>
            </a:r>
          </a:p>
          <a:p>
            <a:r>
              <a:rPr lang="en-US" sz="1050">
                <a:latin typeface="Lucida Console" panose="020B0609040504020204" pitchFamily="49" charset="0"/>
              </a:rPr>
              <a:t>ps &lt;- </a:t>
            </a:r>
            <a:r>
              <a:rPr lang="en-US" sz="1050" smtClean="0">
                <a:latin typeface="Lucida Console" panose="020B0609040504020204" pitchFamily="49" charset="0"/>
              </a:rPr>
              <a:t>createPs(cmd, studyPop)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>
                <a:latin typeface="Lucida Console" panose="020B0609040504020204" pitchFamily="49" charset="0"/>
              </a:rPr>
              <a:t>plotPs(ps)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stratPop </a:t>
            </a:r>
            <a:r>
              <a:rPr lang="en-US" sz="1050">
                <a:latin typeface="Lucida Console" panose="020B0609040504020204" pitchFamily="49" charset="0"/>
              </a:rPr>
              <a:t>&lt;- matchOnPs(ps, </a:t>
            </a:r>
          </a:p>
          <a:p>
            <a:r>
              <a:rPr lang="en-US" sz="1050">
                <a:latin typeface="Lucida Console" panose="020B0609040504020204" pitchFamily="49" charset="0"/>
              </a:rPr>
              <a:t>	 </a:t>
            </a:r>
            <a:r>
              <a:rPr lang="en-US" sz="1050" smtClean="0">
                <a:latin typeface="Lucida Console" panose="020B0609040504020204" pitchFamily="49" charset="0"/>
              </a:rPr>
              <a:t>          caliper </a:t>
            </a:r>
            <a:r>
              <a:rPr lang="en-US" sz="1050">
                <a:latin typeface="Lucida Console" panose="020B0609040504020204" pitchFamily="49" charset="0"/>
              </a:rPr>
              <a:t>= 0.25, </a:t>
            </a:r>
          </a:p>
          <a:p>
            <a:r>
              <a:rPr lang="en-US" sz="1050">
                <a:latin typeface="Lucida Console" panose="020B0609040504020204" pitchFamily="49" charset="0"/>
              </a:rPr>
              <a:t>	</a:t>
            </a:r>
            <a:r>
              <a:rPr lang="en-US" sz="1050" smtClean="0">
                <a:latin typeface="Lucida Console" panose="020B0609040504020204" pitchFamily="49" charset="0"/>
              </a:rPr>
              <a:t>           caliperScale </a:t>
            </a:r>
            <a:r>
              <a:rPr lang="en-US" sz="1050">
                <a:latin typeface="Lucida Console" panose="020B0609040504020204" pitchFamily="49" charset="0"/>
              </a:rPr>
              <a:t>= "standardized", </a:t>
            </a:r>
          </a:p>
          <a:p>
            <a:r>
              <a:rPr lang="en-US" sz="1050">
                <a:latin typeface="Lucida Console" panose="020B0609040504020204" pitchFamily="49" charset="0"/>
              </a:rPr>
              <a:t>	</a:t>
            </a:r>
            <a:r>
              <a:rPr lang="en-US" sz="1050" smtClean="0">
                <a:latin typeface="Lucida Console" panose="020B0609040504020204" pitchFamily="49" charset="0"/>
              </a:rPr>
              <a:t>           maxRatio </a:t>
            </a:r>
            <a:r>
              <a:rPr lang="en-US" sz="1050">
                <a:latin typeface="Lucida Console" panose="020B0609040504020204" pitchFamily="49" charset="0"/>
              </a:rPr>
              <a:t>= 1)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plotPs(stratPop, ps)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>
                <a:latin typeface="Lucida Console" panose="020B0609040504020204" pitchFamily="49" charset="0"/>
              </a:rPr>
              <a:t>balance &lt;- computeCovariateBalance(strata, </a:t>
            </a:r>
            <a:r>
              <a:rPr lang="en-US" sz="1050" smtClean="0">
                <a:latin typeface="Lucida Console" panose="020B0609040504020204" pitchFamily="49" charset="0"/>
              </a:rPr>
              <a:t>cmd)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>
                <a:latin typeface="Lucida Console" panose="020B0609040504020204" pitchFamily="49" charset="0"/>
              </a:rPr>
              <a:t>plotCovariateBalanceScatterPlot(balance)</a:t>
            </a:r>
          </a:p>
          <a:p>
            <a:r>
              <a:rPr lang="en-US" sz="1050">
                <a:latin typeface="Lucida Console" panose="020B0609040504020204" pitchFamily="49" charset="0"/>
              </a:rPr>
              <a:t>plotCovariateBalanceOfTopVariables(balance)</a:t>
            </a:r>
          </a:p>
          <a:p>
            <a:r>
              <a:rPr lang="en-US" sz="1050">
                <a:latin typeface="Lucida Console" panose="020B0609040504020204" pitchFamily="49" charset="0"/>
              </a:rPr>
              <a:t>outcomeModel &lt;- </a:t>
            </a:r>
            <a:r>
              <a:rPr lang="en-US" sz="1050" smtClean="0">
                <a:latin typeface="Lucida Console" panose="020B0609040504020204" pitchFamily="49" charset="0"/>
              </a:rPr>
              <a:t>fitOutcomeModel(stratPop,</a:t>
            </a:r>
          </a:p>
          <a:p>
            <a:r>
              <a:rPr lang="en-US" sz="1050">
                <a:latin typeface="Lucida Console" panose="020B0609040504020204" pitchFamily="49" charset="0"/>
              </a:rPr>
              <a:t> </a:t>
            </a:r>
            <a:r>
              <a:rPr lang="en-US" sz="1050" smtClean="0">
                <a:latin typeface="Lucida Console" panose="020B0609040504020204" pitchFamily="49" charset="0"/>
              </a:rPr>
              <a:t>                               cmd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   useCovariates </a:t>
            </a:r>
            <a:r>
              <a:rPr lang="en-US" sz="1050">
                <a:latin typeface="Lucida Console" panose="020B0609040504020204" pitchFamily="49" charset="0"/>
              </a:rPr>
              <a:t>= TRUE, 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modelType = "cox",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</a:t>
            </a:r>
            <a:r>
              <a:rPr lang="en-US" sz="1050" smtClean="0">
                <a:latin typeface="Lucida Console" panose="020B0609040504020204" pitchFamily="49" charset="0"/>
              </a:rPr>
              <a:t>stratified </a:t>
            </a:r>
            <a:r>
              <a:rPr lang="en-US" sz="1050">
                <a:latin typeface="Lucida Console" panose="020B0609040504020204" pitchFamily="49" charset="0"/>
              </a:rPr>
              <a:t>= TRUE)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plotKaplanMeier(stratPop, </a:t>
            </a:r>
            <a:r>
              <a:rPr lang="en-US" sz="1050">
                <a:latin typeface="Lucida Console" panose="020B0609040504020204" pitchFamily="49" charset="0"/>
              </a:rPr>
              <a:t>includeZero = FALSE)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drawAttritionDiagram(stratPop)</a:t>
            </a:r>
            <a:r>
              <a:rPr lang="en-US" sz="1050">
                <a:latin typeface="Lucida Console" panose="020B0609040504020204" pitchFamily="49" charset="0"/>
              </a:rPr>
              <a:t>			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outcomeModel</a:t>
            </a:r>
            <a:endParaRPr lang="en-US" sz="1050">
              <a:latin typeface="Lucida Console" panose="020B06090405040202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0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CohortMethod package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" y="856208"/>
            <a:ext cx="6675550" cy="59093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smtClean="0">
                <a:latin typeface="Lucida Console" panose="020B0609040504020204" pitchFamily="49" charset="0"/>
              </a:rPr>
              <a:t>cmd &lt;- getDbCohortMethodData(connectionDetails</a:t>
            </a:r>
            <a:r>
              <a:rPr lang="en-US" sz="1050">
                <a:latin typeface="Lucida Console" panose="020B0609040504020204" pitchFamily="49" charset="0"/>
              </a:rPr>
              <a:t>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</a:t>
            </a:r>
            <a:r>
              <a:rPr lang="en-US" sz="1050" smtClean="0">
                <a:latin typeface="Lucida Console" panose="020B0609040504020204" pitchFamily="49" charset="0"/>
              </a:rPr>
              <a:t>     cdmDatabaseSchema </a:t>
            </a:r>
            <a:r>
              <a:rPr lang="en-US" sz="1050">
                <a:latin typeface="Lucida Console" panose="020B0609040504020204" pitchFamily="49" charset="0"/>
              </a:rPr>
              <a:t>= </a:t>
            </a:r>
            <a:r>
              <a:rPr lang="en-US" sz="1050" smtClean="0">
                <a:latin typeface="Lucida Console" panose="020B0609040504020204" pitchFamily="49" charset="0"/>
              </a:rPr>
              <a:t>cdmSchema,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targetId = 1118084,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comparatorId </a:t>
            </a:r>
            <a:r>
              <a:rPr lang="en-US" sz="1050">
                <a:latin typeface="Lucida Console" panose="020B0609040504020204" pitchFamily="49" charset="0"/>
              </a:rPr>
              <a:t>= 1124300, </a:t>
            </a:r>
            <a:endParaRPr lang="en-US" sz="1050" smtClean="0">
              <a:latin typeface="Lucida Console" panose="020B0609040504020204" pitchFamily="49" charset="0"/>
            </a:endParaRP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outcomeId </a:t>
            </a:r>
            <a:r>
              <a:rPr lang="en-US" sz="1050">
                <a:latin typeface="Lucida Console" panose="020B0609040504020204" pitchFamily="49" charset="0"/>
              </a:rPr>
              <a:t>= </a:t>
            </a:r>
            <a:r>
              <a:rPr lang="en-US" sz="1050" smtClean="0">
                <a:latin typeface="Lucida Console" panose="020B0609040504020204" pitchFamily="49" charset="0"/>
              </a:rPr>
              <a:t>192671,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washoutPeriod </a:t>
            </a:r>
            <a:r>
              <a:rPr lang="en-US" sz="1050">
                <a:latin typeface="Lucida Console" panose="020B0609040504020204" pitchFamily="49" charset="0"/>
              </a:rPr>
              <a:t>= 183</a:t>
            </a:r>
            <a:r>
              <a:rPr lang="en-US" sz="1050" smtClean="0">
                <a:latin typeface="Lucida Console" panose="020B0609040504020204" pitchFamily="49" charset="0"/>
              </a:rPr>
              <a:t>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firstExposureOnly = TRUE,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removeDuplicateSubjects </a:t>
            </a:r>
            <a:r>
              <a:rPr lang="en-US" sz="1050">
                <a:latin typeface="Lucida Console" panose="020B0609040504020204" pitchFamily="49" charset="0"/>
              </a:rPr>
              <a:t>= TRUE,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excludeDrugsFromCovariates </a:t>
            </a:r>
            <a:r>
              <a:rPr lang="en-US" sz="1050">
                <a:latin typeface="Lucida Console" panose="020B0609040504020204" pitchFamily="49" charset="0"/>
              </a:rPr>
              <a:t>= </a:t>
            </a:r>
            <a:r>
              <a:rPr lang="en-US" sz="1050" smtClean="0">
                <a:latin typeface="Lucida Console" panose="020B0609040504020204" pitchFamily="49" charset="0"/>
              </a:rPr>
              <a:t>TRUE,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covariateSettings = createCovariateSettings())</a:t>
            </a:r>
          </a:p>
          <a:p>
            <a:r>
              <a:rPr lang="en-US" sz="1050">
                <a:latin typeface="Lucida Console" panose="020B0609040504020204" pitchFamily="49" charset="0"/>
              </a:rPr>
              <a:t>studyPop &lt;- createStudyPopulation(cohortMethodData = </a:t>
            </a:r>
            <a:r>
              <a:rPr lang="en-US" sz="1050" smtClean="0">
                <a:latin typeface="Lucida Console" panose="020B0609040504020204" pitchFamily="49" charset="0"/>
              </a:rPr>
              <a:t>cmd,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  outcomeId = 192671</a:t>
            </a:r>
            <a:r>
              <a:rPr lang="en-US" sz="1050" smtClean="0">
                <a:latin typeface="Lucida Console" panose="020B0609040504020204" pitchFamily="49" charset="0"/>
              </a:rPr>
              <a:t>,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     removeSubjectsWithPriorOutcome </a:t>
            </a:r>
            <a:r>
              <a:rPr lang="en-US" sz="1050">
                <a:latin typeface="Lucida Console" panose="020B0609040504020204" pitchFamily="49" charset="0"/>
              </a:rPr>
              <a:t>= TRUE,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  minDaysAtRisk = 1,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  riskWindowStart = </a:t>
            </a:r>
            <a:r>
              <a:rPr lang="en-US" sz="1050" smtClean="0">
                <a:latin typeface="Lucida Console" panose="020B0609040504020204" pitchFamily="49" charset="0"/>
              </a:rPr>
              <a:t>0,</a:t>
            </a:r>
          </a:p>
          <a:p>
            <a:r>
              <a:rPr lang="en-US" sz="1050">
                <a:latin typeface="Lucida Console" panose="020B0609040504020204" pitchFamily="49" charset="0"/>
              </a:rPr>
              <a:t> </a:t>
            </a:r>
            <a:r>
              <a:rPr lang="en-US" sz="1050" smtClean="0">
                <a:latin typeface="Lucida Console" panose="020B0609040504020204" pitchFamily="49" charset="0"/>
              </a:rPr>
              <a:t>                                 riskWindowEnd </a:t>
            </a:r>
            <a:r>
              <a:rPr lang="en-US" sz="1050">
                <a:latin typeface="Lucida Console" panose="020B0609040504020204" pitchFamily="49" charset="0"/>
              </a:rPr>
              <a:t>= 30,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  addExposureDaysToEnd = TRUE)</a:t>
            </a:r>
          </a:p>
          <a:p>
            <a:r>
              <a:rPr lang="en-US" sz="1050">
                <a:latin typeface="Lucida Console" panose="020B0609040504020204" pitchFamily="49" charset="0"/>
              </a:rPr>
              <a:t>ps &lt;- </a:t>
            </a:r>
            <a:r>
              <a:rPr lang="en-US" sz="1050" smtClean="0">
                <a:latin typeface="Lucida Console" panose="020B0609040504020204" pitchFamily="49" charset="0"/>
              </a:rPr>
              <a:t>createPs(cmd, studyPop)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>
                <a:latin typeface="Lucida Console" panose="020B0609040504020204" pitchFamily="49" charset="0"/>
              </a:rPr>
              <a:t>plotPs(ps)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stratPop </a:t>
            </a:r>
            <a:r>
              <a:rPr lang="en-US" sz="1050">
                <a:latin typeface="Lucida Console" panose="020B0609040504020204" pitchFamily="49" charset="0"/>
              </a:rPr>
              <a:t>&lt;- matchOnPs(ps, </a:t>
            </a:r>
          </a:p>
          <a:p>
            <a:r>
              <a:rPr lang="en-US" sz="1050">
                <a:latin typeface="Lucida Console" panose="020B0609040504020204" pitchFamily="49" charset="0"/>
              </a:rPr>
              <a:t>	 </a:t>
            </a:r>
            <a:r>
              <a:rPr lang="en-US" sz="1050" smtClean="0">
                <a:latin typeface="Lucida Console" panose="020B0609040504020204" pitchFamily="49" charset="0"/>
              </a:rPr>
              <a:t>          caliper </a:t>
            </a:r>
            <a:r>
              <a:rPr lang="en-US" sz="1050">
                <a:latin typeface="Lucida Console" panose="020B0609040504020204" pitchFamily="49" charset="0"/>
              </a:rPr>
              <a:t>= 0.25, </a:t>
            </a:r>
          </a:p>
          <a:p>
            <a:r>
              <a:rPr lang="en-US" sz="1050">
                <a:latin typeface="Lucida Console" panose="020B0609040504020204" pitchFamily="49" charset="0"/>
              </a:rPr>
              <a:t>	</a:t>
            </a:r>
            <a:r>
              <a:rPr lang="en-US" sz="1050" smtClean="0">
                <a:latin typeface="Lucida Console" panose="020B0609040504020204" pitchFamily="49" charset="0"/>
              </a:rPr>
              <a:t>           caliperScale </a:t>
            </a:r>
            <a:r>
              <a:rPr lang="en-US" sz="1050">
                <a:latin typeface="Lucida Console" panose="020B0609040504020204" pitchFamily="49" charset="0"/>
              </a:rPr>
              <a:t>= "standardized", </a:t>
            </a:r>
          </a:p>
          <a:p>
            <a:r>
              <a:rPr lang="en-US" sz="1050">
                <a:latin typeface="Lucida Console" panose="020B0609040504020204" pitchFamily="49" charset="0"/>
              </a:rPr>
              <a:t>	</a:t>
            </a:r>
            <a:r>
              <a:rPr lang="en-US" sz="1050" smtClean="0">
                <a:latin typeface="Lucida Console" panose="020B0609040504020204" pitchFamily="49" charset="0"/>
              </a:rPr>
              <a:t>           maxRatio </a:t>
            </a:r>
            <a:r>
              <a:rPr lang="en-US" sz="1050">
                <a:latin typeface="Lucida Console" panose="020B0609040504020204" pitchFamily="49" charset="0"/>
              </a:rPr>
              <a:t>= 1)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plotPs(stratPop, ps)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>
                <a:latin typeface="Lucida Console" panose="020B0609040504020204" pitchFamily="49" charset="0"/>
              </a:rPr>
              <a:t>balance &lt;- computeCovariateBalance(strata, </a:t>
            </a:r>
            <a:r>
              <a:rPr lang="en-US" sz="1050" smtClean="0">
                <a:latin typeface="Lucida Console" panose="020B0609040504020204" pitchFamily="49" charset="0"/>
              </a:rPr>
              <a:t>cmd)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>
                <a:latin typeface="Lucida Console" panose="020B0609040504020204" pitchFamily="49" charset="0"/>
              </a:rPr>
              <a:t>plotCovariateBalanceScatterPlot(balance)</a:t>
            </a:r>
          </a:p>
          <a:p>
            <a:r>
              <a:rPr lang="en-US" sz="1050">
                <a:latin typeface="Lucida Console" panose="020B0609040504020204" pitchFamily="49" charset="0"/>
              </a:rPr>
              <a:t>plotCovariateBalanceOfTopVariables(balance)</a:t>
            </a:r>
          </a:p>
          <a:p>
            <a:r>
              <a:rPr lang="en-US" sz="1050">
                <a:latin typeface="Lucida Console" panose="020B0609040504020204" pitchFamily="49" charset="0"/>
              </a:rPr>
              <a:t>outcomeModel &lt;- </a:t>
            </a:r>
            <a:r>
              <a:rPr lang="en-US" sz="1050" smtClean="0">
                <a:latin typeface="Lucida Console" panose="020B0609040504020204" pitchFamily="49" charset="0"/>
              </a:rPr>
              <a:t>fitOutcomeModel(stratPop,</a:t>
            </a:r>
          </a:p>
          <a:p>
            <a:r>
              <a:rPr lang="en-US" sz="1050">
                <a:latin typeface="Lucida Console" panose="020B0609040504020204" pitchFamily="49" charset="0"/>
              </a:rPr>
              <a:t> </a:t>
            </a:r>
            <a:r>
              <a:rPr lang="en-US" sz="1050" smtClean="0">
                <a:latin typeface="Lucida Console" panose="020B0609040504020204" pitchFamily="49" charset="0"/>
              </a:rPr>
              <a:t>                               cmd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   useCovariates </a:t>
            </a:r>
            <a:r>
              <a:rPr lang="en-US" sz="1050">
                <a:latin typeface="Lucida Console" panose="020B0609040504020204" pitchFamily="49" charset="0"/>
              </a:rPr>
              <a:t>= TRUE, 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modelType = "cox",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</a:t>
            </a:r>
            <a:r>
              <a:rPr lang="en-US" sz="1050" smtClean="0">
                <a:latin typeface="Lucida Console" panose="020B0609040504020204" pitchFamily="49" charset="0"/>
              </a:rPr>
              <a:t>stratified </a:t>
            </a:r>
            <a:r>
              <a:rPr lang="en-US" sz="1050">
                <a:latin typeface="Lucida Console" panose="020B0609040504020204" pitchFamily="49" charset="0"/>
              </a:rPr>
              <a:t>= TRUE)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plotKaplanMeier(stratPop, </a:t>
            </a:r>
            <a:r>
              <a:rPr lang="en-US" sz="1050">
                <a:latin typeface="Lucida Console" panose="020B0609040504020204" pitchFamily="49" charset="0"/>
              </a:rPr>
              <a:t>includeZero = FALSE)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drawAttritionDiagram(stratPop)</a:t>
            </a:r>
            <a:r>
              <a:rPr lang="en-US" sz="1050">
                <a:latin typeface="Lucida Console" panose="020B0609040504020204" pitchFamily="49" charset="0"/>
              </a:rPr>
              <a:t>			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outcomeModel</a:t>
            </a:r>
            <a:endParaRPr lang="en-US" sz="1050">
              <a:latin typeface="Lucida Console" panose="020B06090405040202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429000" y="851356"/>
            <a:ext cx="5791200" cy="4724400"/>
          </a:xfrm>
          <a:prstGeom prst="roundRect">
            <a:avLst>
              <a:gd name="adj" fmla="val 10861"/>
            </a:avLst>
          </a:prstGeom>
          <a:ln w="28575"/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These 13 statements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Implement a full study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Celecoxib vs diclofenac for risk of GI bleed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Interact directly with database in CDM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Many covariates constructed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smtClean="0"/>
              <a:t>Demographics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smtClean="0"/>
              <a:t>Every drug (+ class)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smtClean="0"/>
              <a:t>Every condition (+ group)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smtClean="0"/>
              <a:t>Every procedure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smtClean="0"/>
              <a:t>Every observation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smtClean="0"/>
              <a:t>Charleston, CHAD2,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Propensity model using LASSO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1-on-1 matching on propensity score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Fitting a Cox model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smtClean="0"/>
              <a:t>including same covariates used in PS model</a:t>
            </a:r>
            <a:endParaRPr lang="en-US" sz="20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3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CohortMethod package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" y="856208"/>
            <a:ext cx="6675550" cy="59093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smtClean="0">
                <a:latin typeface="Lucida Console" panose="020B0609040504020204" pitchFamily="49" charset="0"/>
              </a:rPr>
              <a:t>cmd &lt;- getDbCohortMethodData(connectionDetails</a:t>
            </a:r>
            <a:r>
              <a:rPr lang="en-US" sz="1050">
                <a:latin typeface="Lucida Console" panose="020B0609040504020204" pitchFamily="49" charset="0"/>
              </a:rPr>
              <a:t>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</a:t>
            </a:r>
            <a:r>
              <a:rPr lang="en-US" sz="1050" smtClean="0">
                <a:latin typeface="Lucida Console" panose="020B0609040504020204" pitchFamily="49" charset="0"/>
              </a:rPr>
              <a:t>     cdmDatabaseSchema </a:t>
            </a:r>
            <a:r>
              <a:rPr lang="en-US" sz="1050">
                <a:latin typeface="Lucida Console" panose="020B0609040504020204" pitchFamily="49" charset="0"/>
              </a:rPr>
              <a:t>= </a:t>
            </a:r>
            <a:r>
              <a:rPr lang="en-US" sz="1050" smtClean="0">
                <a:latin typeface="Lucida Console" panose="020B0609040504020204" pitchFamily="49" charset="0"/>
              </a:rPr>
              <a:t>cdmSchema,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targetId = 1118084,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comparatorId </a:t>
            </a:r>
            <a:r>
              <a:rPr lang="en-US" sz="1050">
                <a:latin typeface="Lucida Console" panose="020B0609040504020204" pitchFamily="49" charset="0"/>
              </a:rPr>
              <a:t>= 1124300, </a:t>
            </a:r>
            <a:endParaRPr lang="en-US" sz="1050" smtClean="0">
              <a:latin typeface="Lucida Console" panose="020B0609040504020204" pitchFamily="49" charset="0"/>
            </a:endParaRP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outcomeId </a:t>
            </a:r>
            <a:r>
              <a:rPr lang="en-US" sz="1050">
                <a:latin typeface="Lucida Console" panose="020B0609040504020204" pitchFamily="49" charset="0"/>
              </a:rPr>
              <a:t>= </a:t>
            </a:r>
            <a:r>
              <a:rPr lang="en-US" sz="1050" smtClean="0">
                <a:latin typeface="Lucida Console" panose="020B0609040504020204" pitchFamily="49" charset="0"/>
              </a:rPr>
              <a:t>192671,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washoutPeriod </a:t>
            </a:r>
            <a:r>
              <a:rPr lang="en-US" sz="1050">
                <a:latin typeface="Lucida Console" panose="020B0609040504020204" pitchFamily="49" charset="0"/>
              </a:rPr>
              <a:t>= 183</a:t>
            </a:r>
            <a:r>
              <a:rPr lang="en-US" sz="1050" smtClean="0">
                <a:latin typeface="Lucida Console" panose="020B0609040504020204" pitchFamily="49" charset="0"/>
              </a:rPr>
              <a:t>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firstExposureOnly = TRUE,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removeDuplicateSubjects </a:t>
            </a:r>
            <a:r>
              <a:rPr lang="en-US" sz="1050">
                <a:latin typeface="Lucida Console" panose="020B0609040504020204" pitchFamily="49" charset="0"/>
              </a:rPr>
              <a:t>= TRUE,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excludeDrugsFromCovariates </a:t>
            </a:r>
            <a:r>
              <a:rPr lang="en-US" sz="1050">
                <a:latin typeface="Lucida Console" panose="020B0609040504020204" pitchFamily="49" charset="0"/>
              </a:rPr>
              <a:t>= </a:t>
            </a:r>
            <a:r>
              <a:rPr lang="en-US" sz="1050" smtClean="0">
                <a:latin typeface="Lucida Console" panose="020B0609040504020204" pitchFamily="49" charset="0"/>
              </a:rPr>
              <a:t>TRUE,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covariateSettings = createCovariateSettings())</a:t>
            </a:r>
          </a:p>
          <a:p>
            <a:r>
              <a:rPr lang="en-US" sz="1050">
                <a:latin typeface="Lucida Console" panose="020B0609040504020204" pitchFamily="49" charset="0"/>
              </a:rPr>
              <a:t>studyPop &lt;- createStudyPopulation(cohortMethodData = </a:t>
            </a:r>
            <a:r>
              <a:rPr lang="en-US" sz="1050" smtClean="0">
                <a:latin typeface="Lucida Console" panose="020B0609040504020204" pitchFamily="49" charset="0"/>
              </a:rPr>
              <a:t>cmd,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  outcomeId = 192671</a:t>
            </a:r>
            <a:r>
              <a:rPr lang="en-US" sz="1050" smtClean="0">
                <a:latin typeface="Lucida Console" panose="020B0609040504020204" pitchFamily="49" charset="0"/>
              </a:rPr>
              <a:t>,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     removeSubjectsWithPriorOutcome </a:t>
            </a:r>
            <a:r>
              <a:rPr lang="en-US" sz="1050">
                <a:latin typeface="Lucida Console" panose="020B0609040504020204" pitchFamily="49" charset="0"/>
              </a:rPr>
              <a:t>= TRUE,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  minDaysAtRisk = 1,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  riskWindowStart = </a:t>
            </a:r>
            <a:r>
              <a:rPr lang="en-US" sz="1050" smtClean="0">
                <a:latin typeface="Lucida Console" panose="020B0609040504020204" pitchFamily="49" charset="0"/>
              </a:rPr>
              <a:t>0,</a:t>
            </a:r>
          </a:p>
          <a:p>
            <a:r>
              <a:rPr lang="en-US" sz="1050">
                <a:latin typeface="Lucida Console" panose="020B0609040504020204" pitchFamily="49" charset="0"/>
              </a:rPr>
              <a:t> </a:t>
            </a:r>
            <a:r>
              <a:rPr lang="en-US" sz="1050" smtClean="0">
                <a:latin typeface="Lucida Console" panose="020B0609040504020204" pitchFamily="49" charset="0"/>
              </a:rPr>
              <a:t>                                 riskWindowEnd </a:t>
            </a:r>
            <a:r>
              <a:rPr lang="en-US" sz="1050">
                <a:latin typeface="Lucida Console" panose="020B0609040504020204" pitchFamily="49" charset="0"/>
              </a:rPr>
              <a:t>= 30,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  addExposureDaysToEnd = TRUE)</a:t>
            </a:r>
          </a:p>
          <a:p>
            <a:r>
              <a:rPr lang="en-US" sz="1050">
                <a:latin typeface="Lucida Console" panose="020B0609040504020204" pitchFamily="49" charset="0"/>
              </a:rPr>
              <a:t>ps &lt;- </a:t>
            </a:r>
            <a:r>
              <a:rPr lang="en-US" sz="1050" smtClean="0">
                <a:latin typeface="Lucida Console" panose="020B0609040504020204" pitchFamily="49" charset="0"/>
              </a:rPr>
              <a:t>createPs(cmd, studyPop)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>
                <a:latin typeface="Lucida Console" panose="020B0609040504020204" pitchFamily="49" charset="0"/>
              </a:rPr>
              <a:t>plotPs(ps)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stratPop </a:t>
            </a:r>
            <a:r>
              <a:rPr lang="en-US" sz="1050">
                <a:latin typeface="Lucida Console" panose="020B0609040504020204" pitchFamily="49" charset="0"/>
              </a:rPr>
              <a:t>&lt;- matchOnPs(ps, </a:t>
            </a:r>
          </a:p>
          <a:p>
            <a:r>
              <a:rPr lang="en-US" sz="1050">
                <a:latin typeface="Lucida Console" panose="020B0609040504020204" pitchFamily="49" charset="0"/>
              </a:rPr>
              <a:t>	 </a:t>
            </a:r>
            <a:r>
              <a:rPr lang="en-US" sz="1050" smtClean="0">
                <a:latin typeface="Lucida Console" panose="020B0609040504020204" pitchFamily="49" charset="0"/>
              </a:rPr>
              <a:t>          caliper </a:t>
            </a:r>
            <a:r>
              <a:rPr lang="en-US" sz="1050">
                <a:latin typeface="Lucida Console" panose="020B0609040504020204" pitchFamily="49" charset="0"/>
              </a:rPr>
              <a:t>= 0.25, </a:t>
            </a:r>
          </a:p>
          <a:p>
            <a:r>
              <a:rPr lang="en-US" sz="1050">
                <a:latin typeface="Lucida Console" panose="020B0609040504020204" pitchFamily="49" charset="0"/>
              </a:rPr>
              <a:t>	</a:t>
            </a:r>
            <a:r>
              <a:rPr lang="en-US" sz="1050" smtClean="0">
                <a:latin typeface="Lucida Console" panose="020B0609040504020204" pitchFamily="49" charset="0"/>
              </a:rPr>
              <a:t>           caliperScale </a:t>
            </a:r>
            <a:r>
              <a:rPr lang="en-US" sz="1050">
                <a:latin typeface="Lucida Console" panose="020B0609040504020204" pitchFamily="49" charset="0"/>
              </a:rPr>
              <a:t>= "standardized", </a:t>
            </a:r>
          </a:p>
          <a:p>
            <a:r>
              <a:rPr lang="en-US" sz="1050">
                <a:latin typeface="Lucida Console" panose="020B0609040504020204" pitchFamily="49" charset="0"/>
              </a:rPr>
              <a:t>	</a:t>
            </a:r>
            <a:r>
              <a:rPr lang="en-US" sz="1050" smtClean="0">
                <a:latin typeface="Lucida Console" panose="020B0609040504020204" pitchFamily="49" charset="0"/>
              </a:rPr>
              <a:t>           maxRatio </a:t>
            </a:r>
            <a:r>
              <a:rPr lang="en-US" sz="1050">
                <a:latin typeface="Lucida Console" panose="020B0609040504020204" pitchFamily="49" charset="0"/>
              </a:rPr>
              <a:t>= 1)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plotPs(stratPop, ps)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>
                <a:latin typeface="Lucida Console" panose="020B0609040504020204" pitchFamily="49" charset="0"/>
              </a:rPr>
              <a:t>balance &lt;- computeCovariateBalance(strata, </a:t>
            </a:r>
            <a:r>
              <a:rPr lang="en-US" sz="1050" smtClean="0">
                <a:latin typeface="Lucida Console" panose="020B0609040504020204" pitchFamily="49" charset="0"/>
              </a:rPr>
              <a:t>cmd)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>
                <a:latin typeface="Lucida Console" panose="020B0609040504020204" pitchFamily="49" charset="0"/>
              </a:rPr>
              <a:t>plotCovariateBalanceScatterPlot(balance)</a:t>
            </a:r>
          </a:p>
          <a:p>
            <a:r>
              <a:rPr lang="en-US" sz="1050">
                <a:latin typeface="Lucida Console" panose="020B0609040504020204" pitchFamily="49" charset="0"/>
              </a:rPr>
              <a:t>plotCovariateBalanceOfTopVariables(balance)</a:t>
            </a:r>
          </a:p>
          <a:p>
            <a:r>
              <a:rPr lang="en-US" sz="1050">
                <a:latin typeface="Lucida Console" panose="020B0609040504020204" pitchFamily="49" charset="0"/>
              </a:rPr>
              <a:t>outcomeModel &lt;- </a:t>
            </a:r>
            <a:r>
              <a:rPr lang="en-US" sz="1050" smtClean="0">
                <a:latin typeface="Lucida Console" panose="020B0609040504020204" pitchFamily="49" charset="0"/>
              </a:rPr>
              <a:t>fitOutcomeModel(stratPop,</a:t>
            </a:r>
          </a:p>
          <a:p>
            <a:r>
              <a:rPr lang="en-US" sz="1050">
                <a:latin typeface="Lucida Console" panose="020B0609040504020204" pitchFamily="49" charset="0"/>
              </a:rPr>
              <a:t> </a:t>
            </a:r>
            <a:r>
              <a:rPr lang="en-US" sz="1050" smtClean="0">
                <a:latin typeface="Lucida Console" panose="020B0609040504020204" pitchFamily="49" charset="0"/>
              </a:rPr>
              <a:t>                               cmd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   useCovariates </a:t>
            </a:r>
            <a:r>
              <a:rPr lang="en-US" sz="1050">
                <a:latin typeface="Lucida Console" panose="020B0609040504020204" pitchFamily="49" charset="0"/>
              </a:rPr>
              <a:t>= TRUE, 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modelType = "cox",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</a:t>
            </a:r>
            <a:r>
              <a:rPr lang="en-US" sz="1050" smtClean="0">
                <a:latin typeface="Lucida Console" panose="020B0609040504020204" pitchFamily="49" charset="0"/>
              </a:rPr>
              <a:t>stratified </a:t>
            </a:r>
            <a:r>
              <a:rPr lang="en-US" sz="1050">
                <a:latin typeface="Lucida Console" panose="020B0609040504020204" pitchFamily="49" charset="0"/>
              </a:rPr>
              <a:t>= TRUE)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plotKaplanMeier(stratPop, </a:t>
            </a:r>
            <a:r>
              <a:rPr lang="en-US" sz="1050">
                <a:latin typeface="Lucida Console" panose="020B0609040504020204" pitchFamily="49" charset="0"/>
              </a:rPr>
              <a:t>includeZero = FALSE)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drawAttritionDiagram(stratPop)</a:t>
            </a:r>
            <a:r>
              <a:rPr lang="en-US" sz="1050">
                <a:latin typeface="Lucida Console" panose="020B0609040504020204" pitchFamily="49" charset="0"/>
              </a:rPr>
              <a:t>			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outcomeModel</a:t>
            </a:r>
            <a:endParaRPr lang="en-US" sz="1050">
              <a:latin typeface="Lucida Console" panose="020B06090405040202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36220" y="2309336"/>
            <a:ext cx="6552127" cy="2019529"/>
          </a:xfrm>
          <a:prstGeom prst="roundRect">
            <a:avLst/>
          </a:prstGeom>
          <a:ln w="28575"/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Specify the two exposure groups and the outcome.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Here using </a:t>
            </a:r>
            <a:r>
              <a:rPr lang="en-US" sz="2000" i="1" smtClean="0"/>
              <a:t>drug_era</a:t>
            </a:r>
            <a:r>
              <a:rPr lang="en-US" sz="2000" smtClean="0"/>
              <a:t> and </a:t>
            </a:r>
            <a:r>
              <a:rPr lang="en-US" sz="2000" i="1" smtClean="0"/>
              <a:t>condition_era</a:t>
            </a:r>
            <a:r>
              <a:rPr lang="en-US" sz="2000" smtClean="0"/>
              <a:t> tables (default)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Typically using Circe-defined cohorts</a:t>
            </a:r>
            <a:endParaRPr lang="en-US" sz="2000"/>
          </a:p>
        </p:txBody>
      </p:sp>
      <p:sp>
        <p:nvSpPr>
          <p:cNvPr id="6" name="Up Arrow 5"/>
          <p:cNvSpPr/>
          <p:nvPr/>
        </p:nvSpPr>
        <p:spPr>
          <a:xfrm>
            <a:off x="3688080" y="1792141"/>
            <a:ext cx="609600" cy="517195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2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CohortMethod package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" y="856208"/>
            <a:ext cx="6675550" cy="59093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smtClean="0">
                <a:latin typeface="Lucida Console" panose="020B0609040504020204" pitchFamily="49" charset="0"/>
              </a:rPr>
              <a:t>cmd &lt;- getDbCohortMethodData(connectionDetails</a:t>
            </a:r>
            <a:r>
              <a:rPr lang="en-US" sz="1050">
                <a:latin typeface="Lucida Console" panose="020B0609040504020204" pitchFamily="49" charset="0"/>
              </a:rPr>
              <a:t>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</a:t>
            </a:r>
            <a:r>
              <a:rPr lang="en-US" sz="1050" smtClean="0">
                <a:latin typeface="Lucida Console" panose="020B0609040504020204" pitchFamily="49" charset="0"/>
              </a:rPr>
              <a:t>     cdmDatabaseSchema </a:t>
            </a:r>
            <a:r>
              <a:rPr lang="en-US" sz="1050">
                <a:latin typeface="Lucida Console" panose="020B0609040504020204" pitchFamily="49" charset="0"/>
              </a:rPr>
              <a:t>= </a:t>
            </a:r>
            <a:r>
              <a:rPr lang="en-US" sz="1050" smtClean="0">
                <a:latin typeface="Lucida Console" panose="020B0609040504020204" pitchFamily="49" charset="0"/>
              </a:rPr>
              <a:t>cdmSchema,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targetId = 1118084,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comparatorId </a:t>
            </a:r>
            <a:r>
              <a:rPr lang="en-US" sz="1050">
                <a:latin typeface="Lucida Console" panose="020B0609040504020204" pitchFamily="49" charset="0"/>
              </a:rPr>
              <a:t>= 1124300, </a:t>
            </a:r>
            <a:endParaRPr lang="en-US" sz="1050" smtClean="0">
              <a:latin typeface="Lucida Console" panose="020B0609040504020204" pitchFamily="49" charset="0"/>
            </a:endParaRP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outcomeId </a:t>
            </a:r>
            <a:r>
              <a:rPr lang="en-US" sz="1050">
                <a:latin typeface="Lucida Console" panose="020B0609040504020204" pitchFamily="49" charset="0"/>
              </a:rPr>
              <a:t>= </a:t>
            </a:r>
            <a:r>
              <a:rPr lang="en-US" sz="1050" smtClean="0">
                <a:latin typeface="Lucida Console" panose="020B0609040504020204" pitchFamily="49" charset="0"/>
              </a:rPr>
              <a:t>192671,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washoutPeriod </a:t>
            </a:r>
            <a:r>
              <a:rPr lang="en-US" sz="1050">
                <a:latin typeface="Lucida Console" panose="020B0609040504020204" pitchFamily="49" charset="0"/>
              </a:rPr>
              <a:t>= 183</a:t>
            </a:r>
            <a:r>
              <a:rPr lang="en-US" sz="1050" smtClean="0">
                <a:latin typeface="Lucida Console" panose="020B0609040504020204" pitchFamily="49" charset="0"/>
              </a:rPr>
              <a:t>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firstExposureOnly = TRUE,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removeDuplicateSubjects </a:t>
            </a:r>
            <a:r>
              <a:rPr lang="en-US" sz="1050">
                <a:latin typeface="Lucida Console" panose="020B0609040504020204" pitchFamily="49" charset="0"/>
              </a:rPr>
              <a:t>= TRUE,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excludeDrugsFromCovariates </a:t>
            </a:r>
            <a:r>
              <a:rPr lang="en-US" sz="1050">
                <a:latin typeface="Lucida Console" panose="020B0609040504020204" pitchFamily="49" charset="0"/>
              </a:rPr>
              <a:t>= </a:t>
            </a:r>
            <a:r>
              <a:rPr lang="en-US" sz="1050" smtClean="0">
                <a:latin typeface="Lucida Console" panose="020B0609040504020204" pitchFamily="49" charset="0"/>
              </a:rPr>
              <a:t>TRUE,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covariateSettings = createCovariateSettings())</a:t>
            </a:r>
          </a:p>
          <a:p>
            <a:r>
              <a:rPr lang="en-US" sz="1050">
                <a:latin typeface="Lucida Console" panose="020B0609040504020204" pitchFamily="49" charset="0"/>
              </a:rPr>
              <a:t>studyPop &lt;- createStudyPopulation(cohortMethodData = </a:t>
            </a:r>
            <a:r>
              <a:rPr lang="en-US" sz="1050" smtClean="0">
                <a:latin typeface="Lucida Console" panose="020B0609040504020204" pitchFamily="49" charset="0"/>
              </a:rPr>
              <a:t>cmd,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  outcomeId = 192671</a:t>
            </a:r>
            <a:r>
              <a:rPr lang="en-US" sz="1050" smtClean="0">
                <a:latin typeface="Lucida Console" panose="020B0609040504020204" pitchFamily="49" charset="0"/>
              </a:rPr>
              <a:t>,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     removeSubjectsWithPriorOutcome </a:t>
            </a:r>
            <a:r>
              <a:rPr lang="en-US" sz="1050">
                <a:latin typeface="Lucida Console" panose="020B0609040504020204" pitchFamily="49" charset="0"/>
              </a:rPr>
              <a:t>= TRUE,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  minDaysAtRisk = 1,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  riskWindowStart = </a:t>
            </a:r>
            <a:r>
              <a:rPr lang="en-US" sz="1050" smtClean="0">
                <a:latin typeface="Lucida Console" panose="020B0609040504020204" pitchFamily="49" charset="0"/>
              </a:rPr>
              <a:t>0,</a:t>
            </a:r>
          </a:p>
          <a:p>
            <a:r>
              <a:rPr lang="en-US" sz="1050">
                <a:latin typeface="Lucida Console" panose="020B0609040504020204" pitchFamily="49" charset="0"/>
              </a:rPr>
              <a:t> </a:t>
            </a:r>
            <a:r>
              <a:rPr lang="en-US" sz="1050" smtClean="0">
                <a:latin typeface="Lucida Console" panose="020B0609040504020204" pitchFamily="49" charset="0"/>
              </a:rPr>
              <a:t>                                 riskWindowEnd </a:t>
            </a:r>
            <a:r>
              <a:rPr lang="en-US" sz="1050">
                <a:latin typeface="Lucida Console" panose="020B0609040504020204" pitchFamily="49" charset="0"/>
              </a:rPr>
              <a:t>= 30,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  addExposureDaysToEnd = TRUE)</a:t>
            </a:r>
          </a:p>
          <a:p>
            <a:r>
              <a:rPr lang="en-US" sz="1050">
                <a:latin typeface="Lucida Console" panose="020B0609040504020204" pitchFamily="49" charset="0"/>
              </a:rPr>
              <a:t>ps &lt;- </a:t>
            </a:r>
            <a:r>
              <a:rPr lang="en-US" sz="1050" smtClean="0">
                <a:latin typeface="Lucida Console" panose="020B0609040504020204" pitchFamily="49" charset="0"/>
              </a:rPr>
              <a:t>createPs(cmd, studyPop)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>
                <a:latin typeface="Lucida Console" panose="020B0609040504020204" pitchFamily="49" charset="0"/>
              </a:rPr>
              <a:t>plotPs(ps)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stratPop </a:t>
            </a:r>
            <a:r>
              <a:rPr lang="en-US" sz="1050">
                <a:latin typeface="Lucida Console" panose="020B0609040504020204" pitchFamily="49" charset="0"/>
              </a:rPr>
              <a:t>&lt;- matchOnPs(ps, </a:t>
            </a:r>
          </a:p>
          <a:p>
            <a:r>
              <a:rPr lang="en-US" sz="1050">
                <a:latin typeface="Lucida Console" panose="020B0609040504020204" pitchFamily="49" charset="0"/>
              </a:rPr>
              <a:t>	 </a:t>
            </a:r>
            <a:r>
              <a:rPr lang="en-US" sz="1050" smtClean="0">
                <a:latin typeface="Lucida Console" panose="020B0609040504020204" pitchFamily="49" charset="0"/>
              </a:rPr>
              <a:t>          caliper </a:t>
            </a:r>
            <a:r>
              <a:rPr lang="en-US" sz="1050">
                <a:latin typeface="Lucida Console" panose="020B0609040504020204" pitchFamily="49" charset="0"/>
              </a:rPr>
              <a:t>= 0.25, </a:t>
            </a:r>
          </a:p>
          <a:p>
            <a:r>
              <a:rPr lang="en-US" sz="1050">
                <a:latin typeface="Lucida Console" panose="020B0609040504020204" pitchFamily="49" charset="0"/>
              </a:rPr>
              <a:t>	</a:t>
            </a:r>
            <a:r>
              <a:rPr lang="en-US" sz="1050" smtClean="0">
                <a:latin typeface="Lucida Console" panose="020B0609040504020204" pitchFamily="49" charset="0"/>
              </a:rPr>
              <a:t>           caliperScale </a:t>
            </a:r>
            <a:r>
              <a:rPr lang="en-US" sz="1050">
                <a:latin typeface="Lucida Console" panose="020B0609040504020204" pitchFamily="49" charset="0"/>
              </a:rPr>
              <a:t>= "standardized", </a:t>
            </a:r>
          </a:p>
          <a:p>
            <a:r>
              <a:rPr lang="en-US" sz="1050">
                <a:latin typeface="Lucida Console" panose="020B0609040504020204" pitchFamily="49" charset="0"/>
              </a:rPr>
              <a:t>	</a:t>
            </a:r>
            <a:r>
              <a:rPr lang="en-US" sz="1050" smtClean="0">
                <a:latin typeface="Lucida Console" panose="020B0609040504020204" pitchFamily="49" charset="0"/>
              </a:rPr>
              <a:t>           maxRatio </a:t>
            </a:r>
            <a:r>
              <a:rPr lang="en-US" sz="1050">
                <a:latin typeface="Lucida Console" panose="020B0609040504020204" pitchFamily="49" charset="0"/>
              </a:rPr>
              <a:t>= 1)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plotPs(stratPop, ps)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>
                <a:latin typeface="Lucida Console" panose="020B0609040504020204" pitchFamily="49" charset="0"/>
              </a:rPr>
              <a:t>balance &lt;- computeCovariateBalance(strata, </a:t>
            </a:r>
            <a:r>
              <a:rPr lang="en-US" sz="1050" smtClean="0">
                <a:latin typeface="Lucida Console" panose="020B0609040504020204" pitchFamily="49" charset="0"/>
              </a:rPr>
              <a:t>cmd)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>
                <a:latin typeface="Lucida Console" panose="020B0609040504020204" pitchFamily="49" charset="0"/>
              </a:rPr>
              <a:t>plotCovariateBalanceScatterPlot(balance)</a:t>
            </a:r>
          </a:p>
          <a:p>
            <a:r>
              <a:rPr lang="en-US" sz="1050">
                <a:latin typeface="Lucida Console" panose="020B0609040504020204" pitchFamily="49" charset="0"/>
              </a:rPr>
              <a:t>plotCovariateBalanceOfTopVariables(balance)</a:t>
            </a:r>
          </a:p>
          <a:p>
            <a:r>
              <a:rPr lang="en-US" sz="1050">
                <a:latin typeface="Lucida Console" panose="020B0609040504020204" pitchFamily="49" charset="0"/>
              </a:rPr>
              <a:t>outcomeModel &lt;- </a:t>
            </a:r>
            <a:r>
              <a:rPr lang="en-US" sz="1050" smtClean="0">
                <a:latin typeface="Lucida Console" panose="020B0609040504020204" pitchFamily="49" charset="0"/>
              </a:rPr>
              <a:t>fitOutcomeModel(stratPop,</a:t>
            </a:r>
          </a:p>
          <a:p>
            <a:r>
              <a:rPr lang="en-US" sz="1050">
                <a:latin typeface="Lucida Console" panose="020B0609040504020204" pitchFamily="49" charset="0"/>
              </a:rPr>
              <a:t> </a:t>
            </a:r>
            <a:r>
              <a:rPr lang="en-US" sz="1050" smtClean="0">
                <a:latin typeface="Lucida Console" panose="020B0609040504020204" pitchFamily="49" charset="0"/>
              </a:rPr>
              <a:t>                               cmd</a:t>
            </a:r>
            <a:endParaRPr lang="en-US" sz="1050">
              <a:latin typeface="Lucida Console" panose="020B0609040504020204" pitchFamily="49" charset="0"/>
            </a:endParaRPr>
          </a:p>
          <a:p>
            <a:r>
              <a:rPr lang="en-US" sz="1050" smtClean="0">
                <a:latin typeface="Lucida Console" panose="020B0609040504020204" pitchFamily="49" charset="0"/>
              </a:rPr>
              <a:t>                                useCovariates </a:t>
            </a:r>
            <a:r>
              <a:rPr lang="en-US" sz="1050">
                <a:latin typeface="Lucida Console" panose="020B0609040504020204" pitchFamily="49" charset="0"/>
              </a:rPr>
              <a:t>= TRUE, 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modelType = "cox",</a:t>
            </a:r>
          </a:p>
          <a:p>
            <a:r>
              <a:rPr lang="en-US" sz="1050">
                <a:latin typeface="Lucida Console" panose="020B0609040504020204" pitchFamily="49" charset="0"/>
              </a:rPr>
              <a:t>                                </a:t>
            </a:r>
            <a:r>
              <a:rPr lang="en-US" sz="1050" smtClean="0">
                <a:latin typeface="Lucida Console" panose="020B0609040504020204" pitchFamily="49" charset="0"/>
              </a:rPr>
              <a:t>stratified </a:t>
            </a:r>
            <a:r>
              <a:rPr lang="en-US" sz="1050">
                <a:latin typeface="Lucida Console" panose="020B0609040504020204" pitchFamily="49" charset="0"/>
              </a:rPr>
              <a:t>= TRUE)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plotKaplanMeier(stratPop, </a:t>
            </a:r>
            <a:r>
              <a:rPr lang="en-US" sz="1050">
                <a:latin typeface="Lucida Console" panose="020B0609040504020204" pitchFamily="49" charset="0"/>
              </a:rPr>
              <a:t>includeZero = FALSE)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drawAttritionDiagram(stratPop)</a:t>
            </a:r>
            <a:r>
              <a:rPr lang="en-US" sz="1050">
                <a:latin typeface="Lucida Console" panose="020B0609040504020204" pitchFamily="49" charset="0"/>
              </a:rPr>
              <a:t>			</a:t>
            </a:r>
          </a:p>
          <a:p>
            <a:r>
              <a:rPr lang="en-US" sz="1050" smtClean="0">
                <a:latin typeface="Lucida Console" panose="020B0609040504020204" pitchFamily="49" charset="0"/>
              </a:rPr>
              <a:t>outcomeModel</a:t>
            </a:r>
            <a:endParaRPr lang="en-US" sz="1050">
              <a:latin typeface="Lucida Console" panose="020B0609040504020204" pitchFamily="49" charset="0"/>
            </a:endParaRPr>
          </a:p>
        </p:txBody>
      </p:sp>
      <p:pic>
        <p:nvPicPr>
          <p:cNvPr id="5" name="Picture 3" descr="C:\TEMP\p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218" y="609600"/>
            <a:ext cx="4114800" cy="288036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101600" dist="2032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Up Arrow 5"/>
          <p:cNvSpPr/>
          <p:nvPr/>
        </p:nvSpPr>
        <p:spPr>
          <a:xfrm rot="4650430">
            <a:off x="2561328" y="1974033"/>
            <a:ext cx="233146" cy="3092593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 descr="C:\TEMP\psMatch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5946" y="1752600"/>
            <a:ext cx="4158344" cy="291084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101600" dist="2032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Up Arrow 7"/>
          <p:cNvSpPr/>
          <p:nvPr/>
        </p:nvSpPr>
        <p:spPr>
          <a:xfrm rot="4650430">
            <a:off x="3314791" y="2947036"/>
            <a:ext cx="195958" cy="2851302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TEMP\balanceScatterplo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428" y="2625977"/>
            <a:ext cx="3657600" cy="36576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101600" dist="2032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Up Arrow 9"/>
          <p:cNvSpPr/>
          <p:nvPr/>
        </p:nvSpPr>
        <p:spPr>
          <a:xfrm rot="4650430">
            <a:off x="4371212" y="4051389"/>
            <a:ext cx="206940" cy="1473972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 rot="5561081">
            <a:off x="4327370" y="4645057"/>
            <a:ext cx="206940" cy="1098365"/>
          </a:xfrm>
          <a:prstGeom prst="upArrow">
            <a:avLst>
              <a:gd name="adj1" fmla="val 49423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4" descr="C:\TEMP\balanceTopVa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008" y="3466349"/>
            <a:ext cx="3981718" cy="238903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101600" dist="2032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TEMP\KM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267" y="3875712"/>
            <a:ext cx="3987800" cy="284842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101600" dist="2032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Up Arrow 13"/>
          <p:cNvSpPr/>
          <p:nvPr/>
        </p:nvSpPr>
        <p:spPr>
          <a:xfrm rot="5561081">
            <a:off x="4425611" y="5710255"/>
            <a:ext cx="206940" cy="833160"/>
          </a:xfrm>
          <a:prstGeom prst="upArrow">
            <a:avLst>
              <a:gd name="adj1" fmla="val 49423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 rot="3409488">
            <a:off x="2909887" y="5661506"/>
            <a:ext cx="241404" cy="684922"/>
          </a:xfrm>
          <a:prstGeom prst="upArrow">
            <a:avLst>
              <a:gd name="adj1" fmla="val 49423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770" y="1375130"/>
            <a:ext cx="3862240" cy="4628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7" name="Up Arrow 16"/>
          <p:cNvSpPr/>
          <p:nvPr/>
        </p:nvSpPr>
        <p:spPr>
          <a:xfrm rot="3409488">
            <a:off x="1526289" y="5801343"/>
            <a:ext cx="241404" cy="684922"/>
          </a:xfrm>
          <a:prstGeom prst="upArrow">
            <a:avLst>
              <a:gd name="adj1" fmla="val 49423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431475" y="4468846"/>
            <a:ext cx="5054461" cy="1299299"/>
          </a:xfrm>
          <a:prstGeom prst="roundRect">
            <a:avLst/>
          </a:prstGeom>
          <a:ln w="28575"/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HR = .83 (0.67 – 1.01)</a:t>
            </a:r>
            <a:endParaRPr lang="en-US" sz="28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1" grpId="0" animBg="1"/>
      <p:bldP spid="14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</TotalTime>
  <Words>1747</Words>
  <Application>Microsoft Office PowerPoint</Application>
  <PresentationFormat>On-screen Show (4:3)</PresentationFormat>
  <Paragraphs>456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OHDSI Methods Library</vt:lpstr>
      <vt:lpstr>Quick recap of previous meetings</vt:lpstr>
      <vt:lpstr>Workgroup objective</vt:lpstr>
      <vt:lpstr>Methods library</vt:lpstr>
      <vt:lpstr>Where?</vt:lpstr>
      <vt:lpstr>CohortMethod package</vt:lpstr>
      <vt:lpstr>CohortMethod package</vt:lpstr>
      <vt:lpstr>CohortMethod package</vt:lpstr>
      <vt:lpstr>CohortMethod package</vt:lpstr>
      <vt:lpstr>All-by-all support</vt:lpstr>
      <vt:lpstr>Validation</vt:lpstr>
      <vt:lpstr>Unit tests</vt:lpstr>
      <vt:lpstr>Simulation</vt:lpstr>
      <vt:lpstr>Validation</vt:lpstr>
      <vt:lpstr>Discussion on validation</vt:lpstr>
      <vt:lpstr>Implemented methods</vt:lpstr>
      <vt:lpstr>New-user cohort method</vt:lpstr>
      <vt:lpstr>New-user cohort method</vt:lpstr>
      <vt:lpstr>Self-Controlled Case Series</vt:lpstr>
      <vt:lpstr>Self-Controlled Case Series</vt:lpstr>
      <vt:lpstr>Self-Controlled Cohort</vt:lpstr>
      <vt:lpstr>Self-Controlled Cohort</vt:lpstr>
      <vt:lpstr>IC Temporal Pattern Discovery</vt:lpstr>
      <vt:lpstr>IC Temporal Pattern Discovery</vt:lpstr>
      <vt:lpstr>PowerPoint Presentation</vt:lpstr>
      <vt:lpstr>Which methods?</vt:lpstr>
      <vt:lpstr>Discussion</vt:lpstr>
      <vt:lpstr>Funding opportunities</vt:lpstr>
      <vt:lpstr>Topic of next meeting(s)?</vt:lpstr>
      <vt:lpstr>Next workgroup meeting(s)</vt:lpstr>
      <vt:lpstr>Under the hood</vt:lpstr>
    </vt:vector>
  </TitlesOfParts>
  <Company>Johnson &amp; Johnson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212</cp:revision>
  <dcterms:created xsi:type="dcterms:W3CDTF">2013-12-30T14:14:20Z</dcterms:created>
  <dcterms:modified xsi:type="dcterms:W3CDTF">2016-04-20T06:32:03Z</dcterms:modified>
</cp:coreProperties>
</file>