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3" r:id="rId2"/>
    <p:sldId id="349" r:id="rId3"/>
    <p:sldId id="352" r:id="rId4"/>
    <p:sldId id="35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B6622"/>
    <a:srgbClr val="20425A"/>
    <a:srgbClr val="FCCB10"/>
    <a:srgbClr val="153153"/>
    <a:srgbClr val="E28700"/>
    <a:srgbClr val="FF9900"/>
    <a:srgbClr val="EB9F1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76290" autoAdjust="0"/>
  </p:normalViewPr>
  <p:slideViewPr>
    <p:cSldViewPr>
      <p:cViewPr varScale="1">
        <p:scale>
          <a:sx n="70" d="100"/>
          <a:sy n="70" d="100"/>
        </p:scale>
        <p:origin x="-637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5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811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OHDSI Oncology Workgroup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Challenges, goals, and progress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5532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Challenges</a:t>
            </a: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Source </a:t>
            </a:r>
            <a:r>
              <a:rPr lang="en-US" b="1" dirty="0" smtClean="0"/>
              <a:t>data </a:t>
            </a:r>
            <a:r>
              <a:rPr lang="en-US" b="1" dirty="0" smtClean="0"/>
              <a:t>challenges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cancer registries, data are cleaned and abstracted, but limited in time and feature coverage. In </a:t>
            </a:r>
            <a:r>
              <a:rPr lang="en-US" dirty="0" smtClean="0"/>
              <a:t>Electronic </a:t>
            </a:r>
            <a:r>
              <a:rPr lang="en-US" dirty="0" smtClean="0"/>
              <a:t>Medical Records, oncology data are arguably the least structured type of data.  </a:t>
            </a:r>
          </a:p>
          <a:p>
            <a:r>
              <a:rPr lang="en-US" b="1" dirty="0" smtClean="0"/>
              <a:t>Modeling </a:t>
            </a:r>
            <a:r>
              <a:rPr lang="en-US" b="1" dirty="0" smtClean="0"/>
              <a:t>and terminology </a:t>
            </a:r>
            <a:r>
              <a:rPr lang="en-US" b="1" dirty="0" smtClean="0"/>
              <a:t>challenges</a:t>
            </a:r>
          </a:p>
          <a:p>
            <a:pPr lvl="1"/>
            <a:r>
              <a:rPr lang="en-US" dirty="0" smtClean="0"/>
              <a:t>In order to represent and reconcile these data in OMOP CDM, significant model,  vocabulary, and convention extensions are required </a:t>
            </a:r>
          </a:p>
          <a:p>
            <a:r>
              <a:rPr lang="en-US" b="1" dirty="0" smtClean="0"/>
              <a:t>Analytical </a:t>
            </a:r>
            <a:r>
              <a:rPr lang="en-US" b="1" dirty="0" smtClean="0"/>
              <a:t>derivation of the key disease features </a:t>
            </a:r>
            <a:r>
              <a:rPr lang="en-US" b="1" dirty="0" smtClean="0"/>
              <a:t>challenge</a:t>
            </a:r>
          </a:p>
          <a:p>
            <a:pPr lvl="1"/>
            <a:r>
              <a:rPr lang="en-US" dirty="0" smtClean="0"/>
              <a:t>To </a:t>
            </a:r>
            <a:r>
              <a:rPr lang="en-US" dirty="0" smtClean="0"/>
              <a:t>identify treatment episodes and response to treatment, cancer recurrences and progression of disease, we need to build derivation methods and tools </a:t>
            </a:r>
            <a:endParaRPr lang="en-US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59356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Identification </a:t>
            </a:r>
            <a:r>
              <a:rPr lang="en-US" dirty="0" smtClean="0"/>
              <a:t>and follow-up of patients with a certain disease phenotype </a:t>
            </a:r>
          </a:p>
          <a:p>
            <a:r>
              <a:rPr lang="en-US" dirty="0" smtClean="0"/>
              <a:t>Identification of treatment regimen and response to treatment</a:t>
            </a:r>
          </a:p>
          <a:p>
            <a:r>
              <a:rPr lang="en-US" dirty="0" smtClean="0"/>
              <a:t>Identification of recurrences and progression of disease</a:t>
            </a:r>
          </a:p>
          <a:p>
            <a:r>
              <a:rPr lang="en-US" dirty="0" smtClean="0"/>
              <a:t>Prediction of recurrences, length of remissions, end of life events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152400"/>
            <a:ext cx="65532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Progress</a:t>
            </a: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Mapping </a:t>
            </a:r>
            <a:r>
              <a:rPr lang="en-US" dirty="0" smtClean="0"/>
              <a:t>of ICD-O to SNOMED to represent cancer </a:t>
            </a:r>
            <a:r>
              <a:rPr lang="en-US" dirty="0" smtClean="0"/>
              <a:t>diagnosis</a:t>
            </a:r>
          </a:p>
          <a:p>
            <a:pPr lvl="1"/>
            <a:r>
              <a:rPr lang="en-US" dirty="0" smtClean="0"/>
              <a:t>We developed and implemented method of unambiguous mappings between ICD-O, a golden pathology standard, to SNOMED, to represent cancer diagnosis in OMOP at the most granular </a:t>
            </a:r>
            <a:r>
              <a:rPr lang="en-US" dirty="0" smtClean="0"/>
              <a:t>level</a:t>
            </a:r>
          </a:p>
          <a:p>
            <a:pPr lvl="1"/>
            <a:r>
              <a:rPr lang="en-US" dirty="0" smtClean="0"/>
              <a:t>The mappings are being tested at Columbia and two other participating hospitals</a:t>
            </a:r>
            <a:endParaRPr lang="en-US" dirty="0" smtClean="0"/>
          </a:p>
          <a:p>
            <a:r>
              <a:rPr lang="en-US" dirty="0" smtClean="0"/>
              <a:t>R</a:t>
            </a:r>
            <a:r>
              <a:rPr lang="en-US" dirty="0" smtClean="0"/>
              <a:t>epresentation </a:t>
            </a:r>
            <a:r>
              <a:rPr lang="en-US" dirty="0" smtClean="0"/>
              <a:t>of cancer diagnostic </a:t>
            </a:r>
            <a:r>
              <a:rPr lang="en-US" dirty="0" smtClean="0"/>
              <a:t>features </a:t>
            </a:r>
            <a:r>
              <a:rPr lang="en-US" dirty="0" smtClean="0"/>
              <a:t>in </a:t>
            </a:r>
            <a:r>
              <a:rPr lang="en-US" dirty="0" smtClean="0"/>
              <a:t>OMOP</a:t>
            </a:r>
          </a:p>
          <a:p>
            <a:pPr lvl="1"/>
            <a:r>
              <a:rPr lang="en-US" dirty="0" smtClean="0"/>
              <a:t>We extended OMOP CDM to represent </a:t>
            </a:r>
            <a:r>
              <a:rPr lang="en-US" dirty="0" smtClean="0"/>
              <a:t>cancer </a:t>
            </a:r>
            <a:r>
              <a:rPr lang="en-US" dirty="0" smtClean="0"/>
              <a:t>occurrences and diagnostic </a:t>
            </a:r>
            <a:r>
              <a:rPr lang="en-US" dirty="0" smtClean="0"/>
              <a:t>features, like stage, grade, and </a:t>
            </a:r>
            <a:r>
              <a:rPr lang="en-US" dirty="0" smtClean="0"/>
              <a:t>others</a:t>
            </a:r>
          </a:p>
          <a:p>
            <a:r>
              <a:rPr lang="en-US" dirty="0" smtClean="0"/>
              <a:t>Extension of OMOP CDM to support </a:t>
            </a:r>
            <a:r>
              <a:rPr lang="en-US" smtClean="0"/>
              <a:t>representation of cancer treatments is </a:t>
            </a:r>
            <a:r>
              <a:rPr lang="en-US" dirty="0" smtClean="0"/>
              <a:t>in progress</a:t>
            </a:r>
          </a:p>
        </p:txBody>
      </p:sp>
    </p:spTree>
    <p:extLst>
      <p:ext uri="{BB962C8B-B14F-4D97-AF65-F5344CB8AC3E}">
        <p14:creationId xmlns="" xmlns:p14="http://schemas.microsoft.com/office/powerpoint/2010/main" val="259356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26418</TotalTime>
  <Words>234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OHDSI Oncology Workgroup</vt:lpstr>
      <vt:lpstr>Challenges</vt:lpstr>
      <vt:lpstr>Goals</vt:lpstr>
      <vt:lpstr>Progress</vt:lpstr>
    </vt:vector>
  </TitlesOfParts>
  <Company>Johnson &amp; Johnson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belenkar</cp:lastModifiedBy>
  <cp:revision>274</cp:revision>
  <dcterms:created xsi:type="dcterms:W3CDTF">2013-12-30T14:14:20Z</dcterms:created>
  <dcterms:modified xsi:type="dcterms:W3CDTF">2018-02-10T07:09:34Z</dcterms:modified>
</cp:coreProperties>
</file>