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58" r:id="rId4"/>
    <p:sldId id="259" r:id="rId5"/>
    <p:sldId id="260" r:id="rId6"/>
    <p:sldId id="266" r:id="rId7"/>
    <p:sldId id="261" r:id="rId8"/>
    <p:sldId id="265" r:id="rId9"/>
    <p:sldId id="263" r:id="rId10"/>
    <p:sldId id="267" r:id="rId11"/>
    <p:sldId id="264" r:id="rId12"/>
    <p:sldId id="268" r:id="rId13"/>
    <p:sldId id="269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0425A"/>
    <a:srgbClr val="FCCB10"/>
    <a:srgbClr val="EB6622"/>
    <a:srgbClr val="153153"/>
    <a:srgbClr val="E28700"/>
    <a:srgbClr val="FF9900"/>
    <a:srgbClr val="EB9F1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5" d="100"/>
          <a:sy n="85" d="100"/>
        </p:scale>
        <p:origin x="744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B52742-373F-4A87-92C3-F1BD6DE2FDEE}" type="datetimeFigureOut">
              <a:rPr lang="en-US" smtClean="0"/>
              <a:t>12/11/2018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CCA093-4890-4B46-98EB-711D340FBB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34056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149600" y="2130426"/>
            <a:ext cx="8128000" cy="1755775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</a:t>
            </a:r>
            <a:r>
              <a:rPr lang="en-US" dirty="0" err="1"/>
              <a:t>Theto</a:t>
            </a:r>
            <a:r>
              <a:rPr lang="en-US" dirty="0"/>
              <a:t>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149600" y="4038600"/>
            <a:ext cx="8128000" cy="1752600"/>
          </a:xfrm>
        </p:spPr>
        <p:txBody>
          <a:bodyPr>
            <a:normAutofit/>
          </a:bodyPr>
          <a:lstStyle>
            <a:lvl1pPr marL="0" indent="0" algn="ctr">
              <a:buNone/>
              <a:defRPr sz="2800">
                <a:solidFill>
                  <a:srgbClr val="153153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6" name="Picture 3" descr="C:\Users\pryan4\Downloads\want-impact-public-health-help-shape-journey-ahead\OHDSI logo with text - vertical - colored.png">
            <a:extLst>
              <a:ext uri="{FF2B5EF4-FFF2-40B4-BE49-F238E27FC236}">
                <a16:creationId xmlns:a16="http://schemas.microsoft.com/office/drawing/2014/main" id="{E7554C83-E62F-48C0-8308-2B4788DD0E2F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8600" y="1447800"/>
            <a:ext cx="3451860" cy="4155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82E51E90-0C4E-473C-AC0E-58AA21A6B7FD}"/>
              </a:ext>
            </a:extLst>
          </p:cNvPr>
          <p:cNvSpPr/>
          <p:nvPr userDrawn="1"/>
        </p:nvSpPr>
        <p:spPr>
          <a:xfrm>
            <a:off x="0" y="6454776"/>
            <a:ext cx="12192000" cy="76200"/>
          </a:xfrm>
          <a:prstGeom prst="rect">
            <a:avLst/>
          </a:prstGeom>
          <a:gradFill>
            <a:gsLst>
              <a:gs pos="44000">
                <a:srgbClr val="20425A"/>
              </a:gs>
              <a:gs pos="100000">
                <a:srgbClr val="FCCB10"/>
              </a:gs>
              <a:gs pos="55000">
                <a:srgbClr val="EB662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13253355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0382" y="152400"/>
            <a:ext cx="10332018" cy="83820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6454776"/>
            <a:ext cx="12192000" cy="76200"/>
          </a:xfrm>
          <a:prstGeom prst="rect">
            <a:avLst/>
          </a:prstGeom>
          <a:gradFill>
            <a:gsLst>
              <a:gs pos="44000">
                <a:srgbClr val="20425A"/>
              </a:gs>
              <a:gs pos="100000">
                <a:srgbClr val="FCCB10"/>
              </a:gs>
              <a:gs pos="55000">
                <a:srgbClr val="EB662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47200" y="6492876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20425A"/>
                </a:solidFill>
              </a:defRPr>
            </a:lvl1pPr>
          </a:lstStyle>
          <a:p>
            <a:fld id="{444583ED-F364-40B3-B25B-483B5033DFA3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2" descr="C:\Users\pryan4\Downloads\want-impact-public-health-help-shape-journey-ahead\OHDSI logo only - colored.png">
            <a:extLst>
              <a:ext uri="{FF2B5EF4-FFF2-40B4-BE49-F238E27FC236}">
                <a16:creationId xmlns:a16="http://schemas.microsoft.com/office/drawing/2014/main" id="{8E27D786-324D-4E22-B525-044E22AFE8A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1" y="-38160"/>
            <a:ext cx="1326583" cy="1257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95819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0382" y="152400"/>
            <a:ext cx="10332018" cy="8382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47200" y="6492876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20425A"/>
                </a:solidFill>
              </a:defRPr>
            </a:lvl1pPr>
          </a:lstStyle>
          <a:p>
            <a:fld id="{444583ED-F364-40B3-B25B-483B5033DFA3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Picture 2" descr="C:\Users\pryan4\Downloads\want-impact-public-health-help-shape-journey-ahead\OHDSI logo only - colored.png">
            <a:extLst>
              <a:ext uri="{FF2B5EF4-FFF2-40B4-BE49-F238E27FC236}">
                <a16:creationId xmlns:a16="http://schemas.microsoft.com/office/drawing/2014/main" id="{6704EB07-5162-4E35-A2EB-81F553E3967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1" y="-38160"/>
            <a:ext cx="1326583" cy="1257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6CF7E808-9302-4B4C-9AD7-0211CD846277}"/>
              </a:ext>
            </a:extLst>
          </p:cNvPr>
          <p:cNvSpPr/>
          <p:nvPr userDrawn="1"/>
        </p:nvSpPr>
        <p:spPr>
          <a:xfrm>
            <a:off x="0" y="6454776"/>
            <a:ext cx="12192000" cy="76200"/>
          </a:xfrm>
          <a:prstGeom prst="rect">
            <a:avLst/>
          </a:prstGeom>
          <a:gradFill>
            <a:gsLst>
              <a:gs pos="44000">
                <a:srgbClr val="20425A"/>
              </a:gs>
              <a:gs pos="100000">
                <a:srgbClr val="FCCB10"/>
              </a:gs>
              <a:gs pos="55000">
                <a:srgbClr val="EB662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2924437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0382" y="152400"/>
            <a:ext cx="10332018" cy="8382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47200" y="6492876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20425A"/>
                </a:solidFill>
              </a:defRPr>
            </a:lvl1pPr>
          </a:lstStyle>
          <a:p>
            <a:fld id="{444583ED-F364-40B3-B25B-483B5033DFA3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6" name="Picture 2" descr="C:\Users\pryan4\Downloads\want-impact-public-health-help-shape-journey-ahead\OHDSI logo only - colored.png">
            <a:extLst>
              <a:ext uri="{FF2B5EF4-FFF2-40B4-BE49-F238E27FC236}">
                <a16:creationId xmlns:a16="http://schemas.microsoft.com/office/drawing/2014/main" id="{1A5E6E12-2FC3-42E8-8BB6-3627951F88CA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1" y="-38160"/>
            <a:ext cx="1326583" cy="1257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13FBDDB2-0751-4639-B11D-C8B98E7ACF92}"/>
              </a:ext>
            </a:extLst>
          </p:cNvPr>
          <p:cNvSpPr/>
          <p:nvPr userDrawn="1"/>
        </p:nvSpPr>
        <p:spPr>
          <a:xfrm>
            <a:off x="0" y="6454776"/>
            <a:ext cx="12192000" cy="76200"/>
          </a:xfrm>
          <a:prstGeom prst="rect">
            <a:avLst/>
          </a:prstGeom>
          <a:gradFill>
            <a:gsLst>
              <a:gs pos="44000">
                <a:srgbClr val="20425A"/>
              </a:gs>
              <a:gs pos="100000">
                <a:srgbClr val="FCCB10"/>
              </a:gs>
              <a:gs pos="55000">
                <a:srgbClr val="EB662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3796601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47200" y="6492876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20425A"/>
                </a:solidFill>
              </a:defRPr>
            </a:lvl1pPr>
          </a:lstStyle>
          <a:p>
            <a:fld id="{444583ED-F364-40B3-B25B-483B5033DFA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B2F1865-3EF1-48A0-9F37-5FB0798E68D5}"/>
              </a:ext>
            </a:extLst>
          </p:cNvPr>
          <p:cNvSpPr/>
          <p:nvPr userDrawn="1"/>
        </p:nvSpPr>
        <p:spPr>
          <a:xfrm>
            <a:off x="0" y="6454776"/>
            <a:ext cx="12192000" cy="76200"/>
          </a:xfrm>
          <a:prstGeom prst="rect">
            <a:avLst/>
          </a:prstGeom>
          <a:gradFill>
            <a:gsLst>
              <a:gs pos="44000">
                <a:srgbClr val="20425A"/>
              </a:gs>
              <a:gs pos="100000">
                <a:srgbClr val="FCCB10"/>
              </a:gs>
              <a:gs pos="55000">
                <a:srgbClr val="EB662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pic>
        <p:nvPicPr>
          <p:cNvPr id="6" name="Picture 2" descr="C:\Users\pryan4\Downloads\want-impact-public-health-help-shape-journey-ahead\OHDSI logo only - colored.png">
            <a:extLst>
              <a:ext uri="{FF2B5EF4-FFF2-40B4-BE49-F238E27FC236}">
                <a16:creationId xmlns:a16="http://schemas.microsoft.com/office/drawing/2014/main" id="{09A03D4B-1AF1-4F2F-A794-7D4F3F3D12CB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1" y="-38160"/>
            <a:ext cx="1326583" cy="1257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911413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524000" y="152400"/>
            <a:ext cx="10058400" cy="838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219201"/>
            <a:ext cx="10972800" cy="4906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102766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4" r:id="rId4"/>
    <p:sldLayoutId id="2147483655" r:id="rId5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000" kern="1200">
          <a:solidFill>
            <a:srgbClr val="20425A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rgbClr val="20425A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rgbClr val="20425A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rgbClr val="20425A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rgbClr val="20425A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rgbClr val="20425A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http://www.bioinformatics.org/texmed/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s://ohdsi.github.io/TheBookOfOhdsi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rstudio.com/" TargetMode="External"/><Relationship Id="rId2" Type="http://schemas.openxmlformats.org/officeDocument/2006/relationships/hyperlink" Target="https://cran.r-project.org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git-scm.com/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The Book of OHDSI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How to edit</a:t>
            </a:r>
          </a:p>
        </p:txBody>
      </p:sp>
    </p:spTree>
    <p:extLst>
      <p:ext uri="{BB962C8B-B14F-4D97-AF65-F5344CB8AC3E}">
        <p14:creationId xmlns:p14="http://schemas.microsoft.com/office/powerpoint/2010/main" val="13875004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231932-433A-458D-8BC0-46CC2C9C82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Literature references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442F0C-D9EE-44B6-9F1D-13CC5BCFB2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Uses </a:t>
            </a:r>
            <a:r>
              <a:rPr lang="en-US" dirty="0" err="1"/>
              <a:t>BibTex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Can generate using </a:t>
            </a:r>
            <a:r>
              <a:rPr lang="en-US" dirty="0">
                <a:hlinkClick r:id="rId2"/>
              </a:rPr>
              <a:t>http://www.bioinformatics.org/texmed/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Add to </a:t>
            </a:r>
            <a:r>
              <a:rPr lang="en-US" dirty="0" err="1"/>
              <a:t>book.bib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Cite using @...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90521A2-95FB-40A6-941D-8B40371B7A2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-9495" r="9495"/>
          <a:stretch/>
        </p:blipFill>
        <p:spPr>
          <a:xfrm>
            <a:off x="-457200" y="3654591"/>
            <a:ext cx="6419850" cy="287655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332AA4A-AE25-4F3E-B29A-1E261CA940F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38860" y="2839244"/>
            <a:ext cx="3848100" cy="166687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5C67981-1F43-48B7-9A5B-3D1D35AABF3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62800" y="5410200"/>
            <a:ext cx="3895725" cy="12001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8" name="Arrow: Right 7">
            <a:extLst>
              <a:ext uri="{FF2B5EF4-FFF2-40B4-BE49-F238E27FC236}">
                <a16:creationId xmlns:a16="http://schemas.microsoft.com/office/drawing/2014/main" id="{028556FA-6CF1-484A-A1BE-A8B1E4B33AB4}"/>
              </a:ext>
            </a:extLst>
          </p:cNvPr>
          <p:cNvSpPr/>
          <p:nvPr/>
        </p:nvSpPr>
        <p:spPr>
          <a:xfrm>
            <a:off x="6162675" y="3654591"/>
            <a:ext cx="609600" cy="609600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Arrow: Right 8">
            <a:extLst>
              <a:ext uri="{FF2B5EF4-FFF2-40B4-BE49-F238E27FC236}">
                <a16:creationId xmlns:a16="http://schemas.microsoft.com/office/drawing/2014/main" id="{6C629BEA-3870-4353-B612-6E9A2F8AF0B6}"/>
              </a:ext>
            </a:extLst>
          </p:cNvPr>
          <p:cNvSpPr/>
          <p:nvPr/>
        </p:nvSpPr>
        <p:spPr>
          <a:xfrm rot="5400000">
            <a:off x="8805862" y="4621214"/>
            <a:ext cx="609600" cy="609600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51287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09A807-A39C-4D8A-8740-39E929A900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Commit, Push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33B0410-2A55-4850-88AD-97796C5469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" y="2391147"/>
            <a:ext cx="3045759" cy="13716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5C680A4-D22A-4258-B317-38C2AD79EB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76800" y="2438400"/>
            <a:ext cx="5917265" cy="2467347"/>
          </a:xfrm>
          <a:prstGeom prst="rect">
            <a:avLst/>
          </a:prstGeom>
        </p:spPr>
      </p:pic>
      <p:sp>
        <p:nvSpPr>
          <p:cNvPr id="6" name="Arrow: Down 5">
            <a:extLst>
              <a:ext uri="{FF2B5EF4-FFF2-40B4-BE49-F238E27FC236}">
                <a16:creationId xmlns:a16="http://schemas.microsoft.com/office/drawing/2014/main" id="{28FBB361-F1F4-49EB-A2AB-5B27E7C41412}"/>
              </a:ext>
            </a:extLst>
          </p:cNvPr>
          <p:cNvSpPr/>
          <p:nvPr/>
        </p:nvSpPr>
        <p:spPr>
          <a:xfrm>
            <a:off x="678199" y="1295400"/>
            <a:ext cx="1144365" cy="1537939"/>
          </a:xfrm>
          <a:prstGeom prst="down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1</a:t>
            </a:r>
          </a:p>
        </p:txBody>
      </p:sp>
      <p:sp>
        <p:nvSpPr>
          <p:cNvPr id="7" name="Arrow: Right 6">
            <a:extLst>
              <a:ext uri="{FF2B5EF4-FFF2-40B4-BE49-F238E27FC236}">
                <a16:creationId xmlns:a16="http://schemas.microsoft.com/office/drawing/2014/main" id="{4D1244DB-9EA9-47C1-AA2A-39F10FFF8AC2}"/>
              </a:ext>
            </a:extLst>
          </p:cNvPr>
          <p:cNvSpPr/>
          <p:nvPr/>
        </p:nvSpPr>
        <p:spPr>
          <a:xfrm>
            <a:off x="3962400" y="2743200"/>
            <a:ext cx="609600" cy="609600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Arrow: Down 8">
            <a:extLst>
              <a:ext uri="{FF2B5EF4-FFF2-40B4-BE49-F238E27FC236}">
                <a16:creationId xmlns:a16="http://schemas.microsoft.com/office/drawing/2014/main" id="{4F3E9501-AA92-4875-84E4-F3599D3FC321}"/>
              </a:ext>
            </a:extLst>
          </p:cNvPr>
          <p:cNvSpPr/>
          <p:nvPr/>
        </p:nvSpPr>
        <p:spPr>
          <a:xfrm>
            <a:off x="9954500" y="1167160"/>
            <a:ext cx="1144365" cy="1537939"/>
          </a:xfrm>
          <a:prstGeom prst="down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5</a:t>
            </a:r>
          </a:p>
        </p:txBody>
      </p:sp>
      <p:sp>
        <p:nvSpPr>
          <p:cNvPr id="13" name="Arrow: Right 12">
            <a:extLst>
              <a:ext uri="{FF2B5EF4-FFF2-40B4-BE49-F238E27FC236}">
                <a16:creationId xmlns:a16="http://schemas.microsoft.com/office/drawing/2014/main" id="{90B27894-7C05-46CD-8DBD-39D02C6D318A}"/>
              </a:ext>
            </a:extLst>
          </p:cNvPr>
          <p:cNvSpPr/>
          <p:nvPr/>
        </p:nvSpPr>
        <p:spPr>
          <a:xfrm rot="16200000">
            <a:off x="4612494" y="3783979"/>
            <a:ext cx="990600" cy="766787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en-US" dirty="0"/>
              <a:t>2</a:t>
            </a:r>
          </a:p>
        </p:txBody>
      </p:sp>
      <p:sp>
        <p:nvSpPr>
          <p:cNvPr id="14" name="Arrow: Right 13">
            <a:extLst>
              <a:ext uri="{FF2B5EF4-FFF2-40B4-BE49-F238E27FC236}">
                <a16:creationId xmlns:a16="http://schemas.microsoft.com/office/drawing/2014/main" id="{A1CCCB9C-7BAA-464E-919C-4AFBD62EC127}"/>
              </a:ext>
            </a:extLst>
          </p:cNvPr>
          <p:cNvSpPr/>
          <p:nvPr/>
        </p:nvSpPr>
        <p:spPr>
          <a:xfrm rot="16200000">
            <a:off x="9911535" y="4522354"/>
            <a:ext cx="990600" cy="766787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en-US" dirty="0"/>
              <a:t>4</a:t>
            </a:r>
          </a:p>
        </p:txBody>
      </p:sp>
      <p:sp>
        <p:nvSpPr>
          <p:cNvPr id="17" name="Arrow: Right 16">
            <a:extLst>
              <a:ext uri="{FF2B5EF4-FFF2-40B4-BE49-F238E27FC236}">
                <a16:creationId xmlns:a16="http://schemas.microsoft.com/office/drawing/2014/main" id="{D3ABBC39-EBA0-4D33-B804-4B10301E1761}"/>
              </a:ext>
            </a:extLst>
          </p:cNvPr>
          <p:cNvSpPr/>
          <p:nvPr/>
        </p:nvSpPr>
        <p:spPr>
          <a:xfrm rot="16200000">
            <a:off x="7724740" y="3575991"/>
            <a:ext cx="990600" cy="766787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en-US" dirty="0"/>
              <a:t>3</a:t>
            </a: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D00BB2D9-8E49-4A78-8CD6-B50D76E04E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219201"/>
            <a:ext cx="10972800" cy="5029199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This will push your changes to your fork</a:t>
            </a:r>
          </a:p>
        </p:txBody>
      </p:sp>
    </p:spTree>
    <p:extLst>
      <p:ext uri="{BB962C8B-B14F-4D97-AF65-F5344CB8AC3E}">
        <p14:creationId xmlns:p14="http://schemas.microsoft.com/office/powerpoint/2010/main" val="388895289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CE7021-FF06-422B-90D3-1C0043B0C9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Pull request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D867F9A7-0B06-434A-B07B-113C8B50732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00200" y="990600"/>
            <a:ext cx="5553075" cy="3524250"/>
          </a:xfrm>
          <a:prstGeom prst="rect">
            <a:avLst/>
          </a:prstGeom>
        </p:spPr>
      </p:pic>
      <p:sp>
        <p:nvSpPr>
          <p:cNvPr id="5" name="Arrow: Right 4">
            <a:extLst>
              <a:ext uri="{FF2B5EF4-FFF2-40B4-BE49-F238E27FC236}">
                <a16:creationId xmlns:a16="http://schemas.microsoft.com/office/drawing/2014/main" id="{4F531A34-B1C5-4C53-B6B1-3D15C37B20E6}"/>
              </a:ext>
            </a:extLst>
          </p:cNvPr>
          <p:cNvSpPr/>
          <p:nvPr/>
        </p:nvSpPr>
        <p:spPr>
          <a:xfrm rot="16200000">
            <a:off x="2893232" y="3840150"/>
            <a:ext cx="990600" cy="766787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endParaRPr lang="en-US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98E30F38-570D-4C0E-B764-686AAD9E49C2}"/>
              </a:ext>
            </a:extLst>
          </p:cNvPr>
          <p:cNvSpPr txBox="1">
            <a:spLocks/>
          </p:cNvSpPr>
          <p:nvPr/>
        </p:nvSpPr>
        <p:spPr>
          <a:xfrm>
            <a:off x="609600" y="1219201"/>
            <a:ext cx="10972800" cy="4906963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rgbClr val="20425A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rgbClr val="20425A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20425A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rgbClr val="20425A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rgbClr val="20425A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en-US" dirty="0"/>
              <a:t>This will request your changes to be added to the main book repository</a:t>
            </a:r>
          </a:p>
        </p:txBody>
      </p:sp>
    </p:spTree>
    <p:extLst>
      <p:ext uri="{BB962C8B-B14F-4D97-AF65-F5344CB8AC3E}">
        <p14:creationId xmlns:p14="http://schemas.microsoft.com/office/powerpoint/2010/main" val="276049357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FD03E7-7B7B-48D2-B32E-9A3AEE4109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Current version of the book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503AE0-D87D-421A-8107-BDCFDE2C87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marL="0" indent="0" algn="ctr">
              <a:buNone/>
            </a:pPr>
            <a:r>
              <a:rPr lang="en-US" dirty="0">
                <a:hlinkClick r:id="rId2"/>
              </a:rPr>
              <a:t>https://ohdsi.github.io/TheBookOfOhdsi/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07756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341DC7-3AB1-4A6F-A56A-62DFF4B178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Install R, R-Studio, Git, and </a:t>
            </a:r>
            <a:r>
              <a:rPr lang="en-US" dirty="0" err="1"/>
              <a:t>bookdown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8C83F4-5377-4E1D-BC9B-8237815B16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R: </a:t>
            </a:r>
            <a:r>
              <a:rPr lang="en-US" dirty="0">
                <a:hlinkClick r:id="rId2"/>
              </a:rPr>
              <a:t>https://cran.r-project.org/</a:t>
            </a:r>
            <a:endParaRPr lang="en-US" dirty="0"/>
          </a:p>
          <a:p>
            <a:r>
              <a:rPr lang="en-US" dirty="0"/>
              <a:t>R-Studio: </a:t>
            </a:r>
            <a:r>
              <a:rPr lang="en-US" dirty="0">
                <a:hlinkClick r:id="rId3"/>
              </a:rPr>
              <a:t>https://www.rstudio.com/</a:t>
            </a:r>
            <a:endParaRPr lang="en-US" dirty="0"/>
          </a:p>
          <a:p>
            <a:r>
              <a:rPr lang="en-US" dirty="0"/>
              <a:t>Git: </a:t>
            </a:r>
            <a:r>
              <a:rPr lang="en-US" dirty="0">
                <a:hlinkClick r:id="rId4"/>
              </a:rPr>
              <a:t>https://git-scm.com/</a:t>
            </a:r>
            <a:endParaRPr lang="en-US" dirty="0"/>
          </a:p>
          <a:p>
            <a:r>
              <a:rPr lang="en-US" dirty="0" err="1"/>
              <a:t>bookdown</a:t>
            </a:r>
            <a:r>
              <a:rPr lang="en-US" dirty="0"/>
              <a:t>: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7B86F6B-E510-4B0F-A334-619F1E04ED8A}"/>
              </a:ext>
            </a:extLst>
          </p:cNvPr>
          <p:cNvSpPr/>
          <p:nvPr/>
        </p:nvSpPr>
        <p:spPr>
          <a:xfrm>
            <a:off x="685800" y="3733800"/>
            <a:ext cx="10515600" cy="137160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en-US" sz="2000" dirty="0" err="1"/>
              <a:t>install.packages</a:t>
            </a:r>
            <a:r>
              <a:rPr lang="en-US" sz="2000" dirty="0"/>
              <a:t>("</a:t>
            </a:r>
            <a:r>
              <a:rPr lang="en-US" sz="2000" dirty="0" err="1"/>
              <a:t>bookdown</a:t>
            </a:r>
            <a:r>
              <a:rPr lang="en-US" sz="2000" dirty="0"/>
              <a:t>")</a:t>
            </a:r>
          </a:p>
        </p:txBody>
      </p:sp>
    </p:spTree>
    <p:extLst>
      <p:ext uri="{BB962C8B-B14F-4D97-AF65-F5344CB8AC3E}">
        <p14:creationId xmlns:p14="http://schemas.microsoft.com/office/powerpoint/2010/main" val="15232804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3B7E6B-4B02-4ED3-B016-8BE41C6D6D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Fork </a:t>
            </a:r>
            <a:r>
              <a:rPr lang="en-US" dirty="0" err="1"/>
              <a:t>TheBookOfOhdsi</a:t>
            </a:r>
            <a:endParaRPr lang="en-US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E4FB1F99-BAAE-4348-ACC5-9D4A3032FB8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90587" y="2143919"/>
            <a:ext cx="10410825" cy="3057525"/>
          </a:xfrm>
          <a:prstGeom prst="rect">
            <a:avLst/>
          </a:prstGeom>
        </p:spPr>
      </p:pic>
      <p:sp>
        <p:nvSpPr>
          <p:cNvPr id="5" name="Arrow: Down 4">
            <a:extLst>
              <a:ext uri="{FF2B5EF4-FFF2-40B4-BE49-F238E27FC236}">
                <a16:creationId xmlns:a16="http://schemas.microsoft.com/office/drawing/2014/main" id="{4F27707C-8F27-484E-9EE8-AE968AA37BDC}"/>
              </a:ext>
            </a:extLst>
          </p:cNvPr>
          <p:cNvSpPr/>
          <p:nvPr/>
        </p:nvSpPr>
        <p:spPr>
          <a:xfrm>
            <a:off x="9982200" y="1656556"/>
            <a:ext cx="1371600" cy="1843326"/>
          </a:xfrm>
          <a:prstGeom prst="down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34795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6C4F8A-6740-47B1-B6BA-E769F3CC95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Clone your fork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3E4B5EA7-B6C7-4034-B21F-C0F9EB5EEDD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09800" y="1143000"/>
            <a:ext cx="7986712" cy="3782761"/>
          </a:xfrm>
          <a:prstGeom prst="rect">
            <a:avLst/>
          </a:prstGeom>
        </p:spPr>
      </p:pic>
      <p:sp>
        <p:nvSpPr>
          <p:cNvPr id="5" name="Arrow: Down 4">
            <a:extLst>
              <a:ext uri="{FF2B5EF4-FFF2-40B4-BE49-F238E27FC236}">
                <a16:creationId xmlns:a16="http://schemas.microsoft.com/office/drawing/2014/main" id="{B2DB7791-780A-4D7A-954F-41089B245ED8}"/>
              </a:ext>
            </a:extLst>
          </p:cNvPr>
          <p:cNvSpPr/>
          <p:nvPr/>
        </p:nvSpPr>
        <p:spPr>
          <a:xfrm>
            <a:off x="8927908" y="1742634"/>
            <a:ext cx="1144365" cy="1537939"/>
          </a:xfrm>
          <a:prstGeom prst="down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Arrow: Down 5">
            <a:extLst>
              <a:ext uri="{FF2B5EF4-FFF2-40B4-BE49-F238E27FC236}">
                <a16:creationId xmlns:a16="http://schemas.microsoft.com/office/drawing/2014/main" id="{977728EC-0CAF-4991-966B-3EB428CE0886}"/>
              </a:ext>
            </a:extLst>
          </p:cNvPr>
          <p:cNvSpPr/>
          <p:nvPr/>
        </p:nvSpPr>
        <p:spPr>
          <a:xfrm rot="5400000">
            <a:off x="9906000" y="3577428"/>
            <a:ext cx="1144365" cy="1144366"/>
          </a:xfrm>
          <a:prstGeom prst="down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FAA4360-6A3F-48D9-9B18-60829B9EB078}"/>
              </a:ext>
            </a:extLst>
          </p:cNvPr>
          <p:cNvSpPr txBox="1"/>
          <p:nvPr/>
        </p:nvSpPr>
        <p:spPr>
          <a:xfrm>
            <a:off x="304800" y="5636568"/>
            <a:ext cx="1144826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R-Studio </a:t>
            </a:r>
            <a:r>
              <a:rPr lang="en-US" sz="2400" dirty="0">
                <a:sym typeface="Wingdings" panose="05000000000000000000" pitchFamily="2" charset="2"/>
              </a:rPr>
              <a:t> File  New Project  Version Control  Git  &lt;paste URL&gt;  Create Project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8645655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A33F43-D339-422D-B5C3-8FC5710788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Create a new chapter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322BD1-37EF-4B56-8C29-D8684B4931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R-Studio </a:t>
            </a:r>
            <a:r>
              <a:rPr lang="en-US" dirty="0">
                <a:sym typeface="Wingdings" panose="05000000000000000000" pitchFamily="2" charset="2"/>
              </a:rPr>
              <a:t> File  New File  Text File 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Add text: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Save as “08-MyChapter.Rmd”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Name doesn’t really matter, but chapters are based on order of file name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CB76544-CDE7-49CC-A422-09A1BF2C2B0B}"/>
              </a:ext>
            </a:extLst>
          </p:cNvPr>
          <p:cNvSpPr/>
          <p:nvPr/>
        </p:nvSpPr>
        <p:spPr>
          <a:xfrm>
            <a:off x="762000" y="2514600"/>
            <a:ext cx="2362200" cy="91440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/>
              <a:t># My chapter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04834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00F626-C923-40E1-9D2B-4D16CF8589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Preview in R-Studio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BC97EB64-6C2D-4E1F-A6B4-F31564CD6CF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138612" y="2824956"/>
            <a:ext cx="3914775" cy="1695450"/>
          </a:xfrm>
          <a:prstGeom prst="rect">
            <a:avLst/>
          </a:prstGeom>
        </p:spPr>
      </p:pic>
      <p:sp>
        <p:nvSpPr>
          <p:cNvPr id="5" name="Arrow: Down 4">
            <a:extLst>
              <a:ext uri="{FF2B5EF4-FFF2-40B4-BE49-F238E27FC236}">
                <a16:creationId xmlns:a16="http://schemas.microsoft.com/office/drawing/2014/main" id="{F615F321-EFB3-4C51-9452-110A78CC25C0}"/>
              </a:ext>
            </a:extLst>
          </p:cNvPr>
          <p:cNvSpPr/>
          <p:nvPr/>
        </p:nvSpPr>
        <p:spPr>
          <a:xfrm rot="10800000">
            <a:off x="6019800" y="3962400"/>
            <a:ext cx="1144365" cy="1537939"/>
          </a:xfrm>
          <a:prstGeom prst="down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21382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D3F751-2095-4A4B-8194-0C9E264058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MarkDown</a:t>
            </a:r>
            <a:r>
              <a:rPr lang="en-US" dirty="0"/>
              <a:t> syntax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0ADF0EEB-8984-4FF2-ADCB-1CAD66F729F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69143130"/>
              </p:ext>
            </p:extLst>
          </p:nvPr>
        </p:nvGraphicFramePr>
        <p:xfrm>
          <a:off x="609600" y="1173480"/>
          <a:ext cx="10972800" cy="5532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86400">
                  <a:extLst>
                    <a:ext uri="{9D8B030D-6E8A-4147-A177-3AD203B41FA5}">
                      <a16:colId xmlns:a16="http://schemas.microsoft.com/office/drawing/2014/main" val="1794084353"/>
                    </a:ext>
                  </a:extLst>
                </a:gridCol>
                <a:gridCol w="5486400">
                  <a:extLst>
                    <a:ext uri="{9D8B030D-6E8A-4147-A177-3AD203B41FA5}">
                      <a16:colId xmlns:a16="http://schemas.microsoft.com/office/drawing/2014/main" val="235726723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dirty="0">
                          <a:solidFill>
                            <a:schemeClr val="bg1"/>
                          </a:solidFill>
                          <a:effectLst/>
                        </a:rPr>
                        <a:t>Element</a:t>
                      </a: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dirty="0">
                          <a:solidFill>
                            <a:schemeClr val="bg1"/>
                          </a:solidFill>
                          <a:effectLst/>
                        </a:rPr>
                        <a:t>Markdown Syntax</a:t>
                      </a:r>
                    </a:p>
                  </a:txBody>
                  <a:tcPr anchor="b"/>
                </a:tc>
                <a:extLst>
                  <a:ext uri="{0D108BD9-81ED-4DB2-BD59-A6C34878D82A}">
                    <a16:rowId xmlns:a16="http://schemas.microsoft.com/office/drawing/2014/main" val="9114783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fontAlgn="t"/>
                      <a:r>
                        <a:rPr lang="en-US" sz="1400" u="none" strike="noStrike" dirty="0">
                          <a:solidFill>
                            <a:schemeClr val="tx1"/>
                          </a:solidFill>
                          <a:effectLst/>
                        </a:rPr>
                        <a:t>Heading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400">
                          <a:effectLst/>
                        </a:rPr>
                        <a:t># H1</a:t>
                      </a:r>
                      <a:br>
                        <a:rPr lang="en-US" sz="1400">
                          <a:effectLst/>
                        </a:rPr>
                      </a:br>
                      <a:r>
                        <a:rPr lang="en-US" sz="1400">
                          <a:effectLst/>
                        </a:rPr>
                        <a:t>## H2</a:t>
                      </a:r>
                      <a:br>
                        <a:rPr lang="en-US" sz="1400">
                          <a:effectLst/>
                        </a:rPr>
                      </a:br>
                      <a:r>
                        <a:rPr lang="en-US" sz="1400">
                          <a:effectLst/>
                        </a:rPr>
                        <a:t>### H3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1111414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fontAlgn="t"/>
                      <a:r>
                        <a:rPr lang="en-US" sz="1400" u="none" strike="noStrike" dirty="0">
                          <a:solidFill>
                            <a:schemeClr val="tx1"/>
                          </a:solidFill>
                          <a:effectLst/>
                        </a:rPr>
                        <a:t>Bold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400">
                          <a:effectLst/>
                        </a:rPr>
                        <a:t>**bold text**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8839212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fontAlgn="t"/>
                      <a:r>
                        <a:rPr lang="en-US" sz="1400" u="none" strike="noStrike" dirty="0">
                          <a:solidFill>
                            <a:schemeClr val="tx1"/>
                          </a:solidFill>
                          <a:effectLst/>
                        </a:rPr>
                        <a:t>Italic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400" dirty="0">
                          <a:effectLst/>
                        </a:rPr>
                        <a:t>*italicized text*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3847164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fontAlgn="t"/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Bold and italics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400" dirty="0">
                          <a:effectLst/>
                        </a:rPr>
                        <a:t>***really important***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1639937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fontAlgn="t"/>
                      <a:r>
                        <a:rPr lang="en-US" sz="1400" u="none" strike="noStrike" dirty="0">
                          <a:solidFill>
                            <a:schemeClr val="tx1"/>
                          </a:solidFill>
                          <a:effectLst/>
                        </a:rPr>
                        <a:t>Blockquote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400" dirty="0">
                          <a:effectLst/>
                        </a:rPr>
                        <a:t>&gt; blockquote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534495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fontAlgn="t"/>
                      <a:r>
                        <a:rPr lang="en-US" sz="1400" u="none" strike="noStrike" dirty="0">
                          <a:solidFill>
                            <a:schemeClr val="tx1"/>
                          </a:solidFill>
                          <a:effectLst/>
                        </a:rPr>
                        <a:t>Ordered List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400" dirty="0">
                          <a:effectLst/>
                        </a:rPr>
                        <a:t>1. First item</a:t>
                      </a:r>
                      <a:br>
                        <a:rPr lang="en-US" sz="1400" dirty="0">
                          <a:effectLst/>
                        </a:rPr>
                      </a:br>
                      <a:r>
                        <a:rPr lang="en-US" sz="1400" dirty="0">
                          <a:effectLst/>
                        </a:rPr>
                        <a:t>2. Second item</a:t>
                      </a:r>
                      <a:br>
                        <a:rPr lang="en-US" sz="1400" dirty="0">
                          <a:effectLst/>
                        </a:rPr>
                      </a:br>
                      <a:r>
                        <a:rPr lang="en-US" sz="1400" dirty="0">
                          <a:effectLst/>
                        </a:rPr>
                        <a:t>3. Third item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4098423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fontAlgn="t"/>
                      <a:r>
                        <a:rPr lang="en-US" sz="1400" u="none" strike="noStrike" dirty="0">
                          <a:solidFill>
                            <a:schemeClr val="tx1"/>
                          </a:solidFill>
                          <a:effectLst/>
                        </a:rPr>
                        <a:t>Unordered List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400" dirty="0">
                          <a:effectLst/>
                        </a:rPr>
                        <a:t>- First item</a:t>
                      </a:r>
                      <a:br>
                        <a:rPr lang="en-US" sz="1400" dirty="0">
                          <a:effectLst/>
                        </a:rPr>
                      </a:br>
                      <a:r>
                        <a:rPr lang="en-US" sz="1400" dirty="0">
                          <a:effectLst/>
                        </a:rPr>
                        <a:t>- Second item</a:t>
                      </a:r>
                      <a:br>
                        <a:rPr lang="en-US" sz="1400" dirty="0">
                          <a:effectLst/>
                        </a:rPr>
                      </a:br>
                      <a:r>
                        <a:rPr lang="en-US" sz="1400" dirty="0">
                          <a:effectLst/>
                        </a:rPr>
                        <a:t>- Third item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639373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fontAlgn="t"/>
                      <a:r>
                        <a:rPr lang="en-US" sz="1400" u="none" strike="noStrike" dirty="0">
                          <a:solidFill>
                            <a:schemeClr val="tx1"/>
                          </a:solidFill>
                          <a:effectLst/>
                        </a:rPr>
                        <a:t>Code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400">
                          <a:effectLst/>
                        </a:rPr>
                        <a:t>`code`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967587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fontAlgn="t"/>
                      <a:r>
                        <a:rPr lang="en-US" sz="1400" u="none" strike="noStrike" dirty="0">
                          <a:solidFill>
                            <a:schemeClr val="tx1"/>
                          </a:solidFill>
                          <a:effectLst/>
                        </a:rPr>
                        <a:t>Horizontal Rule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400">
                          <a:effectLst/>
                        </a:rPr>
                        <a:t>---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476701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fontAlgn="t"/>
                      <a:r>
                        <a:rPr lang="en-US" sz="1400" u="none" strike="noStrike" dirty="0">
                          <a:solidFill>
                            <a:schemeClr val="tx1"/>
                          </a:solidFill>
                          <a:effectLst/>
                        </a:rPr>
                        <a:t>Link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400">
                          <a:effectLst/>
                        </a:rPr>
                        <a:t>[title](https://www.example.com)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6173039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fontAlgn="t"/>
                      <a:r>
                        <a:rPr lang="en-US" sz="1400" u="none" strike="noStrike" dirty="0">
                          <a:solidFill>
                            <a:schemeClr val="tx1"/>
                          </a:solidFill>
                          <a:effectLst/>
                        </a:rPr>
                        <a:t>Image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400" dirty="0">
                          <a:effectLst/>
                        </a:rPr>
                        <a:t>![alt text](image.jpg)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1980004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428808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905D9A-F7B2-46AB-AA44-B2372AB1DD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Extended syntax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6DCC7D87-CBE8-43CF-90F7-AFB5BB1E127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30490041"/>
              </p:ext>
            </p:extLst>
          </p:nvPr>
        </p:nvGraphicFramePr>
        <p:xfrm>
          <a:off x="609600" y="1219200"/>
          <a:ext cx="10972800" cy="4399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86400">
                  <a:extLst>
                    <a:ext uri="{9D8B030D-6E8A-4147-A177-3AD203B41FA5}">
                      <a16:colId xmlns:a16="http://schemas.microsoft.com/office/drawing/2014/main" val="2844969744"/>
                    </a:ext>
                  </a:extLst>
                </a:gridCol>
                <a:gridCol w="5486400">
                  <a:extLst>
                    <a:ext uri="{9D8B030D-6E8A-4147-A177-3AD203B41FA5}">
                      <a16:colId xmlns:a16="http://schemas.microsoft.com/office/drawing/2014/main" val="335791877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dirty="0">
                          <a:solidFill>
                            <a:schemeClr val="bg1"/>
                          </a:solidFill>
                          <a:effectLst/>
                        </a:rPr>
                        <a:t>Element</a:t>
                      </a: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dirty="0">
                          <a:solidFill>
                            <a:schemeClr val="bg1"/>
                          </a:solidFill>
                          <a:effectLst/>
                        </a:rPr>
                        <a:t>Markdown Syntax</a:t>
                      </a:r>
                    </a:p>
                  </a:txBody>
                  <a:tcPr anchor="b"/>
                </a:tc>
                <a:extLst>
                  <a:ext uri="{0D108BD9-81ED-4DB2-BD59-A6C34878D82A}">
                    <a16:rowId xmlns:a16="http://schemas.microsoft.com/office/drawing/2014/main" val="389850973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Table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| Syntax | Description |</a:t>
                      </a:r>
                      <a:br>
                        <a:rPr lang="en-US" dirty="0"/>
                      </a:b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| ----------- | ----------- |</a:t>
                      </a:r>
                      <a:br>
                        <a:rPr lang="en-US" dirty="0"/>
                      </a:b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| Header | Title |</a:t>
                      </a:r>
                      <a:br>
                        <a:rPr lang="en-US" dirty="0"/>
                      </a:b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| Paragraph | Text |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503380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Footnote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Here's a sentence with a footnote. [^1]</a:t>
                      </a:r>
                      <a:br>
                        <a:rPr lang="en-US" dirty="0"/>
                      </a:br>
                      <a:br>
                        <a:rPr lang="en-US" dirty="0"/>
                      </a:b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[^1]: This is the footnote.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0098116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Heading ID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### P-value mantras{#custom-id}</a:t>
                      </a:r>
                    </a:p>
                    <a:p>
                      <a:endParaRPr lang="en-US" sz="1800" b="0" i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dirty="0"/>
                        <a:t>For more detail, see section \@ref(</a:t>
                      </a: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custom-id</a:t>
                      </a:r>
                      <a:r>
                        <a:rPr lang="en-US" dirty="0"/>
                        <a:t>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983935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Definition list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term</a:t>
                      </a:r>
                      <a:br>
                        <a:rPr lang="en-US" dirty="0"/>
                      </a:b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: definition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182662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Strikethrough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~~The world is flat.~~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8859606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443014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9664E2-FB0E-44B6-AB37-182FF70AEC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RMarkDown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F9B142-25F4-4DE6-8F65-BF2946E74E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Use R code in your document to generate plots, tables, etc.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If you want to show R code that generated the plot: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36B2B10-AFF3-48B3-8BCC-333F58CCA436}"/>
              </a:ext>
            </a:extLst>
          </p:cNvPr>
          <p:cNvSpPr/>
          <p:nvPr/>
        </p:nvSpPr>
        <p:spPr>
          <a:xfrm>
            <a:off x="723900" y="4724399"/>
            <a:ext cx="6248400" cy="182880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dirty="0"/>
              <a:t>```{r nice-fig, </a:t>
            </a:r>
            <a:r>
              <a:rPr lang="en-US" dirty="0" err="1"/>
              <a:t>fig.cap</a:t>
            </a:r>
            <a:r>
              <a:rPr lang="en-US" dirty="0"/>
              <a:t>='Here is a nice figure’, echo=TRUE}</a:t>
            </a:r>
          </a:p>
          <a:p>
            <a:r>
              <a:rPr lang="en-US" dirty="0"/>
              <a:t>plot(pressure)</a:t>
            </a:r>
          </a:p>
          <a:p>
            <a:r>
              <a:rPr lang="en-US" dirty="0"/>
              <a:t>```</a:t>
            </a:r>
          </a:p>
          <a:p>
            <a:endParaRPr lang="en-US" dirty="0"/>
          </a:p>
          <a:p>
            <a:r>
              <a:rPr lang="en-US" dirty="0"/>
              <a:t>Pressure statistics are shown in Figure \@ref(</a:t>
            </a:r>
            <a:r>
              <a:rPr lang="en-US" dirty="0" err="1"/>
              <a:t>fig:nice-fig</a:t>
            </a:r>
            <a:r>
              <a:rPr lang="en-US" dirty="0"/>
              <a:t>).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1D185D7-C398-41A8-A45B-C943DFDA9F3C}"/>
              </a:ext>
            </a:extLst>
          </p:cNvPr>
          <p:cNvSpPr/>
          <p:nvPr/>
        </p:nvSpPr>
        <p:spPr>
          <a:xfrm>
            <a:off x="685800" y="1798721"/>
            <a:ext cx="6248400" cy="182880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dirty="0"/>
              <a:t>```{r nice-fig, </a:t>
            </a:r>
            <a:r>
              <a:rPr lang="en-US" dirty="0" err="1"/>
              <a:t>fig.cap</a:t>
            </a:r>
            <a:r>
              <a:rPr lang="en-US" dirty="0"/>
              <a:t>='Here is a nice figure’, echo=FALSE}</a:t>
            </a:r>
          </a:p>
          <a:p>
            <a:r>
              <a:rPr lang="en-US" dirty="0"/>
              <a:t>plot(pressure)</a:t>
            </a:r>
          </a:p>
          <a:p>
            <a:r>
              <a:rPr lang="en-US" dirty="0"/>
              <a:t>```</a:t>
            </a:r>
          </a:p>
          <a:p>
            <a:endParaRPr lang="en-US" dirty="0"/>
          </a:p>
          <a:p>
            <a:r>
              <a:rPr lang="en-US" dirty="0"/>
              <a:t>Pressure statistics are shown in Figure \@ref(</a:t>
            </a:r>
            <a:r>
              <a:rPr lang="en-US" dirty="0" err="1"/>
              <a:t>fig:nice-fig</a:t>
            </a:r>
            <a:r>
              <a:rPr lang="en-US" dirty="0"/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384662298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134</TotalTime>
  <Words>407</Words>
  <Application>Microsoft Office PowerPoint</Application>
  <PresentationFormat>Widescreen</PresentationFormat>
  <Paragraphs>109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Arial</vt:lpstr>
      <vt:lpstr>Calibri</vt:lpstr>
      <vt:lpstr>Wingdings</vt:lpstr>
      <vt:lpstr>Office Theme</vt:lpstr>
      <vt:lpstr>The Book of OHDSI</vt:lpstr>
      <vt:lpstr>Install R, R-Studio, Git, and bookdown</vt:lpstr>
      <vt:lpstr>Fork TheBookOfOhdsi</vt:lpstr>
      <vt:lpstr>Clone your fork</vt:lpstr>
      <vt:lpstr>Create a new chapter</vt:lpstr>
      <vt:lpstr>Preview in R-Studio</vt:lpstr>
      <vt:lpstr>MarkDown syntax</vt:lpstr>
      <vt:lpstr>Extended syntax</vt:lpstr>
      <vt:lpstr>RMarkDown</vt:lpstr>
      <vt:lpstr>Literature references</vt:lpstr>
      <vt:lpstr>Commit, Push</vt:lpstr>
      <vt:lpstr>Pull request</vt:lpstr>
      <vt:lpstr>Current version of the book</vt:lpstr>
    </vt:vector>
  </TitlesOfParts>
  <Company>Johnson &amp; Johnson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Patrick Ryan</dc:creator>
  <cp:lastModifiedBy>Schuemie, Martijn [JRDNL]</cp:lastModifiedBy>
  <cp:revision>25</cp:revision>
  <dcterms:created xsi:type="dcterms:W3CDTF">2013-12-30T14:14:20Z</dcterms:created>
  <dcterms:modified xsi:type="dcterms:W3CDTF">2018-12-11T14:54:40Z</dcterms:modified>
</cp:coreProperties>
</file>