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5" r:id="rId9"/>
    <p:sldId id="263" r:id="rId10"/>
    <p:sldId id="267" r:id="rId11"/>
    <p:sldId id="264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49600" y="2130426"/>
            <a:ext cx="8128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</a:t>
            </a:r>
            <a:r>
              <a:rPr lang="en-US" dirty="0" err="1"/>
              <a:t>Theto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4038600"/>
            <a:ext cx="8128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3" descr="C:\Users\pryan4\Downloads\want-impact-public-health-help-shape-journey-ahead\OHDSI logo with text - vertical - colored.png">
            <a:extLst>
              <a:ext uri="{FF2B5EF4-FFF2-40B4-BE49-F238E27FC236}">
                <a16:creationId xmlns:a16="http://schemas.microsoft.com/office/drawing/2014/main" id="{E7554C83-E62F-48C0-8308-2B4788DD0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3451860" cy="41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E51E90-0C4E-473C-AC0E-58AA21A6B7FD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8E27D786-324D-4E22-B525-044E22AFE8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6704EB07-5162-4E35-A2EB-81F553E396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F7E808-9302-4B4C-9AD7-0211CD846277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1A5E6E12-2FC3-42E8-8BB6-3627951F88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FBDDB2-0751-4639-B11D-C8B98E7ACF92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F1865-3EF1-48A0-9F37-5FB0798E68D5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09A03D4B-1AF1-4F2F-A794-7D4F3F3D12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bioinformatics.org/texmed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ohdsi.github.io/TheBookOfOhds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tudio.com/" TargetMode="External"/><Relationship Id="rId2" Type="http://schemas.openxmlformats.org/officeDocument/2006/relationships/hyperlink" Target="https://cran.r-projec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-scm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Book of OHDSI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to edit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1932-433A-458D-8BC0-46CC2C9C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42F0C-D9EE-44B6-9F1D-13CC5BCFB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Uses </a:t>
            </a:r>
            <a:r>
              <a:rPr lang="en-US" dirty="0" err="1"/>
              <a:t>BibTex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Can generate using </a:t>
            </a:r>
            <a:r>
              <a:rPr lang="en-US" dirty="0">
                <a:hlinkClick r:id="rId2"/>
              </a:rPr>
              <a:t>http://www.bioinformatics.org/texmed/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Add to </a:t>
            </a:r>
            <a:r>
              <a:rPr lang="en-US" dirty="0" err="1"/>
              <a:t>book.bib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Cite using @...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0521A2-95FB-40A6-941D-8B40371B7A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9495" r="9495"/>
          <a:stretch/>
        </p:blipFill>
        <p:spPr>
          <a:xfrm>
            <a:off x="-457200" y="3654591"/>
            <a:ext cx="6419850" cy="28765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32AA4A-AE25-4F3E-B29A-1E261CA94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8860" y="2839244"/>
            <a:ext cx="3848100" cy="16668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C67981-1F43-48B7-9A5B-3D1D35AABF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5410200"/>
            <a:ext cx="3895725" cy="12001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028556FA-6CF1-484A-A1BE-A8B1E4B33AB4}"/>
              </a:ext>
            </a:extLst>
          </p:cNvPr>
          <p:cNvSpPr/>
          <p:nvPr/>
        </p:nvSpPr>
        <p:spPr>
          <a:xfrm>
            <a:off x="6162675" y="3654591"/>
            <a:ext cx="609600" cy="609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C629BEA-3870-4353-B612-6E9A2F8AF0B6}"/>
              </a:ext>
            </a:extLst>
          </p:cNvPr>
          <p:cNvSpPr/>
          <p:nvPr/>
        </p:nvSpPr>
        <p:spPr>
          <a:xfrm rot="5400000">
            <a:off x="8805862" y="4621214"/>
            <a:ext cx="609600" cy="609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28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9A807-A39C-4D8A-8740-39E929A90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Commit, Push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B0410-2A55-4850-88AD-97796C546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391147"/>
            <a:ext cx="3045759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C680A4-D22A-4258-B317-38C2AD79E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438400"/>
            <a:ext cx="5917265" cy="2467347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28FBB361-F1F4-49EB-A2AB-5B27E7C41412}"/>
              </a:ext>
            </a:extLst>
          </p:cNvPr>
          <p:cNvSpPr/>
          <p:nvPr/>
        </p:nvSpPr>
        <p:spPr>
          <a:xfrm>
            <a:off x="678199" y="1295400"/>
            <a:ext cx="1144365" cy="153793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D1244DB-9EA9-47C1-AA2A-39F10FFF8AC2}"/>
              </a:ext>
            </a:extLst>
          </p:cNvPr>
          <p:cNvSpPr/>
          <p:nvPr/>
        </p:nvSpPr>
        <p:spPr>
          <a:xfrm>
            <a:off x="3962400" y="2743200"/>
            <a:ext cx="609600" cy="609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4F3E9501-AA92-4875-84E4-F3599D3FC321}"/>
              </a:ext>
            </a:extLst>
          </p:cNvPr>
          <p:cNvSpPr/>
          <p:nvPr/>
        </p:nvSpPr>
        <p:spPr>
          <a:xfrm>
            <a:off x="9954500" y="1167160"/>
            <a:ext cx="1144365" cy="153793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90B27894-7C05-46CD-8DBD-39D02C6D318A}"/>
              </a:ext>
            </a:extLst>
          </p:cNvPr>
          <p:cNvSpPr/>
          <p:nvPr/>
        </p:nvSpPr>
        <p:spPr>
          <a:xfrm rot="16200000">
            <a:off x="4612494" y="3783979"/>
            <a:ext cx="990600" cy="76678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1CCCB9C-7BAA-464E-919C-4AFBD62EC127}"/>
              </a:ext>
            </a:extLst>
          </p:cNvPr>
          <p:cNvSpPr/>
          <p:nvPr/>
        </p:nvSpPr>
        <p:spPr>
          <a:xfrm rot="16200000">
            <a:off x="9911535" y="4522354"/>
            <a:ext cx="990600" cy="76678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D3ABBC39-EBA0-4D33-B804-4B10301E1761}"/>
              </a:ext>
            </a:extLst>
          </p:cNvPr>
          <p:cNvSpPr/>
          <p:nvPr/>
        </p:nvSpPr>
        <p:spPr>
          <a:xfrm rot="16200000">
            <a:off x="7724740" y="3575991"/>
            <a:ext cx="990600" cy="76678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00BB2D9-8E49-4A78-8CD6-B50D76E04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029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will push your changes to your fork</a:t>
            </a:r>
          </a:p>
        </p:txBody>
      </p:sp>
    </p:spTree>
    <p:extLst>
      <p:ext uri="{BB962C8B-B14F-4D97-AF65-F5344CB8AC3E}">
        <p14:creationId xmlns:p14="http://schemas.microsoft.com/office/powerpoint/2010/main" val="3888952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7021-FF06-422B-90D3-1C0043B0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Pull request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67F9A7-0B06-434A-B07B-113C8B5073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990600"/>
            <a:ext cx="5553075" cy="3524250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4F531A34-B1C5-4C53-B6B1-3D15C37B20E6}"/>
              </a:ext>
            </a:extLst>
          </p:cNvPr>
          <p:cNvSpPr/>
          <p:nvPr/>
        </p:nvSpPr>
        <p:spPr>
          <a:xfrm rot="16200000">
            <a:off x="2893232" y="3840150"/>
            <a:ext cx="990600" cy="76678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8E30F38-570D-4C0E-B764-686AAD9E49C2}"/>
              </a:ext>
            </a:extLst>
          </p:cNvPr>
          <p:cNvSpPr txBox="1">
            <a:spLocks/>
          </p:cNvSpPr>
          <p:nvPr/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This will request your changes to be added to the main book repository</a:t>
            </a:r>
          </a:p>
        </p:txBody>
      </p:sp>
    </p:spTree>
    <p:extLst>
      <p:ext uri="{BB962C8B-B14F-4D97-AF65-F5344CB8AC3E}">
        <p14:creationId xmlns:p14="http://schemas.microsoft.com/office/powerpoint/2010/main" val="2760493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03E7-7B7B-48D2-B32E-9A3AEE410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version of the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03AE0-D87D-421A-8107-BDCFDE2C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https://ohdsi.github.io/TheBookOfOhdsi/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75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41DC7-3AB1-4A6F-A56A-62DFF4B17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 R, R-Studio, Git, and </a:t>
            </a:r>
            <a:r>
              <a:rPr lang="en-US" dirty="0" err="1"/>
              <a:t>bookdown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C83F4-5377-4E1D-BC9B-8237815B1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R: </a:t>
            </a:r>
            <a:r>
              <a:rPr lang="en-US" dirty="0">
                <a:hlinkClick r:id="rId2"/>
              </a:rPr>
              <a:t>https://cran.r-project.org/</a:t>
            </a:r>
            <a:endParaRPr lang="en-US" dirty="0"/>
          </a:p>
          <a:p>
            <a:r>
              <a:rPr lang="en-US" dirty="0"/>
              <a:t>R-Studio: </a:t>
            </a:r>
            <a:r>
              <a:rPr lang="en-US" dirty="0">
                <a:hlinkClick r:id="rId3"/>
              </a:rPr>
              <a:t>https://www.rstudio.com/</a:t>
            </a:r>
            <a:endParaRPr lang="en-US" dirty="0"/>
          </a:p>
          <a:p>
            <a:r>
              <a:rPr lang="en-US" dirty="0"/>
              <a:t>Git: </a:t>
            </a:r>
            <a:r>
              <a:rPr lang="en-US" dirty="0">
                <a:hlinkClick r:id="rId4"/>
              </a:rPr>
              <a:t>https://git-scm.com/</a:t>
            </a:r>
            <a:endParaRPr lang="en-US" dirty="0"/>
          </a:p>
          <a:p>
            <a:r>
              <a:rPr lang="en-US" dirty="0" err="1"/>
              <a:t>bookdown</a:t>
            </a:r>
            <a:r>
              <a:rPr lang="en-US" dirty="0"/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B86F6B-E510-4B0F-A334-619F1E04ED8A}"/>
              </a:ext>
            </a:extLst>
          </p:cNvPr>
          <p:cNvSpPr/>
          <p:nvPr/>
        </p:nvSpPr>
        <p:spPr>
          <a:xfrm>
            <a:off x="685800" y="3733800"/>
            <a:ext cx="105156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/>
              <a:t>install.packages</a:t>
            </a:r>
            <a:r>
              <a:rPr lang="en-US" sz="2000" dirty="0"/>
              <a:t>("</a:t>
            </a:r>
            <a:r>
              <a:rPr lang="en-US" sz="2000" dirty="0" err="1"/>
              <a:t>bookdown</a:t>
            </a:r>
            <a:r>
              <a:rPr lang="en-US" sz="2000" dirty="0"/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152328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B7E6B-4B02-4ED3-B016-8BE41C6D6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 </a:t>
            </a:r>
            <a:r>
              <a:rPr lang="en-US" dirty="0" err="1"/>
              <a:t>TheBookOfOhdsi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4FB1F99-BAAE-4348-ACC5-9D4A3032F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0587" y="2143919"/>
            <a:ext cx="10410825" cy="3057525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4F27707C-8F27-484E-9EE8-AE968AA37BDC}"/>
              </a:ext>
            </a:extLst>
          </p:cNvPr>
          <p:cNvSpPr/>
          <p:nvPr/>
        </p:nvSpPr>
        <p:spPr>
          <a:xfrm>
            <a:off x="9982200" y="1656556"/>
            <a:ext cx="1371600" cy="184332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7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C4F8A-6740-47B1-B6BA-E769F3CC9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Clone your fork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E4B5EA7-B6C7-4034-B21F-C0F9EB5EED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143000"/>
            <a:ext cx="7986712" cy="3782761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B2DB7791-780A-4D7A-954F-41089B245ED8}"/>
              </a:ext>
            </a:extLst>
          </p:cNvPr>
          <p:cNvSpPr/>
          <p:nvPr/>
        </p:nvSpPr>
        <p:spPr>
          <a:xfrm>
            <a:off x="8927908" y="1742634"/>
            <a:ext cx="1144365" cy="153793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77728EC-0CAF-4991-966B-3EB428CE0886}"/>
              </a:ext>
            </a:extLst>
          </p:cNvPr>
          <p:cNvSpPr/>
          <p:nvPr/>
        </p:nvSpPr>
        <p:spPr>
          <a:xfrm rot="5400000">
            <a:off x="9906000" y="3577428"/>
            <a:ext cx="1144365" cy="11443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AA4360-6A3F-48D9-9B18-60829B9EB078}"/>
              </a:ext>
            </a:extLst>
          </p:cNvPr>
          <p:cNvSpPr txBox="1"/>
          <p:nvPr/>
        </p:nvSpPr>
        <p:spPr>
          <a:xfrm>
            <a:off x="304800" y="5636568"/>
            <a:ext cx="11448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R-Studio </a:t>
            </a:r>
            <a:r>
              <a:rPr lang="en-US" sz="2400" dirty="0">
                <a:sym typeface="Wingdings" panose="05000000000000000000" pitchFamily="2" charset="2"/>
              </a:rPr>
              <a:t> File  New Project  Version Control  Git  &lt;paste URL&gt;  Create Project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456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33F43-D339-422D-B5C3-8FC57107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new chapter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22BD1-37EF-4B56-8C29-D8684B493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R-Studio </a:t>
            </a:r>
            <a:r>
              <a:rPr lang="en-US" dirty="0">
                <a:sym typeface="Wingdings" panose="05000000000000000000" pitchFamily="2" charset="2"/>
              </a:rPr>
              <a:t> File  New File  Text File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Add text: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Save as “08-MyChapter.Rmd”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 doesn’t really matter, but chapters are based on order of file name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B76544-CDE7-49CC-A422-09A1BF2C2B0B}"/>
              </a:ext>
            </a:extLst>
          </p:cNvPr>
          <p:cNvSpPr/>
          <p:nvPr/>
        </p:nvSpPr>
        <p:spPr>
          <a:xfrm>
            <a:off x="762000" y="2514600"/>
            <a:ext cx="2362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/>
              <a:t># My 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8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0F626-C923-40E1-9D2B-4D16CF85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Preview in R-Studio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C97EB64-6C2D-4E1F-A6B4-F31564CD6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8612" y="2824956"/>
            <a:ext cx="3914775" cy="1695450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F615F321-EFB3-4C51-9452-110A78CC25C0}"/>
              </a:ext>
            </a:extLst>
          </p:cNvPr>
          <p:cNvSpPr/>
          <p:nvPr/>
        </p:nvSpPr>
        <p:spPr>
          <a:xfrm rot="10800000">
            <a:off x="6019800" y="3962400"/>
            <a:ext cx="1144365" cy="153793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8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3F751-2095-4A4B-8194-0C9E2640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MarkDown</a:t>
            </a:r>
            <a:r>
              <a:rPr lang="en-US" dirty="0"/>
              <a:t> syntax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DF0EEB-8984-4FF2-ADCB-1CAD66F729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143130"/>
              </p:ext>
            </p:extLst>
          </p:nvPr>
        </p:nvGraphicFramePr>
        <p:xfrm>
          <a:off x="609600" y="1173480"/>
          <a:ext cx="10972800" cy="55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1794084353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3572672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Element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Markdown Syntax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911478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Heading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# H1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## H2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### H3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14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Bold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**bold text**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392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Italic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effectLst/>
                        </a:rPr>
                        <a:t>*italicized text*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471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Bold and italics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effectLst/>
                        </a:rPr>
                        <a:t>***really important***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399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Blockquote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effectLst/>
                        </a:rPr>
                        <a:t>&gt; blockquote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449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Ordered List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effectLst/>
                        </a:rPr>
                        <a:t>1. First item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2. Second item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3. Third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984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Unordered List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effectLst/>
                        </a:rPr>
                        <a:t>- First item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- Second item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- Third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9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Code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`code`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75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Horizontal Rule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67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Link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[title](https://www.example.com)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730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Image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effectLst/>
                        </a:rPr>
                        <a:t>![alt text](image.jpg)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00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880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05D9A-F7B2-46AB-AA44-B2372AB1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syntax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DCC7D87-CBE8-43CF-90F7-AFB5BB1E1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490041"/>
              </p:ext>
            </p:extLst>
          </p:nvPr>
        </p:nvGraphicFramePr>
        <p:xfrm>
          <a:off x="609600" y="1219200"/>
          <a:ext cx="10972800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844969744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3357918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Element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Markdown Syntax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98509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Syntax | Description |</a:t>
                      </a:r>
                      <a:br>
                        <a:rPr lang="en-US" dirty="0"/>
                      </a:b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----------- | ----------- |</a:t>
                      </a:r>
                      <a:br>
                        <a:rPr lang="en-US" dirty="0"/>
                      </a:b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Header | Title |</a:t>
                      </a:r>
                      <a:br>
                        <a:rPr lang="en-US" dirty="0"/>
                      </a:b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Paragraph | Text |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338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Footnote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Here's a sentence with a footnote. [^1]</a:t>
                      </a:r>
                      <a:br>
                        <a:rPr lang="en-US" dirty="0"/>
                      </a:br>
                      <a:br>
                        <a:rPr lang="en-US" dirty="0"/>
                      </a:b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[^1]: This is the footnote.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981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Heading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### P-value mantras{#custom-id}</a:t>
                      </a:r>
                    </a:p>
                    <a:p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dirty="0"/>
                        <a:t>For more detail, see section \@ref(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custom-id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393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Definition 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</a:t>
                      </a:r>
                      <a:br>
                        <a:rPr lang="en-US" dirty="0"/>
                      </a:b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definition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66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Strikethrough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~~The world is flat.~~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596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301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664E2-FB0E-44B6-AB37-182FF70AE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RMarkDown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9B142-25F4-4DE6-8F65-BF2946E74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R code in your document to generate plots, tables,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want to show R code that generated the plot: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6B2B10-AFF3-48B3-8BCC-333F58CCA436}"/>
              </a:ext>
            </a:extLst>
          </p:cNvPr>
          <p:cNvSpPr/>
          <p:nvPr/>
        </p:nvSpPr>
        <p:spPr>
          <a:xfrm>
            <a:off x="723900" y="4724399"/>
            <a:ext cx="62484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```{r nice-fig, </a:t>
            </a:r>
            <a:r>
              <a:rPr lang="en-US" dirty="0" err="1"/>
              <a:t>fig.cap</a:t>
            </a:r>
            <a:r>
              <a:rPr lang="en-US" dirty="0"/>
              <a:t>='Here is a nice figure’, echo=TRUE}</a:t>
            </a:r>
          </a:p>
          <a:p>
            <a:r>
              <a:rPr lang="en-US" dirty="0"/>
              <a:t>plot(pressure)</a:t>
            </a:r>
          </a:p>
          <a:p>
            <a:r>
              <a:rPr lang="en-US" dirty="0"/>
              <a:t>```</a:t>
            </a:r>
          </a:p>
          <a:p>
            <a:endParaRPr lang="en-US" dirty="0"/>
          </a:p>
          <a:p>
            <a:r>
              <a:rPr lang="en-US" dirty="0"/>
              <a:t>Pressure statistics are shown in Figure \@ref(</a:t>
            </a:r>
            <a:r>
              <a:rPr lang="en-US" dirty="0" err="1"/>
              <a:t>fig:nice-fig</a:t>
            </a:r>
            <a:r>
              <a:rPr lang="en-US" dirty="0"/>
              <a:t>).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D185D7-C398-41A8-A45B-C943DFDA9F3C}"/>
              </a:ext>
            </a:extLst>
          </p:cNvPr>
          <p:cNvSpPr/>
          <p:nvPr/>
        </p:nvSpPr>
        <p:spPr>
          <a:xfrm>
            <a:off x="685800" y="1798721"/>
            <a:ext cx="62484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```{r nice-fig, </a:t>
            </a:r>
            <a:r>
              <a:rPr lang="en-US" dirty="0" err="1"/>
              <a:t>fig.cap</a:t>
            </a:r>
            <a:r>
              <a:rPr lang="en-US" dirty="0"/>
              <a:t>='Here is a nice figure’, echo=FALSE}</a:t>
            </a:r>
          </a:p>
          <a:p>
            <a:r>
              <a:rPr lang="en-US" dirty="0"/>
              <a:t>plot(pressure)</a:t>
            </a:r>
          </a:p>
          <a:p>
            <a:r>
              <a:rPr lang="en-US" dirty="0"/>
              <a:t>```</a:t>
            </a:r>
          </a:p>
          <a:p>
            <a:endParaRPr lang="en-US" dirty="0"/>
          </a:p>
          <a:p>
            <a:r>
              <a:rPr lang="en-US" dirty="0"/>
              <a:t>Pressure statistics are shown in Figure \@ref(</a:t>
            </a:r>
            <a:r>
              <a:rPr lang="en-US" dirty="0" err="1"/>
              <a:t>fig:nice-fig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4662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407</Words>
  <Application>Microsoft Office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The Book of OHDSI</vt:lpstr>
      <vt:lpstr>Install R, R-Studio, Git, and bookdown</vt:lpstr>
      <vt:lpstr>Fork TheBookOfOhdsi</vt:lpstr>
      <vt:lpstr>Clone your fork</vt:lpstr>
      <vt:lpstr>Create a new chapter</vt:lpstr>
      <vt:lpstr>Preview in R-Studio</vt:lpstr>
      <vt:lpstr>MarkDown syntax</vt:lpstr>
      <vt:lpstr>Extended syntax</vt:lpstr>
      <vt:lpstr>RMarkDown</vt:lpstr>
      <vt:lpstr>Literature references</vt:lpstr>
      <vt:lpstr>Commit, Push</vt:lpstr>
      <vt:lpstr>Pull request</vt:lpstr>
      <vt:lpstr>Current version of the book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25</cp:revision>
  <dcterms:created xsi:type="dcterms:W3CDTF">2013-12-30T14:14:20Z</dcterms:created>
  <dcterms:modified xsi:type="dcterms:W3CDTF">2018-12-11T14:54:40Z</dcterms:modified>
</cp:coreProperties>
</file>