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428" r:id="rId3"/>
    <p:sldId id="444" r:id="rId4"/>
    <p:sldId id="431" r:id="rId5"/>
    <p:sldId id="432" r:id="rId6"/>
    <p:sldId id="433" r:id="rId7"/>
    <p:sldId id="435" r:id="rId8"/>
    <p:sldId id="434" r:id="rId9"/>
    <p:sldId id="436" r:id="rId10"/>
    <p:sldId id="437" r:id="rId11"/>
    <p:sldId id="438" r:id="rId12"/>
    <p:sldId id="377" r:id="rId13"/>
    <p:sldId id="408" r:id="rId14"/>
    <p:sldId id="375" r:id="rId15"/>
    <p:sldId id="379" r:id="rId16"/>
    <p:sldId id="416" r:id="rId17"/>
    <p:sldId id="418" r:id="rId18"/>
    <p:sldId id="439" r:id="rId19"/>
    <p:sldId id="347" r:id="rId20"/>
    <p:sldId id="409" r:id="rId21"/>
    <p:sldId id="417" r:id="rId22"/>
    <p:sldId id="364" r:id="rId23"/>
    <p:sldId id="376" r:id="rId24"/>
    <p:sldId id="441" r:id="rId25"/>
    <p:sldId id="445" r:id="rId26"/>
    <p:sldId id="442" r:id="rId27"/>
    <p:sldId id="443" r:id="rId28"/>
    <p:sldId id="447" r:id="rId29"/>
    <p:sldId id="446" r:id="rId30"/>
    <p:sldId id="43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6F85989-3372-42EE-930A-FC87EBEC0A3A}">
          <p14:sldIdLst>
            <p14:sldId id="256"/>
            <p14:sldId id="428"/>
            <p14:sldId id="444"/>
            <p14:sldId id="431"/>
            <p14:sldId id="432"/>
            <p14:sldId id="433"/>
            <p14:sldId id="435"/>
            <p14:sldId id="434"/>
            <p14:sldId id="436"/>
            <p14:sldId id="437"/>
            <p14:sldId id="438"/>
            <p14:sldId id="377"/>
            <p14:sldId id="408"/>
            <p14:sldId id="375"/>
            <p14:sldId id="379"/>
            <p14:sldId id="416"/>
            <p14:sldId id="418"/>
            <p14:sldId id="439"/>
            <p14:sldId id="347"/>
            <p14:sldId id="409"/>
            <p14:sldId id="417"/>
            <p14:sldId id="364"/>
            <p14:sldId id="376"/>
            <p14:sldId id="441"/>
            <p14:sldId id="445"/>
            <p14:sldId id="442"/>
            <p14:sldId id="443"/>
            <p14:sldId id="447"/>
            <p14:sldId id="446"/>
            <p14:sldId id="43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D0D"/>
    <a:srgbClr val="190DFF"/>
    <a:srgbClr val="FF7979"/>
    <a:srgbClr val="8979FF"/>
    <a:srgbClr val="DF2D2D"/>
    <a:srgbClr val="4F81BD"/>
    <a:srgbClr val="FF0000"/>
    <a:srgbClr val="EB6622"/>
    <a:srgbClr val="C0504D"/>
    <a:srgbClr val="204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5" autoAdjust="0"/>
    <p:restoredTop sz="94660"/>
  </p:normalViewPr>
  <p:slideViewPr>
    <p:cSldViewPr>
      <p:cViewPr varScale="1">
        <p:scale>
          <a:sx n="112" d="100"/>
          <a:sy n="112" d="100"/>
        </p:scale>
        <p:origin x="-111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812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52742-373F-4A87-92C3-F1BD6DE2FDEE}" type="datetimeFigureOut">
              <a:rPr lang="en-US" smtClean="0"/>
              <a:t>12/14/2016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CA093-4890-4B46-98EB-711D340FBB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405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A093-4890-4B46-98EB-711D340FBB2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094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A093-4890-4B46-98EB-711D340FBB2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094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A093-4890-4B46-98EB-711D340FBB2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094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A093-4890-4B46-98EB-711D340FBB2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094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A093-4890-4B46-98EB-711D340FBB2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094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2130425"/>
            <a:ext cx="6096000" cy="17557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4038600"/>
            <a:ext cx="60960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15315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27" name="Picture 3" descr="C:\Users\pryan4\Downloads\want-impact-public-health-help-shape-journey-ahead\OHDSI logo with text - vertical - colore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875375"/>
            <a:ext cx="2682875" cy="323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33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81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4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491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60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141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543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27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20425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20425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20425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20425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20425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20425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png"/><Relationship Id="rId7" Type="http://schemas.openxmlformats.org/officeDocument/2006/relationships/image" Target="../media/image1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2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Confidence interval calibration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5756" y="5013176"/>
            <a:ext cx="6096000" cy="1752600"/>
          </a:xfrm>
        </p:spPr>
        <p:txBody>
          <a:bodyPr/>
          <a:lstStyle/>
          <a:p>
            <a:r>
              <a:rPr lang="en-US" smtClean="0"/>
              <a:t>Martijn Schuemie, PhD</a:t>
            </a:r>
          </a:p>
          <a:p>
            <a:r>
              <a:rPr lang="en-US" smtClean="0"/>
              <a:t>Janssen Research and Development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750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7"/>
    </mc:Choice>
    <mc:Fallback xmlns="">
      <p:transition spd="slow" advTm="1100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Negative control distribution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4" y="1615277"/>
            <a:ext cx="5486411" cy="4114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03848" y="5908630"/>
            <a:ext cx="2345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Southworth replication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9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Negative control 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4" y="1615277"/>
            <a:ext cx="5486411" cy="4114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03848" y="5908630"/>
            <a:ext cx="198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Graham replication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5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 with positive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Often very few positive examples for a particular comparison</a:t>
            </a:r>
          </a:p>
          <a:p>
            <a:r>
              <a:rPr lang="en-US" sz="2800" dirty="0" smtClean="0"/>
              <a:t>Exact effect size never known with certainty (and depends on population)</a:t>
            </a:r>
          </a:p>
          <a:p>
            <a:r>
              <a:rPr lang="en-US" sz="2800" dirty="0" smtClean="0"/>
              <a:t>Doctors also know they’re positive, and will change behavior accordingly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60"/>
          <a:stretch/>
        </p:blipFill>
        <p:spPr bwMode="auto">
          <a:xfrm>
            <a:off x="2609850" y="4724400"/>
            <a:ext cx="6534150" cy="2247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232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183"/>
    </mc:Choice>
    <mc:Fallback xmlns="">
      <p:transition spd="slow" advTm="821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positive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Start with negative controls: RR = 1</a:t>
            </a:r>
          </a:p>
          <a:p>
            <a:endParaRPr lang="en-US" sz="2800" dirty="0" smtClean="0"/>
          </a:p>
          <a:p>
            <a:r>
              <a:rPr lang="en-US" sz="2800" dirty="0" smtClean="0"/>
              <a:t>Add simulated outcomes during exposure until desired RR is achieved</a:t>
            </a:r>
          </a:p>
          <a:p>
            <a:endParaRPr lang="en-US" sz="2800" dirty="0" smtClean="0"/>
          </a:p>
          <a:p>
            <a:r>
              <a:rPr lang="en-US" sz="2800" dirty="0" smtClean="0"/>
              <a:t>Injected outcomes should behave like ‘real’ outcomes: preserve confounding structure by injecting outcomes for people at high risk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142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393"/>
    </mc:Choice>
    <mc:Fallback xmlns="">
      <p:transition spd="slow" advTm="663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positive controls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339850" y="1685330"/>
            <a:ext cx="7010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73050" y="1500664"/>
            <a:ext cx="1018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Patient 1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863850" y="1380530"/>
            <a:ext cx="1752600" cy="304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Dabigatran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339850" y="2142530"/>
            <a:ext cx="7010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3050" y="1957864"/>
            <a:ext cx="1018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Patient 2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549650" y="1837730"/>
            <a:ext cx="2438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Warfarin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339850" y="2631996"/>
            <a:ext cx="7010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3050" y="2447330"/>
            <a:ext cx="1018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Patient 3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711450" y="2327196"/>
            <a:ext cx="1981200" cy="304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Dabigatran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339850" y="3121462"/>
            <a:ext cx="7010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73050" y="2936796"/>
            <a:ext cx="1018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Patient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530850" y="2816662"/>
            <a:ext cx="1447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Warfarin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339850" y="3610928"/>
            <a:ext cx="7010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060700" y="3306128"/>
            <a:ext cx="1371600" cy="304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Dabigatran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352550" y="4100394"/>
            <a:ext cx="7010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85750" y="3915728"/>
            <a:ext cx="1018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Patient </a:t>
            </a:r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248150" y="3810358"/>
            <a:ext cx="17399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Warfarin</a:t>
            </a:r>
            <a:endParaRPr lang="en-US" dirty="0"/>
          </a:p>
        </p:txBody>
      </p:sp>
      <p:sp>
        <p:nvSpPr>
          <p:cNvPr id="28" name="Flowchart: Off-page Connector 27"/>
          <p:cNvSpPr/>
          <p:nvPr/>
        </p:nvSpPr>
        <p:spPr>
          <a:xfrm>
            <a:off x="6115050" y="1291630"/>
            <a:ext cx="228600" cy="381000"/>
          </a:xfrm>
          <a:prstGeom prst="flowChartOffpage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lowchart: Off-page Connector 28"/>
          <p:cNvSpPr/>
          <p:nvPr/>
        </p:nvSpPr>
        <p:spPr>
          <a:xfrm>
            <a:off x="4432300" y="2256830"/>
            <a:ext cx="228600" cy="381000"/>
          </a:xfrm>
          <a:prstGeom prst="flowChartOffpage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lowchart: Off-page Connector 29"/>
          <p:cNvSpPr/>
          <p:nvPr/>
        </p:nvSpPr>
        <p:spPr>
          <a:xfrm>
            <a:off x="4387850" y="3719394"/>
            <a:ext cx="228600" cy="381000"/>
          </a:xfrm>
          <a:prstGeom prst="flowChartOffpage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lowchart: Off-page Connector 30"/>
          <p:cNvSpPr/>
          <p:nvPr/>
        </p:nvSpPr>
        <p:spPr>
          <a:xfrm>
            <a:off x="882650" y="4478298"/>
            <a:ext cx="228600" cy="381000"/>
          </a:xfrm>
          <a:prstGeom prst="flowChartOffpage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247484" y="4478298"/>
            <a:ext cx="1510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Ingrowing nail</a:t>
            </a:r>
            <a:endParaRPr lang="en-US" dirty="0"/>
          </a:p>
        </p:txBody>
      </p:sp>
      <p:sp>
        <p:nvSpPr>
          <p:cNvPr id="33" name="Flowchart: Off-page Connector 32"/>
          <p:cNvSpPr/>
          <p:nvPr/>
        </p:nvSpPr>
        <p:spPr>
          <a:xfrm>
            <a:off x="882650" y="5024398"/>
            <a:ext cx="228600" cy="381000"/>
          </a:xfrm>
          <a:prstGeom prst="flowChartOffpage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247484" y="5024398"/>
            <a:ext cx="2322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Injected ingrowing nail</a:t>
            </a:r>
            <a:endParaRPr lang="en-US" dirty="0"/>
          </a:p>
        </p:txBody>
      </p:sp>
      <p:sp>
        <p:nvSpPr>
          <p:cNvPr id="35" name="Flowchart: Off-page Connector 34"/>
          <p:cNvSpPr/>
          <p:nvPr/>
        </p:nvSpPr>
        <p:spPr>
          <a:xfrm>
            <a:off x="4222750" y="3183256"/>
            <a:ext cx="228600" cy="381000"/>
          </a:xfrm>
          <a:prstGeom prst="flowChartOffpage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73050" y="3426262"/>
            <a:ext cx="1018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Patient </a:t>
            </a:r>
            <a:r>
              <a:rPr lang="en-US" dirty="0" smtClean="0"/>
              <a:t>5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78901" y="3426262"/>
            <a:ext cx="5358249" cy="3142734"/>
            <a:chOff x="78901" y="3426262"/>
            <a:chExt cx="5358249" cy="3142734"/>
          </a:xfrm>
        </p:grpSpPr>
        <p:sp>
          <p:nvSpPr>
            <p:cNvPr id="3" name="Rectangle 2"/>
            <p:cNvSpPr/>
            <p:nvPr/>
          </p:nvSpPr>
          <p:spPr>
            <a:xfrm>
              <a:off x="152400" y="3426262"/>
              <a:ext cx="1139327" cy="369332"/>
            </a:xfrm>
            <a:prstGeom prst="rect">
              <a:avLst/>
            </a:prstGeom>
            <a:noFill/>
            <a:ln w="38100">
              <a:solidFill>
                <a:srgbClr val="FF0D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78901" y="5666264"/>
              <a:ext cx="5358249" cy="902732"/>
            </a:xfrm>
            <a:prstGeom prst="roundRect">
              <a:avLst>
                <a:gd name="adj" fmla="val 10861"/>
              </a:avLst>
            </a:prstGeom>
            <a:ln w="28575">
              <a:solidFill>
                <a:srgbClr val="FF0000"/>
              </a:solidFill>
            </a:ln>
            <a:effectLst>
              <a:outerShdw blurRad="1143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000" dirty="0" smtClean="0"/>
                <a:t>Predictive model of outcome indicates this is a high-risk patient</a:t>
              </a:r>
              <a:endParaRPr lang="en-US" sz="2000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285750" y="3810358"/>
              <a:ext cx="0" cy="1855906"/>
            </a:xfrm>
            <a:prstGeom prst="straightConnector1">
              <a:avLst/>
            </a:prstGeom>
            <a:ln w="38100">
              <a:solidFill>
                <a:srgbClr val="FF0D0D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ounded Rectangle 38"/>
          <p:cNvSpPr/>
          <p:nvPr/>
        </p:nvSpPr>
        <p:spPr>
          <a:xfrm>
            <a:off x="3683000" y="4157365"/>
            <a:ext cx="5343525" cy="641866"/>
          </a:xfrm>
          <a:prstGeom prst="roundRect">
            <a:avLst>
              <a:gd name="adj" fmla="val 10861"/>
            </a:avLst>
          </a:prstGeom>
          <a:ln w="28575">
            <a:solidFill>
              <a:srgbClr val="FF0000"/>
            </a:solidFill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/>
              <a:t>New RR = 2 (but with same confounding)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344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615"/>
    </mc:Choice>
    <mc:Fallback xmlns="">
      <p:transition spd="slow" advTm="816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5" grpId="0" animBg="1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33300" y="685800"/>
            <a:ext cx="2842812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Estimating effects for </a:t>
            </a:r>
            <a:r>
              <a:rPr lang="en-US" dirty="0" smtClean="0"/>
              <a:t>positive controls</a:t>
            </a:r>
            <a:endParaRPr lang="en-US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051" y="1002200"/>
            <a:ext cx="4155387" cy="5817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295400" y="1371600"/>
            <a:ext cx="4750275" cy="969759"/>
            <a:chOff x="1295400" y="1371600"/>
            <a:chExt cx="4750275" cy="969759"/>
          </a:xfrm>
        </p:grpSpPr>
        <p:sp>
          <p:nvSpPr>
            <p:cNvPr id="19" name="Rounded Rectangle 18"/>
            <p:cNvSpPr/>
            <p:nvPr/>
          </p:nvSpPr>
          <p:spPr>
            <a:xfrm>
              <a:off x="1295400" y="1371600"/>
              <a:ext cx="2819399" cy="969759"/>
            </a:xfrm>
            <a:prstGeom prst="roundRect">
              <a:avLst>
                <a:gd name="adj" fmla="val 10861"/>
              </a:avLst>
            </a:prstGeom>
            <a:ln w="28575">
              <a:solidFill>
                <a:schemeClr val="tx1"/>
              </a:solidFill>
            </a:ln>
            <a:effectLst>
              <a:outerShdw blurRad="1143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400" dirty="0" smtClean="0"/>
                <a:t>Black line indicates true hazard ratio</a:t>
              </a:r>
              <a:endParaRPr lang="en-US" sz="2000" dirty="0"/>
            </a:p>
          </p:txBody>
        </p:sp>
        <p:sp>
          <p:nvSpPr>
            <p:cNvPr id="20" name="Left Arrow 19"/>
            <p:cNvSpPr/>
            <p:nvPr/>
          </p:nvSpPr>
          <p:spPr>
            <a:xfrm rot="10800000">
              <a:off x="4114799" y="1683760"/>
              <a:ext cx="1930876" cy="533400"/>
            </a:xfrm>
            <a:prstGeom prst="left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11560" y="5949280"/>
            <a:ext cx="2345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Southworth replication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881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290"/>
    </mc:Choice>
    <mc:Fallback xmlns="">
      <p:transition spd="slow" advTm="422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Estimating </a:t>
            </a:r>
            <a:r>
              <a:rPr lang="en-US" smtClean="0"/>
              <a:t>effects for positive </a:t>
            </a:r>
            <a:r>
              <a:rPr lang="en-US" dirty="0" smtClean="0"/>
              <a:t>controls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051" y="1002200"/>
            <a:ext cx="4155387" cy="5817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6200" y="1371600"/>
            <a:ext cx="5792061" cy="1295400"/>
            <a:chOff x="253614" y="1371600"/>
            <a:chExt cx="5792061" cy="1295400"/>
          </a:xfrm>
        </p:grpSpPr>
        <p:sp>
          <p:nvSpPr>
            <p:cNvPr id="20" name="Left Arrow 19"/>
            <p:cNvSpPr/>
            <p:nvPr/>
          </p:nvSpPr>
          <p:spPr>
            <a:xfrm rot="10800000">
              <a:off x="4114799" y="1683760"/>
              <a:ext cx="1930876" cy="533400"/>
            </a:xfrm>
            <a:prstGeom prst="lef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53614" y="1371600"/>
              <a:ext cx="4495800" cy="1295400"/>
            </a:xfrm>
            <a:prstGeom prst="roundRect">
              <a:avLst>
                <a:gd name="adj" fmla="val 10861"/>
              </a:avLst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1143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400" dirty="0" smtClean="0"/>
                <a:t>Ingrowing nail</a:t>
              </a:r>
            </a:p>
            <a:p>
              <a:r>
                <a:rPr lang="en-US" sz="2400" dirty="0" smtClean="0"/>
                <a:t>True RR = 1  </a:t>
              </a:r>
            </a:p>
            <a:p>
              <a:r>
                <a:rPr lang="en-US" sz="2400" dirty="0" smtClean="0"/>
                <a:t>Estimated RR </a:t>
              </a:r>
              <a:r>
                <a:rPr lang="en-US" sz="2400" smtClean="0"/>
                <a:t>= 0.88 (0.77 – 1.00)</a:t>
              </a:r>
              <a:endParaRPr lang="en-US" sz="20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11560" y="5949280"/>
            <a:ext cx="2345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Southworth replication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2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03"/>
    </mc:Choice>
    <mc:Fallback xmlns="">
      <p:transition spd="slow" advTm="15203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Estimating </a:t>
            </a:r>
            <a:r>
              <a:rPr lang="en-US" smtClean="0"/>
              <a:t>effects for positive </a:t>
            </a:r>
            <a:r>
              <a:rPr lang="en-US" dirty="0" smtClean="0"/>
              <a:t>controls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051" y="1002200"/>
            <a:ext cx="4155387" cy="5817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43454" y="2667000"/>
            <a:ext cx="5792061" cy="1295400"/>
            <a:chOff x="253614" y="1371600"/>
            <a:chExt cx="5792061" cy="1295400"/>
          </a:xfrm>
        </p:grpSpPr>
        <p:sp>
          <p:nvSpPr>
            <p:cNvPr id="20" name="Left Arrow 19"/>
            <p:cNvSpPr/>
            <p:nvPr/>
          </p:nvSpPr>
          <p:spPr>
            <a:xfrm rot="10800000">
              <a:off x="4114799" y="1683760"/>
              <a:ext cx="1930876" cy="533400"/>
            </a:xfrm>
            <a:prstGeom prst="lef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53614" y="1371600"/>
              <a:ext cx="4495800" cy="1295400"/>
            </a:xfrm>
            <a:prstGeom prst="roundRect">
              <a:avLst>
                <a:gd name="adj" fmla="val 10861"/>
              </a:avLst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1143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400" dirty="0" smtClean="0"/>
                <a:t>Ingrowing nail+</a:t>
              </a:r>
            </a:p>
            <a:p>
              <a:r>
                <a:rPr lang="en-US" sz="2400" dirty="0" smtClean="0"/>
                <a:t>True RR = 1.5</a:t>
              </a:r>
            </a:p>
            <a:p>
              <a:r>
                <a:rPr lang="en-US" sz="2400" dirty="0" smtClean="0"/>
                <a:t>Estimated RR </a:t>
              </a:r>
              <a:r>
                <a:rPr lang="en-US" sz="2400" smtClean="0"/>
                <a:t>= 1.30 (1.16 – 1.46)</a:t>
              </a:r>
              <a:endParaRPr lang="en-US" sz="20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11560" y="5949280"/>
            <a:ext cx="2345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Southworth replication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3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54"/>
    </mc:Choice>
    <mc:Fallback xmlns="">
      <p:transition spd="slow" advTm="15454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Estimating </a:t>
            </a:r>
            <a:r>
              <a:rPr lang="en-US" smtClean="0"/>
              <a:t>effects for positive </a:t>
            </a:r>
            <a:r>
              <a:rPr lang="en-US" dirty="0" smtClean="0"/>
              <a:t>controls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051" y="1002200"/>
            <a:ext cx="4155387" cy="5817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577718" y="3192870"/>
            <a:ext cx="8026400" cy="685800"/>
          </a:xfrm>
          <a:prstGeom prst="roundRect">
            <a:avLst>
              <a:gd name="adj" fmla="val 10861"/>
            </a:avLst>
          </a:prstGeom>
          <a:ln w="28575">
            <a:solidFill>
              <a:srgbClr val="FF0000"/>
            </a:solidFill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/>
              <a:t>Analysis suggests bias remains constant with effect size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5949280"/>
            <a:ext cx="2345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Southworth replication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5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54"/>
    </mc:Choice>
    <mc:Fallback xmlns="">
      <p:transition spd="slow" advTm="154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611560" y="5949280"/>
            <a:ext cx="2345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Southworth replication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00800"/>
            <a:ext cx="91440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Evaluating coverage of the CI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2877768" y="797320"/>
            <a:ext cx="1149867" cy="5414702"/>
            <a:chOff x="6303742" y="852808"/>
            <a:chExt cx="1149867" cy="5414702"/>
          </a:xfrm>
        </p:grpSpPr>
        <p:sp>
          <p:nvSpPr>
            <p:cNvPr id="26" name="TextBox 25"/>
            <p:cNvSpPr txBox="1"/>
            <p:nvPr/>
          </p:nvSpPr>
          <p:spPr>
            <a:xfrm>
              <a:off x="6527028" y="1644134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/>
                <a:t>42%</a:t>
              </a:r>
              <a:endParaRPr lang="en-US" sz="2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527028" y="3096912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/>
                <a:t>38%</a:t>
              </a:r>
              <a:endParaRPr lang="en-US" sz="20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527028" y="4572000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/>
                <a:t>38%</a:t>
              </a:r>
              <a:endParaRPr lang="en-US" sz="20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527029" y="5867400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/>
                <a:t>34%</a:t>
              </a:r>
              <a:endParaRPr lang="en-US" sz="20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303742" y="852808"/>
              <a:ext cx="11498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Coverage</a:t>
              </a:r>
              <a:endParaRPr lang="en-US" sz="2000" dirty="0"/>
            </a:p>
          </p:txBody>
        </p:sp>
      </p:grp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051" y="1002200"/>
            <a:ext cx="4155387" cy="5817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ounded Rectangle 30"/>
          <p:cNvSpPr/>
          <p:nvPr/>
        </p:nvSpPr>
        <p:spPr>
          <a:xfrm>
            <a:off x="1082406" y="3628018"/>
            <a:ext cx="5943138" cy="685800"/>
          </a:xfrm>
          <a:prstGeom prst="roundRect">
            <a:avLst>
              <a:gd name="adj" fmla="val 10861"/>
            </a:avLst>
          </a:prstGeom>
          <a:ln w="28575">
            <a:solidFill>
              <a:srgbClr val="FF0000"/>
            </a:solidFill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/>
              <a:t>Coverage decreases with true effect size</a:t>
            </a:r>
            <a:endParaRPr lang="en-US" sz="2000" dirty="0"/>
          </a:p>
        </p:txBody>
      </p:sp>
      <p:sp>
        <p:nvSpPr>
          <p:cNvPr id="22" name="Rounded Rectangle 21"/>
          <p:cNvSpPr/>
          <p:nvPr/>
        </p:nvSpPr>
        <p:spPr>
          <a:xfrm>
            <a:off x="1056066" y="5225544"/>
            <a:ext cx="5943138" cy="1033096"/>
          </a:xfrm>
          <a:prstGeom prst="roundRect">
            <a:avLst>
              <a:gd name="adj" fmla="val 10861"/>
            </a:avLst>
          </a:prstGeom>
          <a:ln w="28575">
            <a:solidFill>
              <a:srgbClr val="FF0000"/>
            </a:solidFill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/>
              <a:t>Missing the true effect </a:t>
            </a:r>
            <a:r>
              <a:rPr lang="en-US" sz="2000" smtClean="0"/>
              <a:t>size 62% </a:t>
            </a:r>
            <a:r>
              <a:rPr lang="en-US" sz="2000" dirty="0" smtClean="0"/>
              <a:t>of the time when the true RR = 2!</a:t>
            </a:r>
            <a:endParaRPr lang="en-US" sz="2000" dirty="0"/>
          </a:p>
        </p:txBody>
      </p:sp>
      <p:sp>
        <p:nvSpPr>
          <p:cNvPr id="23" name="Rounded Rectangle 22"/>
          <p:cNvSpPr/>
          <p:nvPr/>
        </p:nvSpPr>
        <p:spPr>
          <a:xfrm>
            <a:off x="1056066" y="2127187"/>
            <a:ext cx="5943138" cy="1322320"/>
          </a:xfrm>
          <a:prstGeom prst="roundRect">
            <a:avLst>
              <a:gd name="adj" fmla="val 10861"/>
            </a:avLst>
          </a:prstGeom>
          <a:ln w="28575">
            <a:solidFill>
              <a:srgbClr val="FF0000"/>
            </a:solidFill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/>
              <a:t>Coverage </a:t>
            </a:r>
            <a:r>
              <a:rPr lang="en-US" sz="2000" smtClean="0"/>
              <a:t>of 42% </a:t>
            </a:r>
            <a:r>
              <a:rPr lang="en-US" sz="2000" dirty="0" smtClean="0"/>
              <a:t>means the true effect size is outside of the 95% confidence </a:t>
            </a:r>
            <a:r>
              <a:rPr lang="en-US" sz="2000" smtClean="0"/>
              <a:t>interval 58% </a:t>
            </a:r>
            <a:r>
              <a:rPr lang="en-US" sz="2000" dirty="0" smtClean="0"/>
              <a:t>of the time </a:t>
            </a:r>
          </a:p>
          <a:p>
            <a:r>
              <a:rPr lang="en-US" sz="2000" dirty="0" smtClean="0"/>
              <a:t>(when the true RR = 1)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394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531"/>
    </mc:Choice>
    <mc:Fallback xmlns="">
      <p:transition spd="slow" advTm="675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Previous meetings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smtClean="0"/>
              <a:t>Oct 19: Sequence Symmetry Analysis</a:t>
            </a:r>
          </a:p>
          <a:p>
            <a:endParaRPr lang="en-US" sz="2800" smtClean="0"/>
          </a:p>
          <a:p>
            <a:r>
              <a:rPr lang="en-US" sz="2800" smtClean="0"/>
              <a:t>Nov 2: Distributed regression &amp; bio-signal collection</a:t>
            </a:r>
          </a:p>
          <a:p>
            <a:endParaRPr lang="en-US" sz="2800" smtClean="0"/>
          </a:p>
          <a:p>
            <a:r>
              <a:rPr lang="en-US" sz="2800" smtClean="0"/>
              <a:t>Nov 16: Propensity score lessons learned</a:t>
            </a:r>
          </a:p>
          <a:p>
            <a:endParaRPr lang="en-US" sz="2800" smtClean="0"/>
          </a:p>
          <a:p>
            <a:r>
              <a:rPr lang="en-US" sz="2800" smtClean="0"/>
              <a:t>Nov 30: Constructing a drug monitoring system in Korea</a:t>
            </a:r>
            <a:endParaRPr lang="en-US" sz="2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13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PopEstDepression_Ccae\symposium\ErrorDistExampl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37" y="1186934"/>
            <a:ext cx="4572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Confidence interval calibration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5972" y="2301016"/>
                <a:ext cx="1160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𝐻𝑅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𝑡𝑟𝑢𝑒</m:t>
                        </m:r>
                      </m:sub>
                    </m:sSub>
                  </m:oMath>
                </a14:m>
                <a:r>
                  <a:rPr lang="en-US" dirty="0" smtClean="0"/>
                  <a:t>= 1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72" y="2301016"/>
                <a:ext cx="1160318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r="-315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Group 71"/>
          <p:cNvGrpSpPr/>
          <p:nvPr/>
        </p:nvGrpSpPr>
        <p:grpSpPr>
          <a:xfrm>
            <a:off x="3974103" y="836712"/>
            <a:ext cx="1051152" cy="1648970"/>
            <a:chOff x="3962931" y="687830"/>
            <a:chExt cx="1051152" cy="1648970"/>
          </a:xfrm>
        </p:grpSpPr>
        <p:sp>
          <p:nvSpPr>
            <p:cNvPr id="32" name="TextBox 31"/>
            <p:cNvSpPr txBox="1"/>
            <p:nvPr/>
          </p:nvSpPr>
          <p:spPr>
            <a:xfrm>
              <a:off x="4242519" y="687830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µ</a:t>
              </a:r>
              <a:endParaRPr lang="en-US" sz="2000" dirty="0"/>
            </a:p>
          </p:txBody>
        </p:sp>
        <p:cxnSp>
          <p:nvCxnSpPr>
            <p:cNvPr id="34" name="Straight Connector 33"/>
            <p:cNvCxnSpPr>
              <a:endCxn id="32" idx="2"/>
            </p:cNvCxnSpPr>
            <p:nvPr/>
          </p:nvCxnSpPr>
          <p:spPr>
            <a:xfrm flipH="1" flipV="1">
              <a:off x="4405384" y="1087940"/>
              <a:ext cx="4364" cy="124886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4407566" y="1767950"/>
              <a:ext cx="287799" cy="0"/>
            </a:xfrm>
            <a:prstGeom prst="straightConnector1">
              <a:avLst/>
            </a:prstGeom>
            <a:ln w="28575">
              <a:prstDash val="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4693161" y="1552342"/>
              <a:ext cx="3209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 smtClean="0"/>
                <a:t>σ</a:t>
              </a:r>
              <a:endParaRPr lang="en-US" sz="2000" dirty="0"/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>
              <a:off x="3962931" y="1295400"/>
              <a:ext cx="442453" cy="0"/>
            </a:xfrm>
            <a:prstGeom prst="straightConnector1">
              <a:avLst/>
            </a:prstGeom>
            <a:ln w="28575">
              <a:prstDash val="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2996375" y="5251341"/>
            <a:ext cx="3897157" cy="1418927"/>
            <a:chOff x="2259019" y="5097780"/>
            <a:chExt cx="3897157" cy="14189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2259019" y="5097780"/>
                  <a:ext cx="3897157" cy="10014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smtClean="0"/>
                          <m:t>µ</m:t>
                        </m:r>
                        <m:r>
                          <m:rPr>
                            <m:nor/>
                          </m:rPr>
                          <a:rPr lang="en-US" sz="2800" b="0" i="0" smtClean="0"/>
                          <m:t> =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l-GR" sz="2800" i="1" smtClean="0">
                                <a:latin typeface="Cambria Math"/>
                              </a:rPr>
                              <m:t>α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/>
                              <m:t>µ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/>
                          </a:rPr>
                          <m:t> +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800" i="1">
                                <a:latin typeface="Cambria Math"/>
                                <a:ea typeface="Cambria Math"/>
                              </a:rPr>
                              <m:t>β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/>
                              <m:t>µ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log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⁡(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𝐻𝑅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𝑡𝑟𝑢𝑒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800" dirty="0"/>
                </a:p>
                <a:p>
                  <a:endParaRPr lang="en-US" sz="2800" dirty="0"/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9019" y="5097780"/>
                  <a:ext cx="3897157" cy="100149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2318632" y="5562600"/>
                  <a:ext cx="3796167" cy="9541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l-GR" sz="2800" dirty="0" smtClean="0"/>
                    <a:t>σ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/>
                        <m:t> 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/>
                            </a:rPr>
                            <m:t>α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l-GR" sz="2800"/>
                            <m:t>σ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800" b="0" i="0" smtClean="0">
                          <a:latin typeface="Cambria Math"/>
                        </a:rPr>
                        <m:t> +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/>
                              <a:ea typeface="Cambria Math"/>
                            </a:rPr>
                            <m:t>β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l-GR" sz="2800"/>
                            <m:t>σ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log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⁡(</m:t>
                          </m:r>
                          <m:r>
                            <a:rPr lang="en-US" sz="2800" i="1">
                              <a:latin typeface="Cambria Math"/>
                            </a:rPr>
                            <m:t>𝐻𝑅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𝑡𝑟𝑢𝑒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a14:m>
                  <a:endParaRPr lang="en-US" sz="2800" dirty="0"/>
                </a:p>
                <a:p>
                  <a:endParaRPr lang="en-US" sz="2800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8632" y="5562600"/>
                  <a:ext cx="3796167" cy="95410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3210" t="-5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/>
          <p:cNvGrpSpPr/>
          <p:nvPr/>
        </p:nvGrpSpPr>
        <p:grpSpPr>
          <a:xfrm>
            <a:off x="4854099" y="1758434"/>
            <a:ext cx="4229472" cy="685800"/>
            <a:chOff x="4800608" y="1374587"/>
            <a:chExt cx="4229472" cy="685800"/>
          </a:xfrm>
        </p:grpSpPr>
        <p:sp>
          <p:nvSpPr>
            <p:cNvPr id="68" name="Rounded Rectangle 67"/>
            <p:cNvSpPr/>
            <p:nvPr/>
          </p:nvSpPr>
          <p:spPr>
            <a:xfrm>
              <a:off x="6306824" y="1374587"/>
              <a:ext cx="2723256" cy="685800"/>
            </a:xfrm>
            <a:prstGeom prst="roundRect">
              <a:avLst>
                <a:gd name="adj" fmla="val 10861"/>
              </a:avLst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1143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000" dirty="0" smtClean="0"/>
                <a:t>Estimated systematic error distribution</a:t>
              </a:r>
              <a:endParaRPr lang="en-US" sz="2000" dirty="0"/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 flipH="1">
              <a:off x="4800608" y="1860550"/>
              <a:ext cx="1519713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334481" y="3104964"/>
            <a:ext cx="6354732" cy="2146377"/>
            <a:chOff x="334481" y="3104964"/>
            <a:chExt cx="6354732" cy="21463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334481" y="4152275"/>
                  <a:ext cx="11603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𝐻𝑅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𝑡𝑟𝑢𝑒</m:t>
                          </m:r>
                        </m:sub>
                      </m:sSub>
                    </m:oMath>
                  </a14:m>
                  <a:r>
                    <a:rPr lang="en-US" dirty="0" smtClean="0"/>
                    <a:t>= 2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481" y="4152275"/>
                  <a:ext cx="1160318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8197" r="-3158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28" name="Picture 4" descr="S:\PopEstDepression_Ccae\symposium\ErrorDistExample2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7213" y="3422541"/>
              <a:ext cx="4572000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9" name="Group 68"/>
            <p:cNvGrpSpPr/>
            <p:nvPr/>
          </p:nvGrpSpPr>
          <p:grpSpPr>
            <a:xfrm>
              <a:off x="4686877" y="3104964"/>
              <a:ext cx="999166" cy="1648970"/>
              <a:chOff x="4155288" y="687830"/>
              <a:chExt cx="999166" cy="1648970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4242519" y="687830"/>
                <a:ext cx="3257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µ</a:t>
                </a:r>
                <a:endParaRPr lang="en-US" sz="2000" dirty="0"/>
              </a:p>
            </p:txBody>
          </p:sp>
          <p:cxnSp>
            <p:nvCxnSpPr>
              <p:cNvPr id="76" name="Straight Connector 75"/>
              <p:cNvCxnSpPr>
                <a:endCxn id="75" idx="2"/>
              </p:cNvCxnSpPr>
              <p:nvPr/>
            </p:nvCxnSpPr>
            <p:spPr>
              <a:xfrm flipH="1" flipV="1">
                <a:off x="4405384" y="1087940"/>
                <a:ext cx="4364" cy="124886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/>
              <p:nvPr/>
            </p:nvCxnSpPr>
            <p:spPr>
              <a:xfrm>
                <a:off x="4414054" y="1747216"/>
                <a:ext cx="422112" cy="0"/>
              </a:xfrm>
              <a:prstGeom prst="straightConnector1">
                <a:avLst/>
              </a:prstGeom>
              <a:ln w="28575">
                <a:prstDash val="dash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8" name="TextBox 77"/>
              <p:cNvSpPr txBox="1"/>
              <p:nvPr/>
            </p:nvSpPr>
            <p:spPr>
              <a:xfrm>
                <a:off x="4833532" y="1547161"/>
                <a:ext cx="3209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000" dirty="0" smtClean="0"/>
                  <a:t>σ</a:t>
                </a:r>
                <a:endParaRPr lang="en-US" sz="2000" dirty="0"/>
              </a:p>
            </p:txBody>
          </p:sp>
          <p:cxnSp>
            <p:nvCxnSpPr>
              <p:cNvPr id="79" name="Straight Arrow Connector 78"/>
              <p:cNvCxnSpPr/>
              <p:nvPr/>
            </p:nvCxnSpPr>
            <p:spPr>
              <a:xfrm>
                <a:off x="4155288" y="1295400"/>
                <a:ext cx="250096" cy="0"/>
              </a:xfrm>
              <a:prstGeom prst="straightConnector1">
                <a:avLst/>
              </a:prstGeom>
              <a:ln w="28575">
                <a:prstDash val="dash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4793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677"/>
    </mc:Choice>
    <mc:Fallback xmlns="">
      <p:transition spd="slow" advTm="866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Calibrating a confidence interval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200398" y="1771738"/>
            <a:ext cx="4659865" cy="1418927"/>
            <a:chOff x="2259019" y="5097780"/>
            <a:chExt cx="4659865" cy="14189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2259019" y="5097780"/>
                  <a:ext cx="4659865" cy="9541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/>
                            <a:ea typeface="Cambria Math" panose="02040503050406030204" pitchFamily="18" charset="0"/>
                          </a:rPr>
                          <m:t>−0.09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+ </m:t>
                        </m:r>
                        <m:r>
                          <a:rPr lang="en-US" sz="2800" b="0" i="1" smtClean="0">
                            <a:latin typeface="Cambria Math"/>
                            <a:ea typeface="Cambria Math" panose="02040503050406030204" pitchFamily="18" charset="0"/>
                          </a:rPr>
                          <m:t>.94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0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sz="2800" b="0" i="0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28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true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9019" y="5097780"/>
                  <a:ext cx="4659865" cy="95410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369616" y="5562600"/>
                  <a:ext cx="4455130" cy="9541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l-GR" sz="28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σ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+ </m:t>
                      </m:r>
                      <m:r>
                        <a:rPr lang="en-US" sz="28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0.0</m:t>
                      </m:r>
                      <m:r>
                        <a:rPr lang="en-US" sz="2800" b="0" i="0" smtClean="0">
                          <a:latin typeface="Cambria Math"/>
                          <a:ea typeface="Cambria Math" panose="02040503050406030204" pitchFamily="18" charset="0"/>
                        </a:rPr>
                        <m:t>1 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ea typeface="Cambria Math" panose="02040503050406030204" pitchFamily="18" charset="0"/>
                            </a:rPr>
                            <m:t>log</m:t>
                          </m:r>
                          <m:r>
                            <a:rPr lang="en-US" sz="2800" b="0" i="0" smtClean="0">
                              <a:latin typeface="Cambria Math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true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endParaRPr lang="en-US" sz="28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9616" y="5562600"/>
                  <a:ext cx="4455130" cy="95410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736" t="-64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Right Arrow 8"/>
          <p:cNvSpPr/>
          <p:nvPr/>
        </p:nvSpPr>
        <p:spPr>
          <a:xfrm>
            <a:off x="1893840" y="1878307"/>
            <a:ext cx="990600" cy="75762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07104" y="4615190"/>
            <a:ext cx="2746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/>
              <a:t>0.74 </a:t>
            </a:r>
            <a:r>
              <a:rPr lang="en-US" sz="2800"/>
              <a:t>(</a:t>
            </a:r>
            <a:r>
              <a:rPr lang="en-US" sz="2800" smtClean="0"/>
              <a:t>0.66 – 0.85)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6324600" y="4615190"/>
            <a:ext cx="2746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/>
              <a:t>0.81 </a:t>
            </a:r>
            <a:r>
              <a:rPr lang="en-US" sz="2800"/>
              <a:t>(</a:t>
            </a:r>
            <a:r>
              <a:rPr lang="en-US" sz="2800" smtClean="0"/>
              <a:t>0.52 – 1.26)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3581398" y="3853190"/>
            <a:ext cx="2150187" cy="1524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CI</a:t>
            </a:r>
          </a:p>
          <a:p>
            <a:pPr algn="ctr"/>
            <a:r>
              <a:rPr lang="en-US" sz="2800" dirty="0" smtClean="0"/>
              <a:t>Calibration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711814" y="3940271"/>
            <a:ext cx="20474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Uncalibrated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6629400" y="3998382"/>
            <a:ext cx="16689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C</a:t>
            </a:r>
            <a:r>
              <a:rPr lang="en-US" sz="2800" dirty="0" smtClean="0"/>
              <a:t>alibrated</a:t>
            </a:r>
            <a:endParaRPr lang="en-US" sz="2400" dirty="0"/>
          </a:p>
        </p:txBody>
      </p:sp>
      <p:sp>
        <p:nvSpPr>
          <p:cNvPr id="16" name="Right Arrow 15"/>
          <p:cNvSpPr/>
          <p:nvPr/>
        </p:nvSpPr>
        <p:spPr>
          <a:xfrm rot="5400000">
            <a:off x="4161192" y="2911090"/>
            <a:ext cx="990600" cy="75762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>
            <a:off x="2992797" y="4521602"/>
            <a:ext cx="585412" cy="75762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5739188" y="4497985"/>
            <a:ext cx="585412" cy="75762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1042888" y="5377190"/>
            <a:ext cx="7227206" cy="1348432"/>
          </a:xfrm>
          <a:prstGeom prst="roundRect">
            <a:avLst>
              <a:gd name="adj" fmla="val 10861"/>
            </a:avLst>
          </a:prstGeom>
          <a:ln w="28575">
            <a:solidFill>
              <a:srgbClr val="FF0000"/>
            </a:solidFill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/>
              <a:t>Confidence intervals were too narrow, so made wider to get to nominal coverage</a:t>
            </a:r>
            <a:endParaRPr lang="en-US" sz="2800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04" y="1304764"/>
            <a:ext cx="1528452" cy="2139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070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671"/>
    </mc:Choice>
    <mc:Fallback xmlns="">
      <p:transition spd="slow" advTm="766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3" grpId="0" animBg="1"/>
      <p:bldP spid="14" grpId="0"/>
      <p:bldP spid="15" grpId="0"/>
      <p:bldP spid="16" grpId="0" animBg="1"/>
      <p:bldP spid="17" grpId="0" animBg="1"/>
      <p:bldP spid="18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146953" y="6551662"/>
            <a:ext cx="2133600" cy="365125"/>
          </a:xfrm>
        </p:spPr>
        <p:txBody>
          <a:bodyPr/>
          <a:lstStyle/>
          <a:p>
            <a:fld id="{444583ED-F364-40B3-B25B-483B5033DFA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6400800"/>
            <a:ext cx="9144000" cy="451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Confidence interval calibration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23459" y="6631665"/>
            <a:ext cx="4280329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7" name="Rectangle 36"/>
          <p:cNvSpPr/>
          <p:nvPr/>
        </p:nvSpPr>
        <p:spPr>
          <a:xfrm>
            <a:off x="879273" y="953703"/>
            <a:ext cx="8188527" cy="225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6435" y="846685"/>
            <a:ext cx="1520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Uncalibrated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6138676" y="846740"/>
            <a:ext cx="1249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Calibrated</a:t>
            </a:r>
            <a:endParaRPr lang="en-US" sz="2000" dirty="0"/>
          </a:p>
        </p:txBody>
      </p:sp>
      <p:pic>
        <p:nvPicPr>
          <p:cNvPr id="40" name="Picture 2" descr="C:\Users\pryan4\Downloads\want-impact-public-health-help-shape-journey-ahead\OHDSI logo only - color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ight Arrow 35"/>
          <p:cNvSpPr/>
          <p:nvPr/>
        </p:nvSpPr>
        <p:spPr>
          <a:xfrm>
            <a:off x="4223151" y="3352800"/>
            <a:ext cx="585412" cy="75762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8" y="1250200"/>
            <a:ext cx="3977782" cy="5568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836" y="1250201"/>
            <a:ext cx="4007964" cy="56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447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65"/>
    </mc:Choice>
    <mc:Fallback xmlns="">
      <p:transition spd="slow" advTm="31765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400800"/>
            <a:ext cx="9144000" cy="451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Confidence interval calibration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1219200" y="953703"/>
            <a:ext cx="7848600" cy="225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2057400" y="852808"/>
            <a:ext cx="1149867" cy="5414702"/>
            <a:chOff x="6303742" y="852808"/>
            <a:chExt cx="1149867" cy="5414702"/>
          </a:xfrm>
        </p:grpSpPr>
        <p:sp>
          <p:nvSpPr>
            <p:cNvPr id="38" name="TextBox 37"/>
            <p:cNvSpPr txBox="1"/>
            <p:nvPr/>
          </p:nvSpPr>
          <p:spPr>
            <a:xfrm>
              <a:off x="6527028" y="1644134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/>
                <a:t>92%</a:t>
              </a:r>
              <a:endParaRPr lang="en-US" sz="20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527028" y="3096912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91%</a:t>
              </a:r>
              <a:endParaRPr lang="en-US" sz="20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527028" y="4572000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/>
                <a:t>94%</a:t>
              </a:r>
              <a:endParaRPr lang="en-US" sz="20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527029" y="5867400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96%</a:t>
              </a:r>
              <a:endParaRPr lang="en-US" sz="20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303742" y="852808"/>
              <a:ext cx="11498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Coverage</a:t>
              </a:r>
              <a:endParaRPr lang="en-US" sz="2000" dirty="0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4645901" y="953703"/>
            <a:ext cx="4421899" cy="225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138676" y="846740"/>
            <a:ext cx="1249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Calibrated</a:t>
            </a:r>
            <a:endParaRPr lang="en-US" sz="2000" dirty="0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836" y="1250201"/>
            <a:ext cx="4007964" cy="56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174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226"/>
    </mc:Choice>
    <mc:Fallback xmlns="">
      <p:transition spd="slow" advTm="22226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Internal validity: Southworth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0788"/>
            <a:ext cx="9087040" cy="3533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197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Internal validity: Graham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80" y="1484784"/>
            <a:ext cx="9126289" cy="354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77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External </a:t>
            </a:r>
            <a:r>
              <a:rPr lang="en-US"/>
              <a:t>validity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1" y="1592796"/>
            <a:ext cx="903373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543815" y="4761148"/>
            <a:ext cx="8026400" cy="914400"/>
          </a:xfrm>
          <a:prstGeom prst="roundRect">
            <a:avLst>
              <a:gd name="adj" fmla="val 10861"/>
            </a:avLst>
          </a:prstGeom>
          <a:ln w="28575">
            <a:solidFill>
              <a:srgbClr val="FF0000"/>
            </a:solidFill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smtClean="0"/>
              <a:t>We could explain some but not all of the difference with study bias</a:t>
            </a:r>
            <a:endParaRPr lang="en-US" sz="2000" dirty="0"/>
          </a:p>
        </p:txBody>
      </p:sp>
      <p:sp>
        <p:nvSpPr>
          <p:cNvPr id="7" name="Rounded Rectangle 6"/>
          <p:cNvSpPr/>
          <p:nvPr/>
        </p:nvSpPr>
        <p:spPr>
          <a:xfrm>
            <a:off x="539552" y="5827948"/>
            <a:ext cx="8026400" cy="914400"/>
          </a:xfrm>
          <a:prstGeom prst="roundRect">
            <a:avLst>
              <a:gd name="adj" fmla="val 10861"/>
            </a:avLst>
          </a:prstGeom>
          <a:ln w="28575">
            <a:solidFill>
              <a:srgbClr val="FF0000"/>
            </a:solidFill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smtClean="0"/>
              <a:t>Had Mini-Sentinel used CI calibration they could have come to a different conclusion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0183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Additional example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/>
              <a:t>Tata et al. studied relationship between SSRIs and upper GI bleeding </a:t>
            </a:r>
          </a:p>
          <a:p>
            <a:r>
              <a:rPr lang="en-US" smtClean="0"/>
              <a:t>Case-control: OR = </a:t>
            </a:r>
            <a:r>
              <a:rPr lang="en-US"/>
              <a:t>2.38 (2.08–2.72</a:t>
            </a:r>
            <a:r>
              <a:rPr lang="en-US" smtClean="0"/>
              <a:t>)</a:t>
            </a:r>
          </a:p>
          <a:p>
            <a:r>
              <a:rPr lang="en-US" smtClean="0"/>
              <a:t>SCCS: IRR = </a:t>
            </a:r>
            <a:r>
              <a:rPr lang="en-US"/>
              <a:t>1.71 </a:t>
            </a:r>
            <a:r>
              <a:rPr lang="en-US" smtClean="0"/>
              <a:t>(1.48–1.98)</a:t>
            </a:r>
          </a:p>
          <a:p>
            <a:r>
              <a:rPr lang="en-US" smtClean="0"/>
              <a:t>Reproduce in CPRD (need ISAC approval)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4190727"/>
            <a:ext cx="6192180" cy="37127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77800" dist="177800" dir="2700000" algn="tl" rotWithShape="0">
              <a:prstClr val="black">
                <a:alpha val="4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63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smtClean="0"/>
              <a:t>Confidence interval calibration accounts for systematic error (in addition to random error)</a:t>
            </a:r>
          </a:p>
          <a:p>
            <a:endParaRPr lang="en-US" sz="2400" smtClean="0"/>
          </a:p>
          <a:p>
            <a:r>
              <a:rPr lang="en-US" sz="2400" smtClean="0"/>
              <a:t>Confidence interval calibration restores coverage of 95% CI to approximately 95%</a:t>
            </a:r>
          </a:p>
          <a:p>
            <a:endParaRPr lang="en-US" sz="2400"/>
          </a:p>
          <a:p>
            <a:r>
              <a:rPr lang="en-US" sz="2400" smtClean="0"/>
              <a:t>Account for systematic error reduces between-study heterogeneity (but doesn’t eliminate it)</a:t>
            </a:r>
          </a:p>
          <a:p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3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mtClean="0"/>
              <a:t>Questions?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82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Disclaimer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/>
              <a:t>These are preliminary results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smtClean="0"/>
              <a:t>Awaiting new set of negative controls (more power)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86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Next workgroup meeting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160748"/>
            <a:ext cx="8229600" cy="52205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smtClean="0"/>
              <a:t>Eastern </a:t>
            </a:r>
            <a:r>
              <a:rPr lang="en-US" sz="2400"/>
              <a:t>hemisphere: </a:t>
            </a:r>
            <a:r>
              <a:rPr lang="en-US" sz="2400" b="1" smtClean="0"/>
              <a:t>January 11</a:t>
            </a:r>
            <a:endParaRPr lang="en-US" sz="2400" b="1"/>
          </a:p>
          <a:p>
            <a:r>
              <a:rPr lang="en-US" sz="2400"/>
              <a:t>3pm Hong Kong / Taiwan</a:t>
            </a:r>
          </a:p>
          <a:p>
            <a:r>
              <a:rPr lang="en-US" sz="2400"/>
              <a:t>4pm South Korea</a:t>
            </a:r>
          </a:p>
          <a:p>
            <a:r>
              <a:rPr lang="en-US" sz="2400" smtClean="0"/>
              <a:t>5:30pm </a:t>
            </a:r>
            <a:r>
              <a:rPr lang="en-US" sz="2400"/>
              <a:t>Adelaide</a:t>
            </a:r>
          </a:p>
          <a:p>
            <a:r>
              <a:rPr lang="en-US" sz="2400" smtClean="0"/>
              <a:t>8am </a:t>
            </a:r>
            <a:r>
              <a:rPr lang="en-US" sz="2400"/>
              <a:t>Central European </a:t>
            </a:r>
            <a:r>
              <a:rPr lang="en-US" sz="2400" smtClean="0"/>
              <a:t>time</a:t>
            </a:r>
            <a:endParaRPr lang="en-US" sz="2400"/>
          </a:p>
          <a:p>
            <a:r>
              <a:rPr lang="en-US" sz="2400" smtClean="0"/>
              <a:t>7am UK time</a:t>
            </a:r>
          </a:p>
          <a:p>
            <a:endParaRPr lang="en-US" sz="2400"/>
          </a:p>
          <a:p>
            <a:pPr marL="0" indent="0">
              <a:buNone/>
            </a:pPr>
            <a:endParaRPr lang="en-US" sz="2400" smtClean="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r>
              <a:rPr lang="en-US" sz="2400" smtClean="0"/>
              <a:t>Western hemisphere: January </a:t>
            </a:r>
            <a:r>
              <a:rPr lang="en-US" sz="2400" smtClean="0"/>
              <a:t>4?</a:t>
            </a:r>
            <a:endParaRPr lang="en-US" sz="2400" smtClean="0"/>
          </a:p>
          <a:p>
            <a:r>
              <a:rPr lang="en-US" sz="2400" smtClean="0"/>
              <a:t>6pm </a:t>
            </a:r>
            <a:r>
              <a:rPr lang="en-US" sz="2400"/>
              <a:t>Central European time</a:t>
            </a:r>
          </a:p>
          <a:p>
            <a:r>
              <a:rPr lang="en-US" sz="2400" smtClean="0"/>
              <a:t>12pm New York</a:t>
            </a:r>
          </a:p>
          <a:p>
            <a:r>
              <a:rPr lang="en-US" sz="2400" smtClean="0"/>
              <a:t>9am Los Angeles / Stanford</a:t>
            </a:r>
          </a:p>
          <a:p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47564" y="3491716"/>
            <a:ext cx="769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>
                <a:solidFill>
                  <a:schemeClr val="tx2"/>
                </a:solidFill>
              </a:rPr>
              <a:t>http://www.ohdsi.org/web/wiki/doku.php?id=projects:workgroups:est-methods</a:t>
            </a:r>
          </a:p>
        </p:txBody>
      </p:sp>
    </p:spTree>
    <p:extLst>
      <p:ext uri="{BB962C8B-B14F-4D97-AF65-F5344CB8AC3E}">
        <p14:creationId xmlns:p14="http://schemas.microsoft.com/office/powerpoint/2010/main" val="247527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tale of two studies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smtClean="0"/>
              <a:t>Study 1: Mini-Sentinel estimated incidence of GI bleeding in dabigatran vs warfarin</a:t>
            </a:r>
          </a:p>
          <a:p>
            <a:r>
              <a:rPr lang="en-US" sz="2800" smtClean="0"/>
              <a:t>Crude comparison</a:t>
            </a:r>
          </a:p>
          <a:p>
            <a:r>
              <a:rPr lang="en-US" sz="2800" smtClean="0"/>
              <a:t>IRR = 1.6 / 3.5 = 0.46</a:t>
            </a:r>
          </a:p>
          <a:p>
            <a:r>
              <a:rPr lang="en-US" sz="2800" smtClean="0"/>
              <a:t>NEJM publication</a:t>
            </a:r>
          </a:p>
          <a:p>
            <a:r>
              <a:rPr lang="en-US" sz="2800" smtClean="0"/>
              <a:t>FDA subsequently communicated dabigatran is safe</a:t>
            </a:r>
            <a:endParaRPr lang="en-US" sz="2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5124"/>
            <a:ext cx="4680012" cy="25455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77800" dist="177800" dir="2700000" algn="tl" rotWithShape="0">
              <a:prstClr val="black">
                <a:alpha val="4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972" y="4193359"/>
            <a:ext cx="4716524" cy="37513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77800" dist="177800" dir="2700000" algn="tl" rotWithShape="0">
              <a:prstClr val="black">
                <a:alpha val="4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69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tale of two studies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smtClean="0"/>
              <a:t>Study 2: Graham et al. also </a:t>
            </a:r>
            <a:r>
              <a:rPr lang="en-US" sz="2800"/>
              <a:t>estimated incidence of GI bleeding in dabigatran vs warfarin</a:t>
            </a:r>
          </a:p>
          <a:p>
            <a:r>
              <a:rPr lang="en-US" sz="2800" smtClean="0"/>
              <a:t>Propensity-score adjustment</a:t>
            </a:r>
          </a:p>
          <a:p>
            <a:r>
              <a:rPr lang="en-US" sz="2800" smtClean="0"/>
              <a:t>Restricted to elderly population</a:t>
            </a:r>
          </a:p>
          <a:p>
            <a:r>
              <a:rPr lang="en-US" sz="2800" smtClean="0"/>
              <a:t>HR = </a:t>
            </a:r>
            <a:r>
              <a:rPr lang="en-US" sz="2800"/>
              <a:t>1.28 (1.14–1.44)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6946"/>
            <a:ext cx="5370389" cy="2385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77800" dist="177800" dir="2700000" algn="tl" rotWithShape="0">
              <a:prstClr val="black">
                <a:alpha val="4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077072"/>
            <a:ext cx="4991100" cy="1704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77800" dist="177800" dir="2700000" algn="tl" rotWithShape="0">
              <a:prstClr val="black">
                <a:alpha val="4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65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Opposite effects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smtClean="0"/>
              <a:t>Southworth: IRR = </a:t>
            </a:r>
            <a:r>
              <a:rPr lang="en-US" sz="2800"/>
              <a:t>0.46</a:t>
            </a:r>
          </a:p>
          <a:p>
            <a:r>
              <a:rPr lang="en-US" sz="2800" smtClean="0"/>
              <a:t>Graham: HR = 1.28 </a:t>
            </a:r>
            <a:r>
              <a:rPr lang="en-US" sz="2800"/>
              <a:t>(1.14–1.44</a:t>
            </a:r>
            <a:r>
              <a:rPr lang="en-US" sz="280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12" y="2651986"/>
            <a:ext cx="8917288" cy="3122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05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Opposite effects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smtClean="0"/>
              <a:t>Southworth: IRR = </a:t>
            </a:r>
            <a:r>
              <a:rPr lang="en-US" sz="2800"/>
              <a:t>0.46</a:t>
            </a:r>
          </a:p>
          <a:p>
            <a:r>
              <a:rPr lang="en-US" sz="2800" smtClean="0"/>
              <a:t>Graham: HR = 1.28 </a:t>
            </a:r>
            <a:r>
              <a:rPr lang="en-US" sz="2800"/>
              <a:t>(1.14–1.44</a:t>
            </a:r>
            <a:r>
              <a:rPr lang="en-US" sz="2800" smtClean="0"/>
              <a:t>)</a:t>
            </a:r>
          </a:p>
          <a:p>
            <a:endParaRPr lang="en-US" sz="2800"/>
          </a:p>
          <a:p>
            <a:pPr marL="0" indent="0">
              <a:buNone/>
            </a:pPr>
            <a:r>
              <a:rPr lang="en-US" sz="2800" smtClean="0"/>
              <a:t>One explanation: different </a:t>
            </a:r>
            <a:r>
              <a:rPr lang="en-US" sz="2800" b="1" smtClean="0"/>
              <a:t>bias</a:t>
            </a:r>
            <a:r>
              <a:rPr lang="en-US" sz="2800" smtClean="0"/>
              <a:t> in the different studies</a:t>
            </a:r>
          </a:p>
          <a:p>
            <a:pPr marL="0" indent="0">
              <a:buNone/>
            </a:pPr>
            <a:endParaRPr lang="en-US" sz="2800" b="1"/>
          </a:p>
          <a:p>
            <a:r>
              <a:rPr lang="en-US" sz="2800" smtClean="0"/>
              <a:t>Can we quantify the bias?</a:t>
            </a:r>
          </a:p>
          <a:p>
            <a:r>
              <a:rPr lang="en-US" sz="2800" smtClean="0"/>
              <a:t>Can we calibrate for the bias?</a:t>
            </a:r>
          </a:p>
          <a:p>
            <a:r>
              <a:rPr lang="en-US" sz="2800" smtClean="0"/>
              <a:t>Does calibration make the results comparable?</a:t>
            </a:r>
            <a:endParaRPr lang="en-US" sz="2800"/>
          </a:p>
          <a:p>
            <a:endParaRPr lang="en-US" sz="2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82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Step 1: Replicate studies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/>
              <a:t>Faithful replication of all study details except database choice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23" y="2636912"/>
            <a:ext cx="884377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657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Step 2: Negative controls</a:t>
            </a:r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9537804"/>
              </p:ext>
            </p:extLst>
          </p:nvPr>
        </p:nvGraphicFramePr>
        <p:xfrm>
          <a:off x="179512" y="1160740"/>
          <a:ext cx="8388932" cy="5112575"/>
        </p:xfrm>
        <a:graphic>
          <a:graphicData uri="http://schemas.openxmlformats.org/drawingml/2006/table">
            <a:tbl>
              <a:tblPr/>
              <a:tblGrid>
                <a:gridCol w="4673220"/>
                <a:gridCol w="3715712"/>
              </a:tblGrid>
              <a:tr h="20450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Allergic rhinitis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Infection due to Enterobacteriaceae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50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Anxiety disorder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Influenza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50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Arthritis of spine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Ingrowing nail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50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Arthropathy of pelvis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Instability of joint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50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Atelectasis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Irritable bowel syndrome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50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Blepharitis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Malignant neoplasm of genital structure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50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Cellulitis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Malignant tumor of breast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50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Chronic sinusitis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Megaloblastic anemia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50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Chronic ulcer of skin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Obesity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50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Curvature of spine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Osteochondropathy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50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Cutis laxa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Peripheral vertigo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50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Dehydration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Plantar fasciitis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50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Diabetic oculopathy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Poisoning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50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Diabetic renal disease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Prolapse of female genital organs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50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Dislocation of joint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Psychotic disorder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50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Drug dependence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Ptosis of eyelid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50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Dyssomnia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Sciatica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50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Effusion of joint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Seborrheic dermatitis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50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Fibrocystic disease of breast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Simple goiter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50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Fracture of lower limb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Sleep apnea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50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Gallstone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Streptococcal infectious disease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50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Gastro-esophageal reflux disease with esophagitis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Superficial mycosis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50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Human papilloma virus infection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Ulcerative colitis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50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Hyperplasia of prostate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Urge incontinence of urine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50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Hypokalemia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Urinary tract infectious disease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824028" y="1592796"/>
            <a:ext cx="1008112" cy="1800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4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23.8|1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5.6|1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.1|11|6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5|13.6|4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|6.4|12.2|2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7.3|7.2|6.9|7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3674</TotalTime>
  <Words>938</Words>
  <Application>Microsoft Office PowerPoint</Application>
  <PresentationFormat>On-screen Show (4:3)</PresentationFormat>
  <Paragraphs>244</Paragraphs>
  <Slides>30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Confidence interval calibration</vt:lpstr>
      <vt:lpstr>Previous meetings</vt:lpstr>
      <vt:lpstr>Disclaimer</vt:lpstr>
      <vt:lpstr>A tale of two studies</vt:lpstr>
      <vt:lpstr>A tale of two studies</vt:lpstr>
      <vt:lpstr>Opposite effects</vt:lpstr>
      <vt:lpstr>Opposite effects</vt:lpstr>
      <vt:lpstr>Step 1: Replicate studies</vt:lpstr>
      <vt:lpstr>Step 2: Negative controls</vt:lpstr>
      <vt:lpstr>Negative control distribution</vt:lpstr>
      <vt:lpstr>Negative control distribution</vt:lpstr>
      <vt:lpstr>Trouble with positive controls</vt:lpstr>
      <vt:lpstr>Creating positive controls</vt:lpstr>
      <vt:lpstr>Creating positive controls</vt:lpstr>
      <vt:lpstr>Estimating effects for positive controls</vt:lpstr>
      <vt:lpstr>Estimating effects for positive controls</vt:lpstr>
      <vt:lpstr>Estimating effects for positive controls</vt:lpstr>
      <vt:lpstr>Estimating effects for positive controls</vt:lpstr>
      <vt:lpstr>Evaluating coverage of the CI</vt:lpstr>
      <vt:lpstr>Confidence interval calibration</vt:lpstr>
      <vt:lpstr>Calibrating a confidence interval</vt:lpstr>
      <vt:lpstr>Confidence interval calibration</vt:lpstr>
      <vt:lpstr>Confidence interval calibration</vt:lpstr>
      <vt:lpstr>Internal validity: Southworth</vt:lpstr>
      <vt:lpstr>Internal validity: Graham</vt:lpstr>
      <vt:lpstr>External validity</vt:lpstr>
      <vt:lpstr>Additional example</vt:lpstr>
      <vt:lpstr>Conclusion</vt:lpstr>
      <vt:lpstr>PowerPoint Presentation</vt:lpstr>
      <vt:lpstr>Next workgroup meeting</vt:lpstr>
    </vt:vector>
  </TitlesOfParts>
  <Company>Johnson &amp; Johnson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Ryan</dc:creator>
  <cp:lastModifiedBy>Schuemie, Martijn [JRDNL]</cp:lastModifiedBy>
  <cp:revision>767</cp:revision>
  <dcterms:created xsi:type="dcterms:W3CDTF">2013-12-30T14:14:20Z</dcterms:created>
  <dcterms:modified xsi:type="dcterms:W3CDTF">2016-12-14T06:55:36Z</dcterms:modified>
</cp:coreProperties>
</file>