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3" r:id="rId4"/>
  </p:sldMasterIdLst>
  <p:notesMasterIdLst>
    <p:notesMasterId r:id="rId21"/>
  </p:notesMasterIdLst>
  <p:sldIdLst>
    <p:sldId id="334" r:id="rId5"/>
    <p:sldId id="632" r:id="rId6"/>
    <p:sldId id="676" r:id="rId7"/>
    <p:sldId id="677" r:id="rId8"/>
    <p:sldId id="667" r:id="rId9"/>
    <p:sldId id="678" r:id="rId10"/>
    <p:sldId id="679" r:id="rId11"/>
    <p:sldId id="684" r:id="rId12"/>
    <p:sldId id="683" r:id="rId13"/>
    <p:sldId id="695" r:id="rId14"/>
    <p:sldId id="680" r:id="rId15"/>
    <p:sldId id="697" r:id="rId16"/>
    <p:sldId id="690" r:id="rId17"/>
    <p:sldId id="696" r:id="rId18"/>
    <p:sldId id="691" r:id="rId19"/>
    <p:sldId id="688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9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9F18"/>
    <a:srgbClr val="E5D13F"/>
    <a:srgbClr val="20425A"/>
    <a:srgbClr val="F7AF15"/>
    <a:srgbClr val="F28F1B"/>
    <a:srgbClr val="FAC760"/>
    <a:srgbClr val="CE7674"/>
    <a:srgbClr val="D89290"/>
    <a:srgbClr val="CB7E25"/>
    <a:srgbClr val="008C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6" autoAdjust="0"/>
    <p:restoredTop sz="89819" autoAdjust="0"/>
  </p:normalViewPr>
  <p:slideViewPr>
    <p:cSldViewPr snapToGrid="0" snapToObjects="1" showGuides="1">
      <p:cViewPr varScale="1">
        <p:scale>
          <a:sx n="34" d="100"/>
          <a:sy n="34" d="100"/>
        </p:scale>
        <p:origin x="558" y="48"/>
      </p:cViewPr>
      <p:guideLst>
        <p:guide orient="horz" pos="199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19" d="100"/>
        <a:sy n="119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A31955-9C68-4B01-8B59-D00714C61901}" type="datetimeFigureOut">
              <a:rPr lang="en-US" smtClean="0"/>
              <a:t>4/1/2019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A48DA9-255D-4021-9152-50E7A9D6F49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585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130425"/>
            <a:ext cx="6096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4038600"/>
            <a:ext cx="6096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1027" name="Picture 3" descr="C:\Users\pryan4\Downloads\want-impact-public-health-help-shape-journey-ahead\OHDSI logo with text - vertical - colore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875375"/>
            <a:ext cx="2682875" cy="32300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909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2050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pPr defTabSz="914400"/>
            <a:fld id="{444583ED-F364-40B3-B25B-483B5033DFA3}" type="slidenum">
              <a:rPr lang="en-US" smtClean="0"/>
              <a:pPr defTabSz="91440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149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11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pPr defTabSz="914400"/>
            <a:fld id="{444583ED-F364-40B3-B25B-483B5033DFA3}" type="slidenum">
              <a:rPr lang="en-US" smtClean="0"/>
              <a:pPr defTabSz="91440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697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pPr defTabSz="914400"/>
            <a:fld id="{444583ED-F364-40B3-B25B-483B5033DFA3}" type="slidenum">
              <a:rPr lang="en-US" smtClean="0"/>
              <a:pPr defTabSz="91440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939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9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pPr defTabSz="914400"/>
            <a:fld id="{444583ED-F364-40B3-B25B-483B5033DFA3}" type="slidenum">
              <a:rPr lang="en-US" smtClean="0"/>
              <a:pPr defTabSz="91440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705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pPr defTabSz="914400"/>
            <a:fld id="{444583ED-F364-40B3-B25B-483B5033DFA3}" type="slidenum">
              <a:rPr lang="en-US" smtClean="0"/>
              <a:pPr defTabSz="91440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013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1784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data.ohdsi.org/PhenotypeLibraryViewer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OHDSI/Aphrodite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OHDSI/PheValuator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hdsi.org/web/wiki/doku.php?id=projects:workgroups:gold-library-wg" TargetMode="External"/><Relationship Id="rId7" Type="http://schemas.openxmlformats.org/officeDocument/2006/relationships/hyperlink" Target="https://github.com/OHDSI/PheValuator/" TargetMode="External"/><Relationship Id="rId2" Type="http://schemas.openxmlformats.org/officeDocument/2006/relationships/hyperlink" Target="http://forums.ohdsi.org/t/requirements-development-for-the-ohdsi-gold-standard-phenotype-library/487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ithub.com/OHDSI/Aphrodite" TargetMode="External"/><Relationship Id="rId5" Type="http://schemas.openxmlformats.org/officeDocument/2006/relationships/hyperlink" Target="http://data.ohdsi.org/PhenotypeLibraryViewer/" TargetMode="External"/><Relationship Id="rId4" Type="http://schemas.openxmlformats.org/officeDocument/2006/relationships/hyperlink" Target="mailto:Aaron.Potvien@gtri.gatech.edu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gif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38172" y="161820"/>
            <a:ext cx="6544056" cy="1755775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OHDSI Gold Standard Phenotype Library Working Group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2669001"/>
            <a:ext cx="6096000" cy="1254816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Community Call</a:t>
            </a:r>
            <a:br>
              <a:rPr lang="en-US" sz="3200" b="1" dirty="0" smtClean="0"/>
            </a:br>
            <a:r>
              <a:rPr lang="en-US" sz="3200" b="1" dirty="0" smtClean="0"/>
              <a:t>Progress Update</a:t>
            </a:r>
            <a:endParaRPr lang="en-US" dirty="0"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2362200" y="4845760"/>
            <a:ext cx="6096000" cy="9789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rgbClr val="153153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smtClean="0"/>
              <a:t>Aaron Potvien</a:t>
            </a:r>
          </a:p>
          <a:p>
            <a:r>
              <a:rPr lang="en-US" sz="2400" b="1" dirty="0" smtClean="0"/>
              <a:t>April 2, 2019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14082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Hash-based Linkage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8349" y="1084100"/>
            <a:ext cx="8854483" cy="7911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20425A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 smtClean="0"/>
              <a:t>A Phenotype is identified by a hash of its implementation file</a:t>
            </a:r>
            <a:endParaRPr lang="en-US" sz="2800" b="1" dirty="0" smtClean="0"/>
          </a:p>
        </p:txBody>
      </p:sp>
      <p:sp>
        <p:nvSpPr>
          <p:cNvPr id="6" name="Rectangle 5"/>
          <p:cNvSpPr/>
          <p:nvPr/>
        </p:nvSpPr>
        <p:spPr>
          <a:xfrm>
            <a:off x="160020" y="3054029"/>
            <a:ext cx="4754880" cy="6583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7245cf0ee90b52deb5b9965f42a5f32cff585d29</a:t>
            </a:r>
          </a:p>
        </p:txBody>
      </p:sp>
      <p:sp>
        <p:nvSpPr>
          <p:cNvPr id="7" name="Rectangle 6"/>
          <p:cNvSpPr/>
          <p:nvPr/>
        </p:nvSpPr>
        <p:spPr>
          <a:xfrm>
            <a:off x="160020" y="1880616"/>
            <a:ext cx="4754880" cy="658368"/>
          </a:xfrm>
          <a:prstGeom prst="rect">
            <a:avLst/>
          </a:prstGeom>
          <a:solidFill>
            <a:srgbClr val="F49F1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Phenotypes</a:t>
            </a:r>
            <a:endParaRPr lang="en-US" sz="2400" b="1" dirty="0"/>
          </a:p>
        </p:txBody>
      </p:sp>
      <p:sp>
        <p:nvSpPr>
          <p:cNvPr id="8" name="Rectangle 7"/>
          <p:cNvSpPr/>
          <p:nvPr/>
        </p:nvSpPr>
        <p:spPr>
          <a:xfrm>
            <a:off x="5212080" y="1880616"/>
            <a:ext cx="3730752" cy="658368"/>
          </a:xfrm>
          <a:prstGeom prst="rect">
            <a:avLst/>
          </a:prstGeom>
          <a:solidFill>
            <a:srgbClr val="F49F1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Validation Sets</a:t>
            </a:r>
            <a:endParaRPr lang="en-US" sz="2400" b="1" dirty="0"/>
          </a:p>
        </p:txBody>
      </p:sp>
      <p:sp>
        <p:nvSpPr>
          <p:cNvPr id="9" name="Rectangle 8"/>
          <p:cNvSpPr/>
          <p:nvPr/>
        </p:nvSpPr>
        <p:spPr>
          <a:xfrm>
            <a:off x="160020" y="4854635"/>
            <a:ext cx="4754880" cy="6583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902670dcfa3ed1d636574a65915b03b33ba7fc48</a:t>
            </a:r>
          </a:p>
        </p:txBody>
      </p:sp>
      <p:sp>
        <p:nvSpPr>
          <p:cNvPr id="10" name="Rectangle 9"/>
          <p:cNvSpPr/>
          <p:nvPr/>
        </p:nvSpPr>
        <p:spPr>
          <a:xfrm>
            <a:off x="6132565" y="2812475"/>
            <a:ext cx="1889782" cy="3205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Set 1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132565" y="3225247"/>
            <a:ext cx="1889782" cy="3159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Set 2</a:t>
            </a:r>
            <a:endParaRPr lang="en-US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3691890" y="3720957"/>
            <a:ext cx="0" cy="114223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10" idx="1"/>
            <a:endCxn id="6" idx="3"/>
          </p:cNvCxnSpPr>
          <p:nvPr/>
        </p:nvCxnSpPr>
        <p:spPr>
          <a:xfrm flipH="1">
            <a:off x="4914900" y="2972727"/>
            <a:ext cx="1217665" cy="410486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6132565" y="3633447"/>
            <a:ext cx="1889782" cy="3159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Set </a:t>
            </a:r>
            <a:r>
              <a:rPr lang="en-US" dirty="0"/>
              <a:t>3</a:t>
            </a:r>
          </a:p>
        </p:txBody>
      </p:sp>
      <p:cxnSp>
        <p:nvCxnSpPr>
          <p:cNvPr id="21" name="Straight Arrow Connector 20"/>
          <p:cNvCxnSpPr>
            <a:stCxn id="11" idx="1"/>
            <a:endCxn id="6" idx="3"/>
          </p:cNvCxnSpPr>
          <p:nvPr/>
        </p:nvCxnSpPr>
        <p:spPr>
          <a:xfrm flipH="1">
            <a:off x="4914900" y="3383213"/>
            <a:ext cx="1217665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8" idx="1"/>
            <a:endCxn id="6" idx="3"/>
          </p:cNvCxnSpPr>
          <p:nvPr/>
        </p:nvCxnSpPr>
        <p:spPr>
          <a:xfrm flipH="1" flipV="1">
            <a:off x="4914900" y="3383213"/>
            <a:ext cx="1217665" cy="40820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6132565" y="4854635"/>
            <a:ext cx="1889782" cy="3205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Set 1</a:t>
            </a:r>
            <a:endParaRPr lang="en-US" dirty="0"/>
          </a:p>
        </p:txBody>
      </p:sp>
      <p:cxnSp>
        <p:nvCxnSpPr>
          <p:cNvPr id="32" name="Straight Arrow Connector 31"/>
          <p:cNvCxnSpPr>
            <a:stCxn id="31" idx="1"/>
            <a:endCxn id="9" idx="3"/>
          </p:cNvCxnSpPr>
          <p:nvPr/>
        </p:nvCxnSpPr>
        <p:spPr>
          <a:xfrm flipH="1">
            <a:off x="4914900" y="5014887"/>
            <a:ext cx="1217665" cy="168932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6132565" y="5333402"/>
            <a:ext cx="1889782" cy="3159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Set 2</a:t>
            </a:r>
            <a:endParaRPr lang="en-US" dirty="0"/>
          </a:p>
        </p:txBody>
      </p:sp>
      <p:cxnSp>
        <p:nvCxnSpPr>
          <p:cNvPr id="36" name="Straight Arrow Connector 35"/>
          <p:cNvCxnSpPr>
            <a:stCxn id="35" idx="1"/>
            <a:endCxn id="9" idx="3"/>
          </p:cNvCxnSpPr>
          <p:nvPr/>
        </p:nvCxnSpPr>
        <p:spPr>
          <a:xfrm flipH="1" flipV="1">
            <a:off x="4914900" y="5183819"/>
            <a:ext cx="1217665" cy="307549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3691890" y="410741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New Version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726757" y="4098850"/>
            <a:ext cx="12782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Provenance</a:t>
            </a:r>
            <a:endParaRPr lang="en-US" dirty="0"/>
          </a:p>
        </p:txBody>
      </p:sp>
      <p:cxnSp>
        <p:nvCxnSpPr>
          <p:cNvPr id="22" name="Straight Arrow Connector 21"/>
          <p:cNvCxnSpPr/>
          <p:nvPr/>
        </p:nvCxnSpPr>
        <p:spPr>
          <a:xfrm flipV="1">
            <a:off x="726757" y="3709297"/>
            <a:ext cx="0" cy="1142238"/>
          </a:xfrm>
          <a:prstGeom prst="straightConnector1">
            <a:avLst/>
          </a:prstGeom>
          <a:ln w="50800">
            <a:prstDash val="sys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4737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Library Implementation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61503" y="1257612"/>
            <a:ext cx="8658405" cy="7911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20425A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Data for the library will be stored on GitHub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61502" y="2083254"/>
            <a:ext cx="8658405" cy="7911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20425A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 smtClean="0"/>
              <a:t>A companion Shiny application will exist to help with searching through this data, compare and contrast phenotypes, etc.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782" y="3424143"/>
            <a:ext cx="2171650" cy="2478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6358" y="3424144"/>
            <a:ext cx="2478024" cy="2478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Straight Arrow Connector 8"/>
          <p:cNvCxnSpPr/>
          <p:nvPr/>
        </p:nvCxnSpPr>
        <p:spPr>
          <a:xfrm>
            <a:off x="3475432" y="4045936"/>
            <a:ext cx="1680926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3475432" y="5204176"/>
            <a:ext cx="1680926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0821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Shiny App Viewer</a:t>
            </a:r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838200" y="783270"/>
            <a:ext cx="8305800" cy="7911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20425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smtClean="0">
                <a:hlinkClick r:id="rId2" action="ppaction://hlinkfile"/>
              </a:rPr>
              <a:t>data.ohdsi.org/</a:t>
            </a:r>
            <a:r>
              <a:rPr lang="en-US" sz="2400" dirty="0" err="1" smtClean="0">
                <a:hlinkClick r:id="rId2" action="ppaction://hlinkfile"/>
              </a:rPr>
              <a:t>PhenotypeLibraryViewer</a:t>
            </a:r>
            <a:r>
              <a:rPr lang="en-US" sz="2400" dirty="0">
                <a:hlinkClick r:id="rId2" action="ppaction://hlinkfile"/>
              </a:rPr>
              <a:t>/</a:t>
            </a:r>
            <a:endParaRPr lang="en-US" sz="2400" dirty="0" smtClean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447580"/>
            <a:ext cx="7448551" cy="4853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32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Combining OHDSI Toolsets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481262" y="762000"/>
            <a:ext cx="4867275" cy="1058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20425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smtClean="0"/>
              <a:t>Aphrodite (Juan Banda)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>
                <a:hlinkClick r:id="rId2"/>
              </a:rPr>
              <a:t>https://github.com/OHDSI/Aphrodite</a:t>
            </a:r>
            <a:endParaRPr lang="en-US" sz="2400" dirty="0" smtClean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61501" y="1399754"/>
            <a:ext cx="8658405" cy="52296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20425A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b="1" u="sng" dirty="0" smtClean="0"/>
              <a:t>Can create phenotypes</a:t>
            </a:r>
            <a:r>
              <a:rPr lang="en-US" sz="2000" b="1" dirty="0" smtClean="0"/>
              <a:t> </a:t>
            </a:r>
            <a:r>
              <a:rPr lang="en-US" sz="2000" dirty="0" smtClean="0"/>
              <a:t>probabilistically by learning </a:t>
            </a:r>
            <a:r>
              <a:rPr lang="en-US" sz="2000" dirty="0" smtClean="0"/>
              <a:t>good phenotypes from a set of noisy labels</a:t>
            </a:r>
          </a:p>
          <a:p>
            <a:pPr algn="l"/>
            <a:endParaRPr lang="en-US" sz="200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Built to interface with the OMOP CDM to automatically create and utilize features using all data in your CDM (or a subset, if you choose)</a:t>
            </a:r>
          </a:p>
          <a:p>
            <a:pPr algn="l"/>
            <a:endParaRPr lang="en-US" sz="200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Machine learning takes into account more features than what could be considered by hand, and labeling heuristic is less time consuming</a:t>
            </a:r>
          </a:p>
          <a:p>
            <a:pPr algn="l"/>
            <a:endParaRPr lang="en-US" sz="200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Performs internal validation and is easy to share (</a:t>
            </a:r>
            <a:r>
              <a:rPr lang="en-US" sz="2000" dirty="0" err="1" smtClean="0"/>
              <a:t>config</a:t>
            </a:r>
            <a:r>
              <a:rPr lang="en-US" sz="2000" dirty="0" smtClean="0"/>
              <a:t> file tracks how it was built; binary object output tracks the definition itself)</a:t>
            </a:r>
            <a:endParaRPr lang="en-US" sz="240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80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4056548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Combining OHDSI Toolsets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228849" y="779785"/>
            <a:ext cx="5443538" cy="1058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20425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 smtClean="0"/>
              <a:t>PheValuator</a:t>
            </a:r>
            <a:r>
              <a:rPr lang="en-US" sz="2400" dirty="0" smtClean="0"/>
              <a:t> (Joel Swerdel)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>
                <a:hlinkClick r:id="rId2"/>
              </a:rPr>
              <a:t>https://</a:t>
            </a:r>
            <a:r>
              <a:rPr lang="en-US" sz="2400" dirty="0" smtClean="0">
                <a:hlinkClick r:id="rId2"/>
              </a:rPr>
              <a:t>github.com/OHDSI/PheValuator</a:t>
            </a:r>
            <a:endParaRPr lang="en-US" sz="2400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247226" y="1308844"/>
            <a:ext cx="8658405" cy="52296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20425A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b="1" u="sng" dirty="0" smtClean="0"/>
              <a:t>Can </a:t>
            </a:r>
            <a:r>
              <a:rPr lang="en-US" sz="2000" b="1" u="sng" dirty="0" smtClean="0"/>
              <a:t>evaluate phenotypes</a:t>
            </a:r>
            <a:r>
              <a:rPr lang="en-US" sz="2000" b="1" dirty="0" smtClean="0"/>
              <a:t> </a:t>
            </a:r>
            <a:r>
              <a:rPr lang="en-US" sz="2000" dirty="0" smtClean="0"/>
              <a:t>to </a:t>
            </a:r>
            <a:r>
              <a:rPr lang="en-US" sz="2000" dirty="0" smtClean="0"/>
              <a:t>see how well </a:t>
            </a:r>
            <a:r>
              <a:rPr lang="en-US" sz="2000" dirty="0" smtClean="0"/>
              <a:t>they perform</a:t>
            </a:r>
            <a:r>
              <a:rPr lang="en-US" sz="2000" dirty="0" smtClean="0"/>
              <a:t>, </a:t>
            </a:r>
            <a:r>
              <a:rPr lang="en-US" sz="2000" dirty="0" smtClean="0"/>
              <a:t>offering an alternative to low-powered and time-consuming clinical review</a:t>
            </a:r>
          </a:p>
          <a:p>
            <a:pPr algn="l"/>
            <a:endParaRPr lang="en-US" sz="200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Uses a diagnostic predictive model to assign a large sample of people a predicted probability of having the condition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Assess “Truth” based on an extremely specific cohort (</a:t>
            </a:r>
            <a:r>
              <a:rPr lang="en-US" sz="2000" dirty="0" err="1" smtClean="0"/>
              <a:t>xSpec</a:t>
            </a:r>
            <a:r>
              <a:rPr lang="en-US" sz="2000" dirty="0" smtClean="0"/>
              <a:t>) or extremely sensitive cohort (</a:t>
            </a:r>
            <a:r>
              <a:rPr lang="en-US" sz="2000" dirty="0" err="1" smtClean="0"/>
              <a:t>xSens</a:t>
            </a:r>
            <a:r>
              <a:rPr lang="en-US" sz="2000" dirty="0" smtClean="0"/>
              <a:t>)</a:t>
            </a:r>
          </a:p>
          <a:p>
            <a:pPr algn="l"/>
            <a:endParaRPr lang="en-US" sz="200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Produces </a:t>
            </a:r>
            <a:r>
              <a:rPr lang="en-US" sz="2000" i="1" dirty="0" smtClean="0"/>
              <a:t>all</a:t>
            </a:r>
            <a:r>
              <a:rPr lang="en-US" sz="2000" dirty="0" smtClean="0"/>
              <a:t> metrics (not just PPV) for a complete understanding of phenotype definition performance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Like Aphrodite, </a:t>
            </a:r>
            <a:r>
              <a:rPr lang="en-US" sz="2000" dirty="0" smtClean="0"/>
              <a:t>will automatically output documentation </a:t>
            </a:r>
            <a:r>
              <a:rPr lang="en-US" sz="2000" dirty="0" smtClean="0"/>
              <a:t>needed for </a:t>
            </a:r>
            <a:r>
              <a:rPr lang="en-US" sz="2000" dirty="0" smtClean="0"/>
              <a:t>being a Gold Standard Process.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2896139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Combining OHDSI Toolsets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61501" y="1332048"/>
            <a:ext cx="8658405" cy="567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20425A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 smtClean="0"/>
              <a:t>Combining these tools can help to populate the library.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800" b="1" dirty="0" smtClean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61501" y="4265561"/>
            <a:ext cx="8611140" cy="7911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20425A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b="1" u="sng" dirty="0" smtClean="0"/>
              <a:t>Not required</a:t>
            </a:r>
            <a:r>
              <a:rPr lang="en-US" sz="2800" b="1" dirty="0" smtClean="0"/>
              <a:t> </a:t>
            </a:r>
            <a:r>
              <a:rPr lang="en-US" sz="2800" dirty="0" smtClean="0"/>
              <a:t>to be “gold standard” but available to help facilitate the process and avoid pitfalls!</a:t>
            </a:r>
          </a:p>
        </p:txBody>
      </p:sp>
      <p:sp>
        <p:nvSpPr>
          <p:cNvPr id="3" name="Oval 2"/>
          <p:cNvSpPr/>
          <p:nvPr/>
        </p:nvSpPr>
        <p:spPr>
          <a:xfrm>
            <a:off x="73152" y="1888403"/>
            <a:ext cx="2779776" cy="84993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Phenotype Made with </a:t>
            </a:r>
            <a:r>
              <a:rPr lang="en-US" b="1" dirty="0" smtClean="0"/>
              <a:t>Aphrodite</a:t>
            </a:r>
            <a:endParaRPr lang="en-US" b="1" dirty="0"/>
          </a:p>
        </p:txBody>
      </p:sp>
      <p:sp>
        <p:nvSpPr>
          <p:cNvPr id="6" name="Oval 5"/>
          <p:cNvSpPr/>
          <p:nvPr/>
        </p:nvSpPr>
        <p:spPr>
          <a:xfrm>
            <a:off x="3173967" y="3076982"/>
            <a:ext cx="2779776" cy="84993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Validation Sets Created with </a:t>
            </a:r>
            <a:r>
              <a:rPr lang="en-US" b="1" dirty="0" err="1" smtClean="0"/>
              <a:t>PheValuator</a:t>
            </a:r>
            <a:endParaRPr lang="en-US" b="1" dirty="0"/>
          </a:p>
        </p:txBody>
      </p:sp>
      <p:sp>
        <p:nvSpPr>
          <p:cNvPr id="7" name="Oval 6"/>
          <p:cNvSpPr/>
          <p:nvPr/>
        </p:nvSpPr>
        <p:spPr>
          <a:xfrm>
            <a:off x="3173967" y="1888403"/>
            <a:ext cx="2779776" cy="849933"/>
          </a:xfrm>
          <a:prstGeom prst="ellipse">
            <a:avLst/>
          </a:prstGeom>
          <a:solidFill>
            <a:srgbClr val="F49F1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Phenotype Library </a:t>
            </a:r>
            <a:r>
              <a:rPr lang="en-US" dirty="0" smtClean="0"/>
              <a:t>on GitHub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6274782" y="1888402"/>
            <a:ext cx="2779776" cy="84993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Data Viewed with </a:t>
            </a:r>
            <a:r>
              <a:rPr lang="en-US" b="1" dirty="0" smtClean="0"/>
              <a:t>Shiny Application</a:t>
            </a:r>
            <a:endParaRPr lang="en-US" b="1" dirty="0"/>
          </a:p>
        </p:txBody>
      </p:sp>
      <p:cxnSp>
        <p:nvCxnSpPr>
          <p:cNvPr id="10" name="Straight Arrow Connector 9"/>
          <p:cNvCxnSpPr>
            <a:stCxn id="3" idx="6"/>
            <a:endCxn id="7" idx="2"/>
          </p:cNvCxnSpPr>
          <p:nvPr/>
        </p:nvCxnSpPr>
        <p:spPr>
          <a:xfrm>
            <a:off x="2852928" y="2313370"/>
            <a:ext cx="321039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8" idx="2"/>
            <a:endCxn id="7" idx="6"/>
          </p:cNvCxnSpPr>
          <p:nvPr/>
        </p:nvCxnSpPr>
        <p:spPr>
          <a:xfrm flipH="1">
            <a:off x="5953743" y="2313369"/>
            <a:ext cx="321039" cy="1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6" idx="0"/>
            <a:endCxn id="7" idx="4"/>
          </p:cNvCxnSpPr>
          <p:nvPr/>
        </p:nvCxnSpPr>
        <p:spPr>
          <a:xfrm flipV="1">
            <a:off x="4563855" y="2738336"/>
            <a:ext cx="0" cy="338646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8703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799" y="5495154"/>
            <a:ext cx="75438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Thanks!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20624" y="1177125"/>
            <a:ext cx="82387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Forum:</a:t>
            </a:r>
          </a:p>
          <a:p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forums.ohdsi.org/t/requirements-development-for-the-ohdsi-gold-standard-phenotype-library/4876</a:t>
            </a:r>
            <a:endParaRPr lang="en-US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420624" y="2135807"/>
            <a:ext cx="8566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Wiki:</a:t>
            </a:r>
          </a:p>
          <a:p>
            <a:r>
              <a:rPr lang="en-US" dirty="0">
                <a:hlinkClick r:id="rId3"/>
              </a:rPr>
              <a:t>http://www.ohdsi.org/web/wiki/doku.php?id=projects:workgroups:gold-library-wg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20624" y="4848823"/>
            <a:ext cx="8566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My e-mail:</a:t>
            </a:r>
          </a:p>
          <a:p>
            <a:r>
              <a:rPr lang="en-US" dirty="0" smtClean="0">
                <a:hlinkClick r:id="rId4"/>
              </a:rPr>
              <a:t>Aaron.Potvien@gtri.gatech.edu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20624" y="4175745"/>
            <a:ext cx="8238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Viewer Application:</a:t>
            </a:r>
          </a:p>
          <a:p>
            <a:r>
              <a:rPr lang="en-US" dirty="0" smtClean="0">
                <a:hlinkClick r:id="rId5"/>
              </a:rPr>
              <a:t>http</a:t>
            </a:r>
            <a:r>
              <a:rPr lang="en-US" dirty="0">
                <a:hlinkClick r:id="rId5"/>
              </a:rPr>
              <a:t>://data.ohdsi.org/PhenotypeLibraryViewer/</a:t>
            </a:r>
            <a:endParaRPr lang="en-US" dirty="0" smtClean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295400" y="304800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20425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Feedback Welcomed!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20624" y="2817490"/>
            <a:ext cx="8238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Aphrodite:</a:t>
            </a:r>
          </a:p>
          <a:p>
            <a:r>
              <a:rPr lang="en-US" dirty="0">
                <a:hlinkClick r:id="rId6"/>
              </a:rPr>
              <a:t>https://</a:t>
            </a:r>
            <a:r>
              <a:rPr lang="en-US" dirty="0" smtClean="0">
                <a:hlinkClick r:id="rId6"/>
              </a:rPr>
              <a:t>github.com/OHDSI/Aphrodite/</a:t>
            </a:r>
            <a:endParaRPr lang="en-US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420624" y="3499173"/>
            <a:ext cx="8238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PheValuator</a:t>
            </a:r>
            <a:r>
              <a:rPr lang="en-US" b="1" dirty="0" smtClean="0"/>
              <a:t>:</a:t>
            </a:r>
          </a:p>
          <a:p>
            <a:r>
              <a:rPr lang="en-US" dirty="0">
                <a:hlinkClick r:id="rId7"/>
              </a:rPr>
              <a:t>https://</a:t>
            </a:r>
            <a:r>
              <a:rPr lang="en-US" dirty="0" smtClean="0">
                <a:hlinkClick r:id="rId7"/>
              </a:rPr>
              <a:t>github.com/OHDSI/PheValuator/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70475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Gold Standard Phenotype Library</a:t>
            </a:r>
            <a:br>
              <a:rPr lang="en-US" dirty="0" smtClean="0"/>
            </a:br>
            <a:r>
              <a:rPr lang="en-US" dirty="0" smtClean="0"/>
              <a:t>(GSPL)</a:t>
            </a:r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-28576" y="1544071"/>
            <a:ext cx="9144000" cy="6133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20425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(Talked about why we need the GSPL on January 15</a:t>
            </a:r>
            <a:r>
              <a:rPr lang="en-US" sz="2800" baseline="30000" dirty="0" smtClean="0"/>
              <a:t>th </a:t>
            </a:r>
            <a:r>
              <a:rPr lang="en-US" sz="2800" dirty="0" smtClean="0"/>
              <a:t>)</a:t>
            </a:r>
            <a:endParaRPr lang="en-US" sz="2800" dirty="0"/>
          </a:p>
        </p:txBody>
      </p:sp>
      <p:sp>
        <p:nvSpPr>
          <p:cNvPr id="9" name="Rectangle 8"/>
          <p:cNvSpPr/>
          <p:nvPr/>
        </p:nvSpPr>
        <p:spPr>
          <a:xfrm>
            <a:off x="809624" y="3073148"/>
            <a:ext cx="7467600" cy="1200329"/>
          </a:xfrm>
          <a:prstGeom prst="rect">
            <a:avLst/>
          </a:prstGeom>
          <a:ln w="254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333333"/>
                </a:solidFill>
                <a:latin typeface="Arial" panose="020B0604020202020204" pitchFamily="34" charset="0"/>
              </a:rPr>
              <a:t>To </a:t>
            </a:r>
            <a:r>
              <a:rPr lang="en-US" sz="2400" dirty="0">
                <a:solidFill>
                  <a:srgbClr val="333333"/>
                </a:solidFill>
                <a:latin typeface="Arial" panose="020B0604020202020204" pitchFamily="34" charset="0"/>
              </a:rPr>
              <a:t>enable members of the OHDSI community to </a:t>
            </a:r>
            <a:r>
              <a:rPr lang="en-US" sz="2400" b="1" dirty="0">
                <a:solidFill>
                  <a:srgbClr val="333333"/>
                </a:solidFill>
                <a:latin typeface="Arial" panose="020B0604020202020204" pitchFamily="34" charset="0"/>
              </a:rPr>
              <a:t>find, evaluate, and utilize community-validated cohort definitions </a:t>
            </a:r>
            <a:r>
              <a:rPr lang="en-US" sz="2400" dirty="0">
                <a:solidFill>
                  <a:srgbClr val="333333"/>
                </a:solidFill>
                <a:latin typeface="Arial" panose="020B0604020202020204" pitchFamily="34" charset="0"/>
              </a:rPr>
              <a:t>for research and other activities. </a:t>
            </a:r>
            <a:endParaRPr lang="en-US" sz="2400" dirty="0" smtClean="0">
              <a:solidFill>
                <a:srgbClr val="333333"/>
              </a:solidFill>
              <a:latin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531768" y="2557488"/>
            <a:ext cx="20233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333333"/>
                </a:solidFill>
                <a:latin typeface="Arial" panose="020B0604020202020204" pitchFamily="34" charset="0"/>
              </a:rPr>
              <a:t>Objective:</a:t>
            </a:r>
            <a:r>
              <a:rPr lang="en-US" sz="2800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30412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FAIR Principles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54641" y="1157468"/>
            <a:ext cx="831641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400" dirty="0" smtClean="0"/>
              <a:t>GSPL development is being guided by FAIR Principles</a:t>
            </a:r>
          </a:p>
          <a:p>
            <a:pPr marL="285750" indent="-285750">
              <a:buFontTx/>
              <a:buChar char="-"/>
            </a:pPr>
            <a:endParaRPr lang="en-US" sz="2400" dirty="0" smtClean="0"/>
          </a:p>
          <a:p>
            <a:pPr marL="285750" indent="-285750">
              <a:buFontTx/>
              <a:buChar char="-"/>
            </a:pPr>
            <a:r>
              <a:rPr lang="en-US" sz="2400" dirty="0" smtClean="0"/>
              <a:t>Reference: The FAIR Guiding Principles for scientific data management and stewardship by Wilkinson </a:t>
            </a:r>
            <a:r>
              <a:rPr lang="en-US" sz="2400" i="1" dirty="0" smtClean="0"/>
              <a:t>et al. </a:t>
            </a:r>
            <a:r>
              <a:rPr lang="en-US" sz="2400" dirty="0" smtClean="0"/>
              <a:t>(2016)</a:t>
            </a:r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3424659" y="3107737"/>
            <a:ext cx="2195091" cy="2308324"/>
          </a:xfrm>
          <a:prstGeom prst="rect">
            <a:avLst/>
          </a:prstGeom>
          <a:ln w="254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sz="3600" b="1" dirty="0"/>
              <a:t>F</a:t>
            </a:r>
            <a:r>
              <a:rPr lang="en-US" sz="2800" dirty="0"/>
              <a:t>indable</a:t>
            </a:r>
          </a:p>
          <a:p>
            <a:r>
              <a:rPr lang="en-US" sz="3600" b="1" dirty="0"/>
              <a:t>A</a:t>
            </a:r>
            <a:r>
              <a:rPr lang="en-US" sz="2800" dirty="0"/>
              <a:t>ccessible</a:t>
            </a:r>
          </a:p>
          <a:p>
            <a:r>
              <a:rPr lang="en-US" sz="3600" b="1" dirty="0"/>
              <a:t>I</a:t>
            </a:r>
            <a:r>
              <a:rPr lang="en-US" sz="2800" dirty="0"/>
              <a:t>nteroperable</a:t>
            </a:r>
          </a:p>
          <a:p>
            <a:r>
              <a:rPr lang="en-US" sz="3600" b="1" dirty="0"/>
              <a:t>R</a:t>
            </a:r>
            <a:r>
              <a:rPr lang="en-US" sz="2800" dirty="0"/>
              <a:t>eusable</a:t>
            </a:r>
          </a:p>
        </p:txBody>
      </p:sp>
    </p:spTree>
    <p:extLst>
      <p:ext uri="{BB962C8B-B14F-4D97-AF65-F5344CB8AC3E}">
        <p14:creationId xmlns:p14="http://schemas.microsoft.com/office/powerpoint/2010/main" val="1513254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FAIR Principles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282" y="1192192"/>
            <a:ext cx="8253518" cy="4953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226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-5542"/>
            <a:ext cx="75438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Library Architecture Formulation</a:t>
            </a:r>
            <a:endParaRPr lang="en-US" dirty="0"/>
          </a:p>
        </p:txBody>
      </p:sp>
      <p:pic>
        <p:nvPicPr>
          <p:cNvPr id="4" name="Picture 3" descr="Effects of Information Technology on Society - ClassTalker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212" y="1452662"/>
            <a:ext cx="1874635" cy="1926708"/>
          </a:xfrm>
          <a:prstGeom prst="rect">
            <a:avLst/>
          </a:prstGeom>
        </p:spPr>
      </p:pic>
      <p:pic>
        <p:nvPicPr>
          <p:cNvPr id="5" name="Picture 4" descr="خبرگزاری تسنیم - بی‌نظمی درآمدی در حوزه فناوری اطلاعات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850" y="4212236"/>
            <a:ext cx="2417879" cy="1683448"/>
          </a:xfrm>
          <a:prstGeom prst="rect">
            <a:avLst/>
          </a:prstGeom>
        </p:spPr>
      </p:pic>
      <p:pic>
        <p:nvPicPr>
          <p:cNvPr id="6" name="Picture 5" descr="Giochi con la lingua | Noi parliamo italian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4599" y="1458310"/>
            <a:ext cx="1921060" cy="192106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168501" y="838512"/>
            <a:ext cx="2686575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20425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End User</a:t>
            </a:r>
            <a:endParaRPr lang="en-US" sz="28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168501" y="3479123"/>
            <a:ext cx="2686575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20425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Librarians</a:t>
            </a:r>
            <a:endParaRPr lang="en-US" sz="2800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411842" y="838512"/>
            <a:ext cx="2686575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20425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Authors</a:t>
            </a:r>
            <a:endParaRPr lang="en-US" sz="2800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5411842" y="3501030"/>
            <a:ext cx="2686575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20425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Validators</a:t>
            </a:r>
            <a:endParaRPr lang="en-US" sz="2800" dirty="0"/>
          </a:p>
        </p:txBody>
      </p:sp>
      <p:pic>
        <p:nvPicPr>
          <p:cNvPr id="11" name="Picture 10" descr="PROW 100: Foundations of Composition: Grammar Detective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047" y="4185374"/>
            <a:ext cx="1934395" cy="1791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220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6646762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“Gold Standard” you say?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61503" y="1257612"/>
            <a:ext cx="8658405" cy="7911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20425A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 smtClean="0"/>
              <a:t>What it </a:t>
            </a:r>
            <a:r>
              <a:rPr lang="en-US" sz="2800" b="1" u="sng" dirty="0" smtClean="0"/>
              <a:t>isn’t</a:t>
            </a:r>
            <a:r>
              <a:rPr lang="en-US" sz="2800" b="1" dirty="0" smtClean="0"/>
              <a:t>: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61503" y="2914721"/>
            <a:ext cx="8658405" cy="7911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20425A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 smtClean="0"/>
              <a:t>What it </a:t>
            </a:r>
            <a:r>
              <a:rPr lang="en-US" sz="2800" b="1" u="sng" dirty="0" smtClean="0"/>
              <a:t>is</a:t>
            </a:r>
            <a:r>
              <a:rPr lang="en-US" sz="2800" b="1" dirty="0" smtClean="0"/>
              <a:t>: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143000" y="1856602"/>
            <a:ext cx="7676907" cy="12106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20425A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smtClean="0"/>
              <a:t>- </a:t>
            </a:r>
            <a:r>
              <a:rPr lang="en-US" sz="2800" dirty="0"/>
              <a:t>I</a:t>
            </a:r>
            <a:r>
              <a:rPr lang="en-US" sz="2800" dirty="0" smtClean="0"/>
              <a:t>mposing rules to </a:t>
            </a:r>
            <a:r>
              <a:rPr lang="en-US" sz="2800" dirty="0" smtClean="0"/>
              <a:t>make sure </a:t>
            </a:r>
            <a:r>
              <a:rPr lang="en-US" sz="2800" dirty="0" smtClean="0"/>
              <a:t>phenotypes </a:t>
            </a:r>
            <a:r>
              <a:rPr lang="en-US" sz="2800" dirty="0" smtClean="0"/>
              <a:t>have “good </a:t>
            </a:r>
            <a:r>
              <a:rPr lang="en-US" sz="2800" dirty="0" smtClean="0"/>
              <a:t>enough” metrics</a:t>
            </a:r>
            <a:r>
              <a:rPr lang="en-US" sz="2800" dirty="0" smtClean="0"/>
              <a:t>.</a:t>
            </a:r>
            <a:endParaRPr lang="en-US" sz="2800" b="1" dirty="0" smtClean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142999" y="3507838"/>
            <a:ext cx="7676909" cy="18512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20425A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smtClean="0"/>
              <a:t>- Librarians making sure that certain “</a:t>
            </a:r>
            <a:r>
              <a:rPr lang="en-US" sz="2800" b="1" dirty="0" smtClean="0"/>
              <a:t>gold standard processes</a:t>
            </a:r>
            <a:r>
              <a:rPr lang="en-US" sz="2800" dirty="0" smtClean="0"/>
              <a:t>” are being followed when a phenotype is submitted to the library and when a phenotype is validated.</a:t>
            </a:r>
            <a:endParaRPr lang="en-US" sz="2800" b="1" dirty="0" smtClean="0"/>
          </a:p>
        </p:txBody>
      </p:sp>
      <p:pic>
        <p:nvPicPr>
          <p:cNvPr id="9" name="Picture 8" descr="Gold White Background Images | All White Backgroun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979" y="5617"/>
            <a:ext cx="1509021" cy="1131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479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Gold Standard Processes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61503" y="1093020"/>
            <a:ext cx="8658405" cy="7911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20425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Author Data Elements</a:t>
            </a:r>
            <a:endParaRPr lang="en-US" sz="2800" b="1" dirty="0" smtClean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61503" y="1785379"/>
            <a:ext cx="8658405" cy="44051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20425A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 smtClean="0"/>
              <a:t>Metadata: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Title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Author(s) and Affiliations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Date of Submission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Modality (Rule-Based or Computable)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Links to implementation/</a:t>
            </a:r>
            <a:r>
              <a:rPr lang="en-US" dirty="0" err="1" smtClean="0"/>
              <a:t>config</a:t>
            </a:r>
            <a:r>
              <a:rPr lang="en-US" dirty="0" smtClean="0"/>
              <a:t> files on GitHub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 smtClean="0"/>
              <a:t>Development:</a:t>
            </a:r>
            <a:endParaRPr lang="en-US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Purpose and Intended Use</a:t>
            </a:r>
            <a:endParaRPr lang="en-US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Development Methodology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Flowchart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 smtClean="0"/>
              <a:t>Identify CDM Dependencies: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Conditions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Drug Exposures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Labs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Measurements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Notes NLP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Observations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Procedures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Visits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 smtClean="0"/>
              <a:t>Provenance:</a:t>
            </a:r>
            <a:endParaRPr lang="en-US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Other phenotype definitions this phenotype was derived from or inspired by</a:t>
            </a:r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320040" y="1785379"/>
            <a:ext cx="836676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8290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Gold Standard Processes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61503" y="1093020"/>
            <a:ext cx="8658405" cy="7911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20425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Validator Data Elements</a:t>
            </a:r>
            <a:endParaRPr lang="en-US" sz="2800" b="1" dirty="0" smtClean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61503" y="1785379"/>
            <a:ext cx="8658405" cy="39936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20425A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 smtClean="0"/>
              <a:t>Metadata: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Title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Author(s) and Affiliations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Date of Submission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Hash of phenotype evaluated </a:t>
            </a:r>
            <a:endParaRPr lang="en-US" dirty="0" smtClean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Validation procedure</a:t>
            </a:r>
            <a:endParaRPr lang="en-US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 smtClean="0"/>
              <a:t>Metrics: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Sample Size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True Positives/Negatives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False Positives/Negatives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Was a THEMIS-certified dataset used?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800" b="1" dirty="0" smtClean="0"/>
          </a:p>
        </p:txBody>
      </p:sp>
      <p:cxnSp>
        <p:nvCxnSpPr>
          <p:cNvPr id="7" name="Straight Connector 6"/>
          <p:cNvCxnSpPr/>
          <p:nvPr/>
        </p:nvCxnSpPr>
        <p:spPr>
          <a:xfrm>
            <a:off x="320040" y="1785379"/>
            <a:ext cx="836676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1498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Hash-based Linkage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8349" y="1084100"/>
            <a:ext cx="8854483" cy="7911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20425A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 smtClean="0"/>
              <a:t>A Phenotype is identified by a hash of its implementation file</a:t>
            </a:r>
            <a:endParaRPr lang="en-US" sz="2800" b="1" dirty="0" smtClean="0"/>
          </a:p>
        </p:txBody>
      </p:sp>
      <p:sp>
        <p:nvSpPr>
          <p:cNvPr id="6" name="Rectangle 5"/>
          <p:cNvSpPr/>
          <p:nvPr/>
        </p:nvSpPr>
        <p:spPr>
          <a:xfrm>
            <a:off x="160020" y="3054029"/>
            <a:ext cx="4754880" cy="6583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7245cf0ee90b52deb5b9965f42a5f32cff585d29</a:t>
            </a:r>
          </a:p>
        </p:txBody>
      </p:sp>
      <p:sp>
        <p:nvSpPr>
          <p:cNvPr id="7" name="Rectangle 6"/>
          <p:cNvSpPr/>
          <p:nvPr/>
        </p:nvSpPr>
        <p:spPr>
          <a:xfrm>
            <a:off x="160020" y="1880616"/>
            <a:ext cx="4754880" cy="658368"/>
          </a:xfrm>
          <a:prstGeom prst="rect">
            <a:avLst/>
          </a:prstGeom>
          <a:solidFill>
            <a:srgbClr val="F49F1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Phenotypes</a:t>
            </a:r>
            <a:endParaRPr lang="en-US" sz="2400" b="1" dirty="0"/>
          </a:p>
        </p:txBody>
      </p:sp>
      <p:sp>
        <p:nvSpPr>
          <p:cNvPr id="8" name="Rectangle 7"/>
          <p:cNvSpPr/>
          <p:nvPr/>
        </p:nvSpPr>
        <p:spPr>
          <a:xfrm>
            <a:off x="5212080" y="1880616"/>
            <a:ext cx="3730752" cy="658368"/>
          </a:xfrm>
          <a:prstGeom prst="rect">
            <a:avLst/>
          </a:prstGeom>
          <a:solidFill>
            <a:srgbClr val="F49F1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Validation Sets</a:t>
            </a:r>
            <a:endParaRPr lang="en-US" sz="2400" b="1" dirty="0"/>
          </a:p>
        </p:txBody>
      </p:sp>
      <p:sp>
        <p:nvSpPr>
          <p:cNvPr id="10" name="Rectangle 9"/>
          <p:cNvSpPr/>
          <p:nvPr/>
        </p:nvSpPr>
        <p:spPr>
          <a:xfrm>
            <a:off x="6132565" y="2812475"/>
            <a:ext cx="1889782" cy="3205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Set 1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132565" y="3225247"/>
            <a:ext cx="1889782" cy="3159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Set 2</a:t>
            </a:r>
            <a:endParaRPr lang="en-US" dirty="0"/>
          </a:p>
        </p:txBody>
      </p:sp>
      <p:cxnSp>
        <p:nvCxnSpPr>
          <p:cNvPr id="14" name="Straight Arrow Connector 13"/>
          <p:cNvCxnSpPr>
            <a:stCxn id="10" idx="1"/>
            <a:endCxn id="6" idx="3"/>
          </p:cNvCxnSpPr>
          <p:nvPr/>
        </p:nvCxnSpPr>
        <p:spPr>
          <a:xfrm flipH="1">
            <a:off x="4914900" y="2972727"/>
            <a:ext cx="1217665" cy="410486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6132565" y="3633447"/>
            <a:ext cx="1889782" cy="3159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Set </a:t>
            </a:r>
            <a:r>
              <a:rPr lang="en-US" dirty="0"/>
              <a:t>3</a:t>
            </a:r>
          </a:p>
        </p:txBody>
      </p:sp>
      <p:cxnSp>
        <p:nvCxnSpPr>
          <p:cNvPr id="21" name="Straight Arrow Connector 20"/>
          <p:cNvCxnSpPr>
            <a:stCxn id="11" idx="1"/>
            <a:endCxn id="6" idx="3"/>
          </p:cNvCxnSpPr>
          <p:nvPr/>
        </p:nvCxnSpPr>
        <p:spPr>
          <a:xfrm flipH="1">
            <a:off x="4914900" y="3383213"/>
            <a:ext cx="1217665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8" idx="1"/>
            <a:endCxn id="6" idx="3"/>
          </p:cNvCxnSpPr>
          <p:nvPr/>
        </p:nvCxnSpPr>
        <p:spPr>
          <a:xfrm flipH="1" flipV="1">
            <a:off x="4914900" y="3383213"/>
            <a:ext cx="1217665" cy="40820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877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HDSI FDA 2017" id="{0711340E-1C62-5143-9475-78586A6B5A69}" vid="{A4FE9E93-04AA-594D-8922-A35274B103E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IA Document" ma:contentTypeID="0x0101007EDFF2051E4E304A84E61DD9B9CEA93D0087EDDD5C47F55842BF75A8A4CF5A86DA" ma:contentTypeVersion="3" ma:contentTypeDescription="Create a new document." ma:contentTypeScope="" ma:versionID="e83f33d9bd97579b23abc90f31121010">
  <xsd:schema xmlns:xsd="http://www.w3.org/2001/XMLSchema" xmlns:xs="http://www.w3.org/2001/XMLSchema" xmlns:p="http://schemas.microsoft.com/office/2006/metadata/properties" xmlns:ns2="d9d0f46b-f6a6-4db7-a277-b2edc3298236" targetNamespace="http://schemas.microsoft.com/office/2006/metadata/properties" ma:root="true" ma:fieldsID="5e3891f1ff536d154d65905e7d539514" ns2:_="">
    <xsd:import namespace="d9d0f46b-f6a6-4db7-a277-b2edc3298236"/>
    <xsd:element name="properties">
      <xsd:complexType>
        <xsd:sequence>
          <xsd:element name="documentManagement">
            <xsd:complexType>
              <xsd:all>
                <xsd:element ref="ns2:Year"/>
                <xsd:element ref="ns2:Content_x0020_Region"/>
                <xsd:element ref="ns2:Retention_x0020_Schedule"/>
                <xsd:element ref="ns2:Responsible_x0020_Office"/>
                <xsd:element ref="ns2:Doc_x0020_Status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d0f46b-f6a6-4db7-a277-b2edc3298236" elementFormDefault="qualified">
    <xsd:import namespace="http://schemas.microsoft.com/office/2006/documentManagement/types"/>
    <xsd:import namespace="http://schemas.microsoft.com/office/infopath/2007/PartnerControls"/>
    <xsd:element name="Year" ma:index="8" ma:displayName="Year" ma:list="{090302be-5fa6-4807-8954-04f8be0b0748}" ma:internalName="Year" ma:showField="Title" ma:web="d9d0f46b-f6a6-4db7-a277-b2edc3298236">
      <xsd:simpleType>
        <xsd:restriction base="dms:Lookup"/>
      </xsd:simpleType>
    </xsd:element>
    <xsd:element name="Content_x0020_Region" ma:index="9" ma:displayName="Content Region" ma:list="{6f98ea51-7189-4b6a-a911-ad4d34d5dcf8}" ma:internalName="Content_x0020_Region" ma:showField="Title" ma:web="d9d0f46b-f6a6-4db7-a277-b2edc3298236">
      <xsd:simpleType>
        <xsd:restriction base="dms:Lookup"/>
      </xsd:simpleType>
    </xsd:element>
    <xsd:element name="Retention_x0020_Schedule" ma:index="10" ma:displayName="Retention Schedule" ma:list="{88ff0776-613d-4cb1-be01-79219c896d29}" ma:internalName="Retention_x0020_Schedule" ma:showField="Title" ma:web="d9d0f46b-f6a6-4db7-a277-b2edc3298236">
      <xsd:simpleType>
        <xsd:restriction base="dms:Lookup"/>
      </xsd:simpleType>
    </xsd:element>
    <xsd:element name="Responsible_x0020_Office" ma:index="11" ma:displayName="Responsible Office" ma:list="{f4bb6a4e-f6fb-4236-8cef-05f09eb91670}" ma:internalName="Responsible_x0020_Office" ma:showField="Title" ma:web="d9d0f46b-f6a6-4db7-a277-b2edc3298236">
      <xsd:simpleType>
        <xsd:restriction base="dms:Lookup"/>
      </xsd:simpleType>
    </xsd:element>
    <xsd:element name="Doc_x0020_Status" ma:index="12" ma:displayName="Doc Status" ma:list="{9c958115-5b88-40e9-a53f-abb8ad925efc}" ma:internalName="Doc_x0020_Status" ma:readOnly="false" ma:showField="Title" ma:web="d9d0f46b-f6a6-4db7-a277-b2edc3298236">
      <xsd:simpleType>
        <xsd:restriction base="dms:Lookup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Year xmlns="d9d0f46b-f6a6-4db7-a277-b2edc3298236">26</Year>
    <Doc_x0020_Status xmlns="d9d0f46b-f6a6-4db7-a277-b2edc3298236">1</Doc_x0020_Status>
    <Retention_x0020_Schedule xmlns="d9d0f46b-f6a6-4db7-a277-b2edc3298236">9</Retention_x0020_Schedule>
    <Content_x0020_Region xmlns="d9d0f46b-f6a6-4db7-a277-b2edc3298236">6</Content_x0020_Region>
    <Responsible_x0020_Office xmlns="d9d0f46b-f6a6-4db7-a277-b2edc3298236">3</Responsible_x0020_Office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DC8C4C4-AC2F-405B-A1FB-F54829AE5F7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9d0f46b-f6a6-4db7-a277-b2edc329823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838D099-2BEE-488C-80B3-6947A2EDAFB5}">
  <ds:schemaRefs>
    <ds:schemaRef ds:uri="http://purl.org/dc/elements/1.1/"/>
    <ds:schemaRef ds:uri="http://schemas.openxmlformats.org/package/2006/metadata/core-properties"/>
    <ds:schemaRef ds:uri="d9d0f46b-f6a6-4db7-a277-b2edc3298236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1DD6B813-4D67-4F41-901E-EE278B8CA00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OHDSI Template</Template>
  <TotalTime>5916</TotalTime>
  <Words>631</Words>
  <Application>Microsoft Office PowerPoint</Application>
  <PresentationFormat>On-screen Show (4:3)</PresentationFormat>
  <Paragraphs>130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OHDSI Gold Standard Phenotype Library Working Group</vt:lpstr>
      <vt:lpstr>Gold Standard Phenotype Library (GSPL)</vt:lpstr>
      <vt:lpstr>FAIR Principles</vt:lpstr>
      <vt:lpstr>FAIR Principles</vt:lpstr>
      <vt:lpstr>Library Architecture Formulation</vt:lpstr>
      <vt:lpstr>“Gold Standard” you say?</vt:lpstr>
      <vt:lpstr>Gold Standard Processes</vt:lpstr>
      <vt:lpstr>Gold Standard Processes</vt:lpstr>
      <vt:lpstr>Hash-based Linkage</vt:lpstr>
      <vt:lpstr>Hash-based Linkage</vt:lpstr>
      <vt:lpstr>Library Implementation</vt:lpstr>
      <vt:lpstr>Shiny App Viewer</vt:lpstr>
      <vt:lpstr>Combining OHDSI Toolsets</vt:lpstr>
      <vt:lpstr>Combining OHDSI Toolsets</vt:lpstr>
      <vt:lpstr>Combining OHDSI Toolsets</vt:lpstr>
      <vt:lpstr>Thanks!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Observational Health Data Sciences and Informatics (OHDSI)</dc:title>
  <dc:creator>Potvien, Aaron</dc:creator>
  <cp:lastModifiedBy>Potvien, Aaron</cp:lastModifiedBy>
  <cp:revision>183</cp:revision>
  <dcterms:created xsi:type="dcterms:W3CDTF">2019-01-09T18:18:12Z</dcterms:created>
  <dcterms:modified xsi:type="dcterms:W3CDTF">2019-04-02T16:41:31Z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0x0101007EDFF2051E4E304A84E61DD9B9CEA93D0087EDDD5C47F55842BF75A8A4CF5A86DA</vt:lpwstr>
  </property>
</Properties>
</file>