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1" r:id="rId3"/>
    <p:sldId id="404" r:id="rId4"/>
    <p:sldId id="632" r:id="rId5"/>
    <p:sldId id="411" r:id="rId6"/>
    <p:sldId id="639" r:id="rId7"/>
    <p:sldId id="633" r:id="rId8"/>
    <p:sldId id="634" r:id="rId9"/>
    <p:sldId id="649" r:id="rId10"/>
    <p:sldId id="642" r:id="rId11"/>
    <p:sldId id="644" r:id="rId12"/>
    <p:sldId id="647" r:id="rId13"/>
    <p:sldId id="643" r:id="rId14"/>
    <p:sldId id="645" r:id="rId15"/>
    <p:sldId id="648" r:id="rId16"/>
    <p:sldId id="646" r:id="rId17"/>
    <p:sldId id="650" r:id="rId18"/>
    <p:sldId id="635" r:id="rId19"/>
    <p:sldId id="637" r:id="rId20"/>
    <p:sldId id="257" r:id="rId21"/>
    <p:sldId id="258" r:id="rId22"/>
    <p:sldId id="259" r:id="rId23"/>
    <p:sldId id="260" r:id="rId24"/>
    <p:sldId id="638" r:id="rId25"/>
    <p:sldId id="630" r:id="rId26"/>
    <p:sldId id="620" r:id="rId27"/>
    <p:sldId id="628" r:id="rId28"/>
    <p:sldId id="621" r:id="rId29"/>
    <p:sldId id="622" r:id="rId30"/>
    <p:sldId id="629" r:id="rId31"/>
    <p:sldId id="623" r:id="rId32"/>
    <p:sldId id="636" r:id="rId33"/>
    <p:sldId id="640" r:id="rId34"/>
    <p:sldId id="294" r:id="rId35"/>
    <p:sldId id="295" r:id="rId36"/>
    <p:sldId id="293" r:id="rId37"/>
    <p:sldId id="651" r:id="rId38"/>
    <p:sldId id="6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>
      <p:cViewPr varScale="1">
        <p:scale>
          <a:sx n="159" d="100"/>
          <a:sy n="159" d="100"/>
        </p:scale>
        <p:origin x="4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30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2130426"/>
            <a:ext cx="8128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4038600"/>
            <a:ext cx="812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3" descr="C:\Users\pryan4\Downloads\want-impact-public-health-help-shape-journey-ahead\OHDSI logo with text - vertical - colored.png">
            <a:extLst>
              <a:ext uri="{FF2B5EF4-FFF2-40B4-BE49-F238E27FC236}">
                <a16:creationId xmlns:a16="http://schemas.microsoft.com/office/drawing/2014/main" id="{E7554C83-E62F-48C0-8308-2B4788DD0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3451860" cy="41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51E90-0C4E-473C-AC0E-58AA21A6B7FD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Font typeface="Calibri"/>
              <a:buNone/>
              <a:defRPr sz="4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425A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0425A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0425A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0" y="6400800"/>
            <a:ext cx="12192000" cy="762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60"/>
            <a:ext cx="17688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‹#›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515100"/>
            <a:ext cx="4775200" cy="342900"/>
          </a:xfrm>
        </p:spPr>
        <p:txBody>
          <a:bodyPr/>
          <a:lstStyle>
            <a:lvl1pPr marL="342900" indent="0">
              <a:buNone/>
              <a:defRPr sz="1200"/>
            </a:lvl1pPr>
            <a:lvl2pPr marL="742950" indent="0">
              <a:buNone/>
              <a:defRPr sz="1200"/>
            </a:lvl2pPr>
            <a:lvl3pPr marL="1143000" indent="0">
              <a:buNone/>
              <a:defRPr sz="1200"/>
            </a:lvl3pPr>
            <a:lvl4pPr marL="1600200" indent="0">
              <a:buNone/>
              <a:defRPr sz="1200"/>
            </a:lvl4pPr>
            <a:lvl5pPr marL="2057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2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00800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8160"/>
            <a:ext cx="1768777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5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8E27D786-324D-4E22-B525-044E22AFE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6704EB07-5162-4E35-A2EB-81F553E39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F7E808-9302-4B4C-9AD7-0211CD846277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2" y="152400"/>
            <a:ext cx="1033201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1A5E6E12-2FC3-42E8-8BB6-3627951F88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FBDDB2-0751-4639-B11D-C8B98E7ACF92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F1865-3EF1-48A0-9F37-5FB0798E68D5}"/>
              </a:ext>
            </a:extLst>
          </p:cNvPr>
          <p:cNvSpPr/>
          <p:nvPr userDrawn="1"/>
        </p:nvSpPr>
        <p:spPr>
          <a:xfrm>
            <a:off x="0" y="6454776"/>
            <a:ext cx="12192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2" descr="C:\Users\pryan4\Downloads\want-impact-public-health-help-shape-journey-ahead\OHDSI logo only - colored.png">
            <a:extLst>
              <a:ext uri="{FF2B5EF4-FFF2-40B4-BE49-F238E27FC236}">
                <a16:creationId xmlns:a16="http://schemas.microsoft.com/office/drawing/2014/main" id="{09A03D4B-1AF1-4F2F-A794-7D4F3F3D1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Font typeface="Calibri"/>
              <a:buNone/>
              <a:defRPr sz="4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6400800"/>
            <a:ext cx="12192000" cy="762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60"/>
            <a:ext cx="17688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‹#›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515100"/>
            <a:ext cx="4775200" cy="342900"/>
          </a:xfrm>
        </p:spPr>
        <p:txBody>
          <a:bodyPr/>
          <a:lstStyle>
            <a:lvl1pPr marL="342900" indent="0">
              <a:buNone/>
              <a:defRPr sz="1200"/>
            </a:lvl1pPr>
            <a:lvl2pPr marL="742950" indent="0">
              <a:buNone/>
              <a:defRPr sz="1200"/>
            </a:lvl2pPr>
            <a:lvl3pPr marL="1143000" indent="0">
              <a:buNone/>
              <a:defRPr sz="1200"/>
            </a:lvl3pPr>
            <a:lvl4pPr marL="1600200" indent="0">
              <a:buNone/>
              <a:defRPr sz="1200"/>
            </a:lvl4pPr>
            <a:lvl5pPr marL="2057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8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Font typeface="Calibri"/>
              <a:buNone/>
              <a:defRPr sz="4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6400800"/>
            <a:ext cx="12192000" cy="762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60"/>
            <a:ext cx="17688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‹#›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515100"/>
            <a:ext cx="4775200" cy="342900"/>
          </a:xfrm>
        </p:spPr>
        <p:txBody>
          <a:bodyPr/>
          <a:lstStyle>
            <a:lvl1pPr marL="342900" indent="0">
              <a:buNone/>
              <a:defRPr sz="1200"/>
            </a:lvl1pPr>
            <a:lvl2pPr marL="742950" indent="0">
              <a:buNone/>
              <a:defRPr sz="1200"/>
            </a:lvl2pPr>
            <a:lvl3pPr marL="1143000" indent="0">
              <a:buNone/>
              <a:defRPr sz="1200"/>
            </a:lvl3pPr>
            <a:lvl4pPr marL="1600200" indent="0">
              <a:buNone/>
              <a:defRPr sz="1200"/>
            </a:lvl4pPr>
            <a:lvl5pPr marL="2057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8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Font typeface="Calibri"/>
              <a:buNone/>
              <a:defRPr sz="4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6400800"/>
            <a:ext cx="12192000" cy="762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60"/>
            <a:ext cx="17688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‹#›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515100"/>
            <a:ext cx="4775200" cy="342900"/>
          </a:xfrm>
        </p:spPr>
        <p:txBody>
          <a:bodyPr/>
          <a:lstStyle>
            <a:lvl1pPr marL="342900" indent="0">
              <a:buNone/>
              <a:defRPr sz="1200"/>
            </a:lvl1pPr>
            <a:lvl2pPr marL="742950" indent="0">
              <a:buNone/>
              <a:defRPr sz="1200"/>
            </a:lvl2pPr>
            <a:lvl3pPr marL="1143000" indent="0">
              <a:buNone/>
              <a:defRPr sz="1200"/>
            </a:lvl3pPr>
            <a:lvl4pPr marL="1600200" indent="0">
              <a:buNone/>
              <a:defRPr sz="1200"/>
            </a:lvl4pPr>
            <a:lvl5pPr marL="2057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Font typeface="Calibri"/>
              <a:buNone/>
              <a:defRPr sz="4000" b="0" i="0" u="none" strike="noStrike" cap="none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6400800"/>
            <a:ext cx="12192000" cy="76200"/>
          </a:xfrm>
          <a:prstGeom prst="rect">
            <a:avLst/>
          </a:prstGeom>
          <a:gradFill>
            <a:gsLst>
              <a:gs pos="0">
                <a:srgbClr val="20425A"/>
              </a:gs>
              <a:gs pos="44000">
                <a:srgbClr val="20425A"/>
              </a:gs>
              <a:gs pos="55000">
                <a:srgbClr val="EB6622"/>
              </a:gs>
              <a:gs pos="100000">
                <a:srgbClr val="FCCB1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C:\Users\pryan4\Downloads\want-impact-public-health-help-shape-journey-ahead\OHDSI logo only - color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1" y="-38160"/>
            <a:ext cx="17688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347200" y="6492875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‹#›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515100"/>
            <a:ext cx="4775200" cy="342900"/>
          </a:xfrm>
        </p:spPr>
        <p:txBody>
          <a:bodyPr/>
          <a:lstStyle>
            <a:lvl1pPr marL="342900" indent="0">
              <a:buNone/>
              <a:defRPr sz="1200"/>
            </a:lvl1pPr>
            <a:lvl2pPr marL="742950" indent="0">
              <a:buNone/>
              <a:defRPr sz="1200"/>
            </a:lvl2pPr>
            <a:lvl3pPr marL="1143000" indent="0">
              <a:buNone/>
              <a:defRPr sz="1200"/>
            </a:lvl3pPr>
            <a:lvl4pPr marL="1600200" indent="0">
              <a:buNone/>
              <a:defRPr sz="1200"/>
            </a:lvl4pPr>
            <a:lvl5pPr marL="2057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0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Extract-Transform-Load (ETL):</a:t>
            </a:r>
            <a:br>
              <a:rPr lang="en-US" dirty="0"/>
            </a:br>
            <a:r>
              <a:rPr lang="en-US" dirty="0"/>
              <a:t>Beyond the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0C5E-0DCE-41C5-93F8-61CAA9FC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E51B-466B-42E2-8DAA-54BDB3841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Either</a:t>
            </a:r>
          </a:p>
          <a:p>
            <a:r>
              <a:rPr lang="en-US" dirty="0"/>
              <a:t>Use mapping in Vocabulary</a:t>
            </a:r>
          </a:p>
          <a:p>
            <a:r>
              <a:rPr lang="en-US" dirty="0"/>
              <a:t>Create your own (e.g. using Usagi)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3532-ED34-4C6D-809C-DC2DCA277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138716"/>
            <a:ext cx="12192000" cy="49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OMOP Vocabulary – Drug 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30" y="4240174"/>
            <a:ext cx="2848480" cy="1036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/>
              <a:t>Branded Drug </a:t>
            </a:r>
            <a:endParaRPr lang="en-US" sz="1100" b="1" dirty="0"/>
          </a:p>
          <a:p>
            <a:r>
              <a:rPr lang="en-US" sz="1100" i="1" dirty="0"/>
              <a:t>Concept</a:t>
            </a:r>
            <a:r>
              <a:rPr lang="en-US" sz="1100" dirty="0"/>
              <a:t> with </a:t>
            </a:r>
            <a:r>
              <a:rPr lang="en-US" sz="1100" dirty="0" err="1"/>
              <a:t>concept_class_id</a:t>
            </a:r>
            <a:r>
              <a:rPr lang="en-US" sz="1100" dirty="0"/>
              <a:t> = Branded Drug</a:t>
            </a:r>
          </a:p>
          <a:p>
            <a:endParaRPr lang="en-US" sz="1100" dirty="0"/>
          </a:p>
          <a:p>
            <a:r>
              <a:rPr lang="en-US" sz="1100" dirty="0"/>
              <a:t>Acetaminophen 80 MG Chewable Tablet [Tylenol]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5154" y="1136345"/>
            <a:ext cx="2565677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Strength </a:t>
            </a:r>
            <a:endParaRPr lang="en-US" sz="1100" b="1"/>
          </a:p>
          <a:p>
            <a:r>
              <a:rPr lang="en-US" sz="1100" i="1"/>
              <a:t>Drug_strength</a:t>
            </a:r>
          </a:p>
          <a:p>
            <a:endParaRPr lang="en-US" sz="1100"/>
          </a:p>
          <a:p>
            <a:r>
              <a:rPr lang="en-US" sz="1100"/>
              <a:t>Acetaminophen 80 MG Chewable Tablet</a:t>
            </a:r>
          </a:p>
          <a:p>
            <a:r>
              <a:rPr lang="en-US" sz="1100"/>
              <a:t>Acetaminophen</a:t>
            </a:r>
          </a:p>
          <a:p>
            <a:r>
              <a:rPr lang="en-US" sz="1100"/>
              <a:t>80 MG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2332" y="2689104"/>
            <a:ext cx="2876541" cy="10061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Ingredient</a:t>
            </a:r>
          </a:p>
          <a:p>
            <a:r>
              <a:rPr lang="en-US" sz="1100" i="1"/>
              <a:t>Concept</a:t>
            </a:r>
            <a:r>
              <a:rPr lang="en-US" sz="1100"/>
              <a:t> with concept_class_id = Ingredient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Aceteminophen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4808" y="5410276"/>
            <a:ext cx="2866371" cy="1029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Dose form </a:t>
            </a:r>
          </a:p>
          <a:p>
            <a:r>
              <a:rPr lang="en-US" sz="1100" i="1"/>
              <a:t>Concept</a:t>
            </a:r>
            <a:r>
              <a:rPr lang="en-US" sz="1100"/>
              <a:t> with concept_class_id = Dose Form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Chewable tablet</a:t>
            </a:r>
          </a:p>
          <a:p>
            <a:pPr marL="285750" indent="-285750">
              <a:buFontTx/>
              <a:buChar char="-"/>
            </a:pPr>
            <a:endParaRPr lang="en-US" sz="1100"/>
          </a:p>
        </p:txBody>
      </p:sp>
      <p:sp>
        <p:nvSpPr>
          <p:cNvPr id="8" name="Rectangle 7"/>
          <p:cNvSpPr/>
          <p:nvPr/>
        </p:nvSpPr>
        <p:spPr>
          <a:xfrm>
            <a:off x="1974805" y="4240173"/>
            <a:ext cx="2884067" cy="1036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Clinical Drug </a:t>
            </a:r>
            <a:endParaRPr lang="en-US" sz="1100" b="1"/>
          </a:p>
          <a:p>
            <a:r>
              <a:rPr lang="en-US" sz="1100" i="1"/>
              <a:t>Concept</a:t>
            </a:r>
            <a:r>
              <a:rPr lang="en-US" sz="1100"/>
              <a:t> with concept_class_id = Clinical Drug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Acetaminophen 80 MG Chewable Tablet</a:t>
            </a:r>
          </a:p>
          <a:p>
            <a:endParaRPr 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4564492" y="2897666"/>
            <a:ext cx="26670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tradename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3330" y="2689105"/>
            <a:ext cx="2842130" cy="10061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Brand name</a:t>
            </a:r>
            <a:endParaRPr lang="en-US" sz="1100" b="1"/>
          </a:p>
          <a:p>
            <a:r>
              <a:rPr lang="en-US" sz="1100" i="1"/>
              <a:t>Concept</a:t>
            </a:r>
            <a:r>
              <a:rPr lang="en-US" sz="1100"/>
              <a:t> with concept_class_id = Brand Name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Tylenol</a:t>
            </a:r>
          </a:p>
        </p:txBody>
      </p:sp>
      <p:cxnSp>
        <p:nvCxnSpPr>
          <p:cNvPr id="11" name="Elbow Connector 10"/>
          <p:cNvCxnSpPr>
            <a:stCxn id="6" idx="3"/>
            <a:endCxn id="10" idx="1"/>
          </p:cNvCxnSpPr>
          <p:nvPr/>
        </p:nvCxnSpPr>
        <p:spPr>
          <a:xfrm>
            <a:off x="4858872" y="3192202"/>
            <a:ext cx="1914458" cy="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3"/>
            <a:endCxn id="4" idx="1"/>
          </p:cNvCxnSpPr>
          <p:nvPr/>
        </p:nvCxnSpPr>
        <p:spPr>
          <a:xfrm>
            <a:off x="4858872" y="4758360"/>
            <a:ext cx="1914459" cy="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7" idx="1"/>
          </p:cNvCxnSpPr>
          <p:nvPr/>
        </p:nvCxnSpPr>
        <p:spPr>
          <a:xfrm rot="16200000" flipH="1">
            <a:off x="3616588" y="5076796"/>
            <a:ext cx="648471" cy="1047969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2"/>
            <a:endCxn id="7" idx="3"/>
          </p:cNvCxnSpPr>
          <p:nvPr/>
        </p:nvCxnSpPr>
        <p:spPr>
          <a:xfrm rot="5400000">
            <a:off x="7440139" y="5167585"/>
            <a:ext cx="648470" cy="86639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64491" y="4473252"/>
            <a:ext cx="26670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tradename</a:t>
            </a:r>
          </a:p>
        </p:txBody>
      </p:sp>
      <p:cxnSp>
        <p:nvCxnSpPr>
          <p:cNvPr id="16" name="Elbow Connector 15"/>
          <p:cNvCxnSpPr>
            <a:stCxn id="8" idx="1"/>
            <a:endCxn id="5" idx="1"/>
          </p:cNvCxnSpPr>
          <p:nvPr/>
        </p:nvCxnSpPr>
        <p:spPr>
          <a:xfrm rot="10800000" flipH="1">
            <a:off x="1974804" y="1707845"/>
            <a:ext cx="2640349" cy="3050514"/>
          </a:xfrm>
          <a:prstGeom prst="bentConnector3">
            <a:avLst>
              <a:gd name="adj1" fmla="val -8658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3"/>
            <a:endCxn id="5" idx="3"/>
          </p:cNvCxnSpPr>
          <p:nvPr/>
        </p:nvCxnSpPr>
        <p:spPr>
          <a:xfrm flipH="1" flipV="1">
            <a:off x="7180830" y="1707846"/>
            <a:ext cx="2440980" cy="3050515"/>
          </a:xfrm>
          <a:prstGeom prst="bentConnector3">
            <a:avLst>
              <a:gd name="adj1" fmla="val -9365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0"/>
            <a:endCxn id="5" idx="2"/>
          </p:cNvCxnSpPr>
          <p:nvPr/>
        </p:nvCxnSpPr>
        <p:spPr>
          <a:xfrm rot="5400000" flipH="1" flipV="1">
            <a:off x="4454419" y="1245530"/>
            <a:ext cx="409759" cy="24773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53852" y="5984830"/>
            <a:ext cx="13335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dose form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9871" y="5984829"/>
            <a:ext cx="12954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dose form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0537" y="3790119"/>
            <a:ext cx="12238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Ingredient of</a:t>
            </a:r>
          </a:p>
        </p:txBody>
      </p:sp>
      <p:cxnSp>
        <p:nvCxnSpPr>
          <p:cNvPr id="22" name="Elbow Connector 21"/>
          <p:cNvCxnSpPr>
            <a:stCxn id="10" idx="2"/>
            <a:endCxn id="4" idx="0"/>
          </p:cNvCxnSpPr>
          <p:nvPr/>
        </p:nvCxnSpPr>
        <p:spPr>
          <a:xfrm rot="16200000" flipH="1">
            <a:off x="7923546" y="3966149"/>
            <a:ext cx="544875" cy="31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8" idx="0"/>
          </p:cNvCxnSpPr>
          <p:nvPr/>
        </p:nvCxnSpPr>
        <p:spPr>
          <a:xfrm rot="5400000">
            <a:off x="3146284" y="3965853"/>
            <a:ext cx="544875" cy="37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1923" y="3790118"/>
            <a:ext cx="12238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Ingredient 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FE324-06C4-4DC2-A2CB-64E6202B5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138716"/>
            <a:ext cx="12192000" cy="49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OMOP Vocabulary – Drug 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30" y="4240174"/>
            <a:ext cx="2848480" cy="1036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 dirty="0"/>
              <a:t>Branded Drug </a:t>
            </a:r>
            <a:endParaRPr lang="en-US" sz="1100" b="1" dirty="0"/>
          </a:p>
          <a:p>
            <a:r>
              <a:rPr lang="en-US" sz="1100" i="1" dirty="0"/>
              <a:t>Concept</a:t>
            </a:r>
            <a:r>
              <a:rPr lang="en-US" sz="1100" dirty="0"/>
              <a:t> with </a:t>
            </a:r>
            <a:r>
              <a:rPr lang="en-US" sz="1100" dirty="0" err="1"/>
              <a:t>concept_class_id</a:t>
            </a:r>
            <a:r>
              <a:rPr lang="en-US" sz="1100" dirty="0"/>
              <a:t> = Branded Drug</a:t>
            </a:r>
          </a:p>
          <a:p>
            <a:endParaRPr lang="en-US" sz="1100" dirty="0"/>
          </a:p>
          <a:p>
            <a:r>
              <a:rPr lang="en-US" sz="1100" dirty="0"/>
              <a:t>Acetaminophen 80 MG Chewable Tablet [Tylenol]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5154" y="1136345"/>
            <a:ext cx="2565677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Strength </a:t>
            </a:r>
            <a:endParaRPr lang="en-US" sz="1100" b="1"/>
          </a:p>
          <a:p>
            <a:r>
              <a:rPr lang="en-US" sz="1100" i="1"/>
              <a:t>Drug_strength</a:t>
            </a:r>
          </a:p>
          <a:p>
            <a:endParaRPr lang="en-US" sz="1100"/>
          </a:p>
          <a:p>
            <a:r>
              <a:rPr lang="en-US" sz="1100"/>
              <a:t>Acetaminophen 80 MG Chewable Tablet</a:t>
            </a:r>
          </a:p>
          <a:p>
            <a:r>
              <a:rPr lang="en-US" sz="1100"/>
              <a:t>Acetaminophen</a:t>
            </a:r>
          </a:p>
          <a:p>
            <a:r>
              <a:rPr lang="en-US" sz="1100"/>
              <a:t>80 MG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2332" y="2689104"/>
            <a:ext cx="2876541" cy="10061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Ingredient</a:t>
            </a:r>
          </a:p>
          <a:p>
            <a:r>
              <a:rPr lang="en-US" sz="1100" i="1"/>
              <a:t>Concept</a:t>
            </a:r>
            <a:r>
              <a:rPr lang="en-US" sz="1100"/>
              <a:t> with concept_class_id = Ingredient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Aceteminophen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4808" y="5410276"/>
            <a:ext cx="2866371" cy="1029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Dose form </a:t>
            </a:r>
          </a:p>
          <a:p>
            <a:r>
              <a:rPr lang="en-US" sz="1100" i="1"/>
              <a:t>Concept</a:t>
            </a:r>
            <a:r>
              <a:rPr lang="en-US" sz="1100"/>
              <a:t> with concept_class_id = Dose Form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Chewable tablet</a:t>
            </a:r>
          </a:p>
          <a:p>
            <a:pPr marL="285750" indent="-285750">
              <a:buFontTx/>
              <a:buChar char="-"/>
            </a:pPr>
            <a:endParaRPr lang="en-US" sz="1100"/>
          </a:p>
        </p:txBody>
      </p:sp>
      <p:sp>
        <p:nvSpPr>
          <p:cNvPr id="8" name="Rectangle 7"/>
          <p:cNvSpPr/>
          <p:nvPr/>
        </p:nvSpPr>
        <p:spPr>
          <a:xfrm>
            <a:off x="1974805" y="4240173"/>
            <a:ext cx="2884067" cy="1036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Clinical Drug </a:t>
            </a:r>
            <a:endParaRPr lang="en-US" sz="1100" b="1"/>
          </a:p>
          <a:p>
            <a:r>
              <a:rPr lang="en-US" sz="1100" i="1"/>
              <a:t>Concept</a:t>
            </a:r>
            <a:r>
              <a:rPr lang="en-US" sz="1100"/>
              <a:t> with concept_class_id = Clinical Drug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Acetaminophen 80 MG Chewable Tablet</a:t>
            </a:r>
          </a:p>
          <a:p>
            <a:endParaRPr 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4564492" y="2897666"/>
            <a:ext cx="26670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tradename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3330" y="2689105"/>
            <a:ext cx="2842130" cy="10061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b="1"/>
              <a:t>Brand name</a:t>
            </a:r>
            <a:endParaRPr lang="en-US" sz="1100" b="1"/>
          </a:p>
          <a:p>
            <a:r>
              <a:rPr lang="en-US" sz="1100" i="1"/>
              <a:t>Concept</a:t>
            </a:r>
            <a:r>
              <a:rPr lang="en-US" sz="1100"/>
              <a:t> with concept_class_id = Brand Name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Tylenol</a:t>
            </a:r>
          </a:p>
        </p:txBody>
      </p:sp>
      <p:cxnSp>
        <p:nvCxnSpPr>
          <p:cNvPr id="11" name="Elbow Connector 10"/>
          <p:cNvCxnSpPr>
            <a:stCxn id="6" idx="3"/>
            <a:endCxn id="10" idx="1"/>
          </p:cNvCxnSpPr>
          <p:nvPr/>
        </p:nvCxnSpPr>
        <p:spPr>
          <a:xfrm>
            <a:off x="4858872" y="3192202"/>
            <a:ext cx="1914458" cy="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3"/>
            <a:endCxn id="4" idx="1"/>
          </p:cNvCxnSpPr>
          <p:nvPr/>
        </p:nvCxnSpPr>
        <p:spPr>
          <a:xfrm>
            <a:off x="4858872" y="4758360"/>
            <a:ext cx="1914459" cy="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7" idx="1"/>
          </p:cNvCxnSpPr>
          <p:nvPr/>
        </p:nvCxnSpPr>
        <p:spPr>
          <a:xfrm rot="16200000" flipH="1">
            <a:off x="3616588" y="5076796"/>
            <a:ext cx="648471" cy="1047969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2"/>
            <a:endCxn id="7" idx="3"/>
          </p:cNvCxnSpPr>
          <p:nvPr/>
        </p:nvCxnSpPr>
        <p:spPr>
          <a:xfrm rot="5400000">
            <a:off x="7440139" y="5167585"/>
            <a:ext cx="648470" cy="86639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64491" y="4473252"/>
            <a:ext cx="26670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tradename</a:t>
            </a:r>
          </a:p>
        </p:txBody>
      </p:sp>
      <p:cxnSp>
        <p:nvCxnSpPr>
          <p:cNvPr id="16" name="Elbow Connector 15"/>
          <p:cNvCxnSpPr>
            <a:stCxn id="8" idx="1"/>
            <a:endCxn id="5" idx="1"/>
          </p:cNvCxnSpPr>
          <p:nvPr/>
        </p:nvCxnSpPr>
        <p:spPr>
          <a:xfrm rot="10800000" flipH="1">
            <a:off x="1974804" y="1707845"/>
            <a:ext cx="2640349" cy="3050514"/>
          </a:xfrm>
          <a:prstGeom prst="bentConnector3">
            <a:avLst>
              <a:gd name="adj1" fmla="val -8658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3"/>
            <a:endCxn id="5" idx="3"/>
          </p:cNvCxnSpPr>
          <p:nvPr/>
        </p:nvCxnSpPr>
        <p:spPr>
          <a:xfrm flipH="1" flipV="1">
            <a:off x="7180830" y="1707846"/>
            <a:ext cx="2440980" cy="3050515"/>
          </a:xfrm>
          <a:prstGeom prst="bentConnector3">
            <a:avLst>
              <a:gd name="adj1" fmla="val -9365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0"/>
            <a:endCxn id="5" idx="2"/>
          </p:cNvCxnSpPr>
          <p:nvPr/>
        </p:nvCxnSpPr>
        <p:spPr>
          <a:xfrm rot="5400000" flipH="1" flipV="1">
            <a:off x="4454419" y="1245530"/>
            <a:ext cx="409759" cy="24773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53852" y="5984830"/>
            <a:ext cx="13335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dose form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9871" y="5984829"/>
            <a:ext cx="12954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Has dose form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0537" y="3790119"/>
            <a:ext cx="12238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Ingredient of</a:t>
            </a:r>
          </a:p>
        </p:txBody>
      </p:sp>
      <p:cxnSp>
        <p:nvCxnSpPr>
          <p:cNvPr id="22" name="Elbow Connector 21"/>
          <p:cNvCxnSpPr>
            <a:stCxn id="10" idx="2"/>
            <a:endCxn id="4" idx="0"/>
          </p:cNvCxnSpPr>
          <p:nvPr/>
        </p:nvCxnSpPr>
        <p:spPr>
          <a:xfrm rot="16200000" flipH="1">
            <a:off x="7923546" y="3966149"/>
            <a:ext cx="544875" cy="31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8" idx="0"/>
          </p:cNvCxnSpPr>
          <p:nvPr/>
        </p:nvCxnSpPr>
        <p:spPr>
          <a:xfrm rot="5400000">
            <a:off x="3146284" y="3965853"/>
            <a:ext cx="544875" cy="37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1923" y="3790118"/>
            <a:ext cx="12238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/>
              <a:t>Ingredient 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FE324-06C4-4DC2-A2CB-64E6202B5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957154-8F86-4DCB-9C0C-2C062248FD3A}"/>
              </a:ext>
            </a:extLst>
          </p:cNvPr>
          <p:cNvSpPr/>
          <p:nvPr/>
        </p:nvSpPr>
        <p:spPr>
          <a:xfrm>
            <a:off x="1905001" y="2564453"/>
            <a:ext cx="3048000" cy="127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551F1C-4D7F-4074-97BF-1ACEAEE4B431}"/>
              </a:ext>
            </a:extLst>
          </p:cNvPr>
          <p:cNvSpPr/>
          <p:nvPr/>
        </p:nvSpPr>
        <p:spPr>
          <a:xfrm>
            <a:off x="1905001" y="4138540"/>
            <a:ext cx="3048000" cy="1228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E3825-52F4-47CE-8497-3859691A6E56}"/>
              </a:ext>
            </a:extLst>
          </p:cNvPr>
          <p:cNvSpPr/>
          <p:nvPr/>
        </p:nvSpPr>
        <p:spPr>
          <a:xfrm>
            <a:off x="6670395" y="4138540"/>
            <a:ext cx="3048000" cy="1214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8492CA76-8F40-4700-9F14-DCC73A32ED26}"/>
              </a:ext>
            </a:extLst>
          </p:cNvPr>
          <p:cNvSpPr/>
          <p:nvPr/>
        </p:nvSpPr>
        <p:spPr>
          <a:xfrm>
            <a:off x="8929615" y="5607599"/>
            <a:ext cx="3207793" cy="879900"/>
          </a:xfrm>
          <a:prstGeom prst="roundRect">
            <a:avLst>
              <a:gd name="adj" fmla="val 12148"/>
            </a:avLst>
          </a:prstGeom>
          <a:ln/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These concepts can be used in your CDM</a:t>
            </a:r>
          </a:p>
        </p:txBody>
      </p:sp>
    </p:spTree>
    <p:extLst>
      <p:ext uri="{BB962C8B-B14F-4D97-AF65-F5344CB8AC3E}">
        <p14:creationId xmlns:p14="http://schemas.microsoft.com/office/powerpoint/2010/main" val="22965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50D1-446F-4DDA-B74A-6A91B7DB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find all prescriptions with a specific ingredient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AE31B-EA10-41D3-A226-C3099707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drug_exposure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INNER JOIN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concept_ancestor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ON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drug_concept_id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descendant_concept_id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INNER JOIN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concept ingredient</a:t>
            </a:r>
          </a:p>
          <a:p>
            <a:pPr marL="0" indent="0">
              <a:buNone/>
            </a:pPr>
            <a:r>
              <a:rPr lang="en-US" dirty="0"/>
              <a:t>	ON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ancestor_concept_id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ingredient.concept_id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ingredient.concept_name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‘</a:t>
            </a:r>
            <a:r>
              <a:rPr lang="en-US" dirty="0">
                <a:solidFill>
                  <a:schemeClr val="accent6"/>
                </a:solidFill>
              </a:rPr>
              <a:t>Acetaminophen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’;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6DD47-3C1F-439D-A741-EB66B065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085F-130F-4E9E-9C9A-46FFDEC7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drugs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734A-B142-4DD6-B437-8EED2258D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578F2D-E0D0-4851-B334-7D1A17E48DB0}"/>
              </a:ext>
            </a:extLst>
          </p:cNvPr>
          <p:cNvSpPr/>
          <p:nvPr/>
        </p:nvSpPr>
        <p:spPr>
          <a:xfrm>
            <a:off x="1250381" y="3341628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Ingredient:</a:t>
            </a:r>
          </a:p>
          <a:p>
            <a:r>
              <a:rPr lang="en-US" dirty="0"/>
              <a:t>Acetaminophen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8C27C-D930-4686-B1D0-9302AD07C019}"/>
              </a:ext>
            </a:extLst>
          </p:cNvPr>
          <p:cNvSpPr txBox="1"/>
          <p:nvPr/>
        </p:nvSpPr>
        <p:spPr>
          <a:xfrm>
            <a:off x="1136453" y="1584629"/>
            <a:ext cx="9913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Name : </a:t>
            </a:r>
            <a:r>
              <a:rPr lang="en-US" sz="2000" b="1" dirty="0"/>
              <a:t>Tylenol 80 MG Chewable Tablet </a:t>
            </a:r>
            <a:r>
              <a:rPr lang="en-US" sz="2000" dirty="0"/>
              <a:t>	Generic name: </a:t>
            </a:r>
            <a:r>
              <a:rPr lang="en-US" sz="2000" b="1" dirty="0"/>
              <a:t>Acetaminophen</a:t>
            </a:r>
            <a:r>
              <a:rPr lang="en-US" sz="2000" dirty="0"/>
              <a:t> 	ATC: </a:t>
            </a:r>
            <a:r>
              <a:rPr lang="en-US" b="1" dirty="0"/>
              <a:t>N02BE51</a:t>
            </a:r>
            <a:r>
              <a:rPr lang="en-US" dirty="0"/>
              <a:t> 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44E09-55E1-413C-A9BB-0F263638F552}"/>
              </a:ext>
            </a:extLst>
          </p:cNvPr>
          <p:cNvSpPr txBox="1"/>
          <p:nvPr/>
        </p:nvSpPr>
        <p:spPr>
          <a:xfrm>
            <a:off x="76200" y="1584629"/>
            <a:ext cx="907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Source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B62E4-1691-4D6E-A2C4-F2653C358336}"/>
              </a:ext>
            </a:extLst>
          </p:cNvPr>
          <p:cNvSpPr/>
          <p:nvPr/>
        </p:nvSpPr>
        <p:spPr>
          <a:xfrm>
            <a:off x="3545304" y="3341628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Unit:</a:t>
            </a:r>
          </a:p>
          <a:p>
            <a:r>
              <a:rPr lang="en-US" dirty="0"/>
              <a:t>Milligram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2FD21-99B6-4D81-A8AA-9413C1E5A225}"/>
              </a:ext>
            </a:extLst>
          </p:cNvPr>
          <p:cNvSpPr/>
          <p:nvPr/>
        </p:nvSpPr>
        <p:spPr>
          <a:xfrm>
            <a:off x="5693944" y="3341628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Form:</a:t>
            </a:r>
          </a:p>
          <a:p>
            <a:r>
              <a:rPr lang="en-US" dirty="0"/>
              <a:t>Chewable Tablet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6A11A-922D-40AD-B0E8-016C49D6360E}"/>
              </a:ext>
            </a:extLst>
          </p:cNvPr>
          <p:cNvSpPr/>
          <p:nvPr/>
        </p:nvSpPr>
        <p:spPr>
          <a:xfrm>
            <a:off x="7895622" y="3341628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Brand name:</a:t>
            </a:r>
          </a:p>
          <a:p>
            <a:r>
              <a:rPr lang="en-US" dirty="0"/>
              <a:t>Chewable Tablet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32D7BD-D902-4B47-805D-C8E66210F761}"/>
              </a:ext>
            </a:extLst>
          </p:cNvPr>
          <p:cNvSpPr/>
          <p:nvPr/>
        </p:nvSpPr>
        <p:spPr>
          <a:xfrm rot="5400000">
            <a:off x="8070140" y="1212142"/>
            <a:ext cx="318921" cy="167639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D9BA2AC-0B9F-44BF-AFD1-7C8807AACCE2}"/>
              </a:ext>
            </a:extLst>
          </p:cNvPr>
          <p:cNvSpPr/>
          <p:nvPr/>
        </p:nvSpPr>
        <p:spPr>
          <a:xfrm rot="5400000">
            <a:off x="10222027" y="1611430"/>
            <a:ext cx="318921" cy="87782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6EAD164-851B-4A7D-AD0A-D7096B54D4F5}"/>
              </a:ext>
            </a:extLst>
          </p:cNvPr>
          <p:cNvCxnSpPr>
            <a:stCxn id="11" idx="1"/>
            <a:endCxn id="5" idx="0"/>
          </p:cNvCxnSpPr>
          <p:nvPr/>
        </p:nvCxnSpPr>
        <p:spPr>
          <a:xfrm rot="16200000" flipH="1" flipV="1">
            <a:off x="4612228" y="-275745"/>
            <a:ext cx="1131826" cy="6102919"/>
          </a:xfrm>
          <a:prstGeom prst="bentConnector3">
            <a:avLst>
              <a:gd name="adj1" fmla="val 2469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9266C62-4010-44C6-9A16-28AB0220BF91}"/>
              </a:ext>
            </a:extLst>
          </p:cNvPr>
          <p:cNvCxnSpPr>
            <a:cxnSpLocks/>
            <a:stCxn id="12" idx="1"/>
            <a:endCxn id="5" idx="0"/>
          </p:cNvCxnSpPr>
          <p:nvPr/>
        </p:nvCxnSpPr>
        <p:spPr>
          <a:xfrm rot="16200000" flipH="1" flipV="1">
            <a:off x="5688171" y="-1351688"/>
            <a:ext cx="1131826" cy="8254806"/>
          </a:xfrm>
          <a:prstGeom prst="bentConnector3">
            <a:avLst>
              <a:gd name="adj1" fmla="val 3627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1A8ED7F-61EB-45DE-8FB7-5385702187E4}"/>
              </a:ext>
            </a:extLst>
          </p:cNvPr>
          <p:cNvSpPr/>
          <p:nvPr/>
        </p:nvSpPr>
        <p:spPr>
          <a:xfrm rot="5400000">
            <a:off x="3213391" y="1877889"/>
            <a:ext cx="318921" cy="3449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92FD128-C008-4828-A43F-5B6EC5C6E836}"/>
              </a:ext>
            </a:extLst>
          </p:cNvPr>
          <p:cNvCxnSpPr>
            <a:cxnSpLocks/>
            <a:stCxn id="21" idx="1"/>
            <a:endCxn id="8" idx="0"/>
          </p:cNvCxnSpPr>
          <p:nvPr/>
        </p:nvCxnSpPr>
        <p:spPr>
          <a:xfrm rot="16200000" flipH="1">
            <a:off x="3331314" y="2251339"/>
            <a:ext cx="1131826" cy="1048753"/>
          </a:xfrm>
          <a:prstGeom prst="bentConnector3">
            <a:avLst>
              <a:gd name="adj1" fmla="val 522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2C65313-7093-471B-BA73-26812C6DC7AC}"/>
              </a:ext>
            </a:extLst>
          </p:cNvPr>
          <p:cNvSpPr/>
          <p:nvPr/>
        </p:nvSpPr>
        <p:spPr>
          <a:xfrm rot="5400000">
            <a:off x="4320896" y="1196698"/>
            <a:ext cx="311704" cy="17145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2D806E-4EF3-49FE-AC0B-6B21A7A6E7F9}"/>
              </a:ext>
            </a:extLst>
          </p:cNvPr>
          <p:cNvCxnSpPr>
            <a:cxnSpLocks/>
            <a:stCxn id="26" idx="1"/>
            <a:endCxn id="9" idx="0"/>
          </p:cNvCxnSpPr>
          <p:nvPr/>
        </p:nvCxnSpPr>
        <p:spPr>
          <a:xfrm rot="16200000" flipH="1">
            <a:off x="4957582" y="1728966"/>
            <a:ext cx="1131827" cy="2093496"/>
          </a:xfrm>
          <a:prstGeom prst="bentConnector3">
            <a:avLst>
              <a:gd name="adj1" fmla="val 6856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AB73792-BF68-4CD3-8A51-0A1DE53F558C}"/>
              </a:ext>
            </a:extLst>
          </p:cNvPr>
          <p:cNvSpPr/>
          <p:nvPr/>
        </p:nvSpPr>
        <p:spPr>
          <a:xfrm rot="5400000">
            <a:off x="2242117" y="1708720"/>
            <a:ext cx="318921" cy="68324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93E0BCC6-DE42-4EA1-B013-A4F335E52462}"/>
              </a:ext>
            </a:extLst>
          </p:cNvPr>
          <p:cNvCxnSpPr>
            <a:cxnSpLocks/>
            <a:stCxn id="31" idx="1"/>
            <a:endCxn id="10" idx="0"/>
          </p:cNvCxnSpPr>
          <p:nvPr/>
        </p:nvCxnSpPr>
        <p:spPr>
          <a:xfrm rot="16200000" flipH="1">
            <a:off x="5020836" y="-409457"/>
            <a:ext cx="1131826" cy="6370345"/>
          </a:xfrm>
          <a:prstGeom prst="bentConnector3">
            <a:avLst>
              <a:gd name="adj1" fmla="val 8256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4FC81ED-1DE2-4844-AEE2-68080501E40F}"/>
              </a:ext>
            </a:extLst>
          </p:cNvPr>
          <p:cNvSpPr/>
          <p:nvPr/>
        </p:nvSpPr>
        <p:spPr>
          <a:xfrm>
            <a:off x="3619497" y="4648200"/>
            <a:ext cx="3543303" cy="53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Vocab database lookup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E74851B0-2C95-49C0-8E58-C4C80CDC2786}"/>
              </a:ext>
            </a:extLst>
          </p:cNvPr>
          <p:cNvCxnSpPr>
            <a:cxnSpLocks/>
            <a:stCxn id="5" idx="2"/>
            <a:endCxn id="44" idx="0"/>
          </p:cNvCxnSpPr>
          <p:nvPr/>
        </p:nvCxnSpPr>
        <p:spPr>
          <a:xfrm rot="16200000" flipH="1">
            <a:off x="3524729" y="2781780"/>
            <a:ext cx="468372" cy="32644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48A6CAF-A559-48EE-9BB6-8796A9FE20BE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>
          <a:xfrm rot="16200000" flipH="1">
            <a:off x="4672190" y="3929241"/>
            <a:ext cx="468372" cy="9695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7AEB8A03-FF25-4594-A785-5CFDCE830D87}"/>
              </a:ext>
            </a:extLst>
          </p:cNvPr>
          <p:cNvCxnSpPr>
            <a:cxnSpLocks/>
            <a:stCxn id="9" idx="2"/>
            <a:endCxn id="44" idx="0"/>
          </p:cNvCxnSpPr>
          <p:nvPr/>
        </p:nvCxnSpPr>
        <p:spPr>
          <a:xfrm rot="5400000">
            <a:off x="5746511" y="3824467"/>
            <a:ext cx="468372" cy="11790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0F7489EC-6705-4675-80B9-630AEE5B2A69}"/>
              </a:ext>
            </a:extLst>
          </p:cNvPr>
          <p:cNvCxnSpPr>
            <a:cxnSpLocks/>
            <a:stCxn id="10" idx="2"/>
            <a:endCxn id="44" idx="0"/>
          </p:cNvCxnSpPr>
          <p:nvPr/>
        </p:nvCxnSpPr>
        <p:spPr>
          <a:xfrm rot="5400000">
            <a:off x="6847350" y="2723628"/>
            <a:ext cx="468372" cy="33807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92AC1D96-440E-4BD5-B6A8-A17F326D9FE9}"/>
              </a:ext>
            </a:extLst>
          </p:cNvPr>
          <p:cNvCxnSpPr>
            <a:cxnSpLocks/>
            <a:stCxn id="44" idx="2"/>
            <a:endCxn id="60" idx="0"/>
          </p:cNvCxnSpPr>
          <p:nvPr/>
        </p:nvCxnSpPr>
        <p:spPr>
          <a:xfrm rot="5400000">
            <a:off x="5245861" y="5326888"/>
            <a:ext cx="29057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59FC655-2D8D-46EB-8D13-62E2D6EC728D}"/>
              </a:ext>
            </a:extLst>
          </p:cNvPr>
          <p:cNvSpPr/>
          <p:nvPr/>
        </p:nvSpPr>
        <p:spPr>
          <a:xfrm>
            <a:off x="895348" y="5472176"/>
            <a:ext cx="899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Branded drug:</a:t>
            </a:r>
          </a:p>
          <a:p>
            <a:r>
              <a:rPr lang="en-US" dirty="0"/>
              <a:t>Acetaminophen 80 MG Chewable Tablet [Tylenol]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0E7050-0088-4BD5-B1CD-D50E9F553FD3}"/>
              </a:ext>
            </a:extLst>
          </p:cNvPr>
          <p:cNvSpPr txBox="1"/>
          <p:nvPr/>
        </p:nvSpPr>
        <p:spPr>
          <a:xfrm>
            <a:off x="39732" y="3228945"/>
            <a:ext cx="1147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1845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  <p:bldP spid="26" grpId="0" animBg="1"/>
      <p:bldP spid="31" grpId="0" animBg="1"/>
      <p:bldP spid="44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8919-855E-4B75-A2DD-CD107F16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for example mapping of Danish drug codes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59618-8DAF-4C48-93DD-2F8B9A851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219200"/>
            <a:ext cx="7215585" cy="54418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F0445-385C-44B9-A09A-15557A3A4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B944-3F57-44CE-BB2A-7C758678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Ideally: outsource drug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2942-4BF6-45CF-97FE-6023BAF3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units</a:t>
            </a:r>
          </a:p>
          <a:p>
            <a:r>
              <a:rPr lang="en-US" dirty="0"/>
              <a:t>Adding missing concepts to vocabulary (</a:t>
            </a:r>
            <a:r>
              <a:rPr lang="en-US" dirty="0" err="1"/>
              <a:t>RxNorm</a:t>
            </a:r>
            <a:r>
              <a:rPr lang="en-US" dirty="0"/>
              <a:t> extensions)</a:t>
            </a:r>
          </a:p>
          <a:p>
            <a:r>
              <a:rPr lang="en-US" dirty="0"/>
              <a:t>Maintenance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OHDSI Vocab Team has several companies that can perform these tasks for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9E926-1307-4635-88E0-80A71AD9C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408A3-C32A-4B9F-874F-F7809201D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ETL / Data 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E65677-2C77-4593-807B-E48C7C3A1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9D0D1-5AA4-49F4-B715-23D4D276E9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1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2E11-9DA3-4CB8-8778-51B9E4EF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the ETL using ACHILLES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6709-5135-4EBD-8292-5CF667D3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4495800" cy="4906963"/>
          </a:xfrm>
        </p:spPr>
        <p:txBody>
          <a:bodyPr/>
          <a:lstStyle/>
          <a:p>
            <a:r>
              <a:rPr lang="en-US" dirty="0"/>
              <a:t>Great for spotting big flaws, like </a:t>
            </a:r>
          </a:p>
          <a:p>
            <a:pPr lvl="1"/>
            <a:r>
              <a:rPr lang="en-US" dirty="0"/>
              <a:t>Missing entire domains</a:t>
            </a:r>
          </a:p>
          <a:p>
            <a:pPr lvl="1"/>
            <a:r>
              <a:rPr lang="en-US" dirty="0"/>
              <a:t>Missing specific periods (e.g. when different coding practices were used)</a:t>
            </a:r>
          </a:p>
          <a:p>
            <a:pPr lvl="1"/>
            <a:r>
              <a:rPr lang="en-US" dirty="0"/>
              <a:t>Forgetting to remove garbage (e.g. 200-year </a:t>
            </a:r>
            <a:r>
              <a:rPr lang="en-US" dirty="0" err="1"/>
              <a:t>olds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B9DB4-C1D1-4116-93AB-C7A5FF6E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34" y="1219201"/>
            <a:ext cx="6916366" cy="5187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8D890-7980-4DCE-87EB-D41E53784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A1C5-9E25-4D07-A967-A78CF765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ACHILLES 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0AD0-4DF7-4BB5-92FE-BB533515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4953000" cy="4906963"/>
          </a:xfrm>
        </p:spPr>
        <p:txBody>
          <a:bodyPr/>
          <a:lstStyle/>
          <a:p>
            <a:r>
              <a:rPr lang="en-US" dirty="0"/>
              <a:t>Automated rules for many possible data quality issues</a:t>
            </a:r>
          </a:p>
          <a:p>
            <a:r>
              <a:rPr lang="en-US" dirty="0"/>
              <a:t>Aim to have all errors resolved, and all warnings either resolved or explained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8880F-9FFB-4CE1-9D0C-5E01819E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34" y="1328467"/>
            <a:ext cx="6459166" cy="46884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38F8-F4C2-400A-9F76-1F0CB92D2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6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50E4B9-14F3-4515-97C6-3CB8DB704975}"/>
              </a:ext>
            </a:extLst>
          </p:cNvPr>
          <p:cNvSpPr/>
          <p:nvPr/>
        </p:nvSpPr>
        <p:spPr>
          <a:xfrm>
            <a:off x="0" y="6393473"/>
            <a:ext cx="12192000" cy="23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524000" y="5535124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69" y="5025811"/>
            <a:ext cx="1066378" cy="1066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6779" y="6092189"/>
            <a:ext cx="110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Hospital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9" y="5025811"/>
            <a:ext cx="1066378" cy="1066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9779" y="6092189"/>
            <a:ext cx="110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Claims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69" y="5025811"/>
            <a:ext cx="1066378" cy="10663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92779" y="6092189"/>
            <a:ext cx="110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Registry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49" y="5025811"/>
            <a:ext cx="1066378" cy="106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27159" y="6092189"/>
            <a:ext cx="110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Practice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694343" y="224789"/>
            <a:ext cx="4174669" cy="2164782"/>
            <a:chOff x="4170342" y="224789"/>
            <a:chExt cx="4174669" cy="2164782"/>
          </a:xfrm>
        </p:grpSpPr>
        <p:sp>
          <p:nvSpPr>
            <p:cNvPr id="5" name="TextBox 4"/>
            <p:cNvSpPr txBox="1"/>
            <p:nvPr/>
          </p:nvSpPr>
          <p:spPr>
            <a:xfrm>
              <a:off x="4170342" y="320480"/>
              <a:ext cx="1358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Aggregate summary</a:t>
              </a:r>
            </a:p>
            <a:p>
              <a:r>
                <a:rPr lang="en-US" sz="1600" dirty="0"/>
                <a:t>statistics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18" y="224789"/>
              <a:ext cx="1264544" cy="1264544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>
              <a:stCxn id="25" idx="0"/>
              <a:endCxn id="36" idx="2"/>
            </p:cNvCxnSpPr>
            <p:nvPr/>
          </p:nvCxnSpPr>
          <p:spPr>
            <a:xfrm flipV="1">
              <a:off x="4879391" y="1489333"/>
              <a:ext cx="918599" cy="9002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6" idx="0"/>
              <a:endCxn id="36" idx="2"/>
            </p:cNvCxnSpPr>
            <p:nvPr/>
          </p:nvCxnSpPr>
          <p:spPr>
            <a:xfrm flipH="1" flipV="1">
              <a:off x="5797990" y="1489333"/>
              <a:ext cx="261021" cy="9002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7" idx="0"/>
              <a:endCxn id="36" idx="2"/>
            </p:cNvCxnSpPr>
            <p:nvPr/>
          </p:nvCxnSpPr>
          <p:spPr>
            <a:xfrm flipH="1" flipV="1">
              <a:off x="5797990" y="1489333"/>
              <a:ext cx="1404021" cy="9002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8" idx="0"/>
              <a:endCxn id="36" idx="2"/>
            </p:cNvCxnSpPr>
            <p:nvPr/>
          </p:nvCxnSpPr>
          <p:spPr>
            <a:xfrm flipH="1" flipV="1">
              <a:off x="5797990" y="1489333"/>
              <a:ext cx="2547021" cy="9002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966694" y="5235834"/>
            <a:ext cx="359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Patient level, identifiable information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834952" y="3031699"/>
            <a:ext cx="8541735" cy="1847638"/>
            <a:chOff x="310951" y="3031699"/>
            <a:chExt cx="8541735" cy="1847638"/>
          </a:xfrm>
        </p:grpSpPr>
        <p:sp>
          <p:nvSpPr>
            <p:cNvPr id="20" name="Right Arrow 19"/>
            <p:cNvSpPr/>
            <p:nvPr/>
          </p:nvSpPr>
          <p:spPr>
            <a:xfrm rot="5400000" flipH="1" flipV="1">
              <a:off x="4551032" y="4298090"/>
              <a:ext cx="692149" cy="47034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dirty="0"/>
                <a:t>ETL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5400000" flipH="1" flipV="1">
              <a:off x="5730652" y="4298090"/>
              <a:ext cx="692149" cy="47034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dirty="0"/>
                <a:t>ETL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5400000" flipH="1" flipV="1">
              <a:off x="6873652" y="4298090"/>
              <a:ext cx="692149" cy="47034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dirty="0"/>
                <a:t>ETL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 rot="5400000" flipH="1" flipV="1">
              <a:off x="8016652" y="4298090"/>
              <a:ext cx="692149" cy="47034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dirty="0"/>
                <a:t>ETL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146" y="3031699"/>
              <a:ext cx="979920" cy="97992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766" y="3031699"/>
              <a:ext cx="979920" cy="9799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766" y="3031699"/>
              <a:ext cx="979920" cy="97992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766" y="3031699"/>
              <a:ext cx="979920" cy="97992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376822" y="4333208"/>
              <a:ext cx="3727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Extract, Transform, Load (ETL)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951" y="3321604"/>
              <a:ext cx="3727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Common Data Model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34950" y="2389571"/>
            <a:ext cx="8441230" cy="814338"/>
            <a:chOff x="310950" y="2389571"/>
            <a:chExt cx="8441230" cy="8143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222" y="2389571"/>
              <a:ext cx="814338" cy="8143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42" y="2389571"/>
              <a:ext cx="814338" cy="8143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842" y="2389571"/>
              <a:ext cx="814338" cy="81433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842" y="2389571"/>
              <a:ext cx="814338" cy="814338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10950" y="2596685"/>
              <a:ext cx="3727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Firewall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34950" y="306551"/>
            <a:ext cx="8229591" cy="2083021"/>
            <a:chOff x="310949" y="306550"/>
            <a:chExt cx="8229591" cy="208302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957" y="306550"/>
              <a:ext cx="1193583" cy="1193583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>
              <a:stCxn id="61" idx="2"/>
              <a:endCxn id="25" idx="0"/>
            </p:cNvCxnSpPr>
            <p:nvPr/>
          </p:nvCxnSpPr>
          <p:spPr>
            <a:xfrm flipH="1">
              <a:off x="4879391" y="1500133"/>
              <a:ext cx="3064358" cy="889438"/>
            </a:xfrm>
            <a:prstGeom prst="straightConnector1">
              <a:avLst/>
            </a:prstGeom>
            <a:ln>
              <a:solidFill>
                <a:srgbClr val="20425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1" idx="2"/>
              <a:endCxn id="26" idx="0"/>
            </p:cNvCxnSpPr>
            <p:nvPr/>
          </p:nvCxnSpPr>
          <p:spPr>
            <a:xfrm flipH="1">
              <a:off x="6059011" y="1500133"/>
              <a:ext cx="1884738" cy="889438"/>
            </a:xfrm>
            <a:prstGeom prst="straightConnector1">
              <a:avLst/>
            </a:prstGeom>
            <a:ln>
              <a:solidFill>
                <a:srgbClr val="20425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1" idx="2"/>
              <a:endCxn id="27" idx="0"/>
            </p:cNvCxnSpPr>
            <p:nvPr/>
          </p:nvCxnSpPr>
          <p:spPr>
            <a:xfrm flipH="1">
              <a:off x="7202011" y="1500133"/>
              <a:ext cx="741738" cy="889438"/>
            </a:xfrm>
            <a:prstGeom prst="straightConnector1">
              <a:avLst/>
            </a:prstGeom>
            <a:ln>
              <a:solidFill>
                <a:srgbClr val="20425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1" idx="2"/>
              <a:endCxn id="28" idx="0"/>
            </p:cNvCxnSpPr>
            <p:nvPr/>
          </p:nvCxnSpPr>
          <p:spPr>
            <a:xfrm>
              <a:off x="7943749" y="1500133"/>
              <a:ext cx="401262" cy="889438"/>
            </a:xfrm>
            <a:prstGeom prst="straightConnector1">
              <a:avLst/>
            </a:prstGeom>
            <a:ln>
              <a:solidFill>
                <a:srgbClr val="20425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10949" y="657006"/>
              <a:ext cx="3727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Standardized analytics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524000" y="9306"/>
            <a:ext cx="1143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92FC9-A3B5-4C6B-84B2-AAEC67A0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524000" y="6324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RiaH</a:t>
            </a:r>
            <a:r>
              <a:rPr lang="en-US" dirty="0"/>
              <a:t> testing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52EEB-3A7E-4CE5-B4FC-823258D6A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1828800" y="1295400"/>
            <a:ext cx="1600200" cy="838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WhiteRabbit</a:t>
            </a:r>
          </a:p>
          <a:p>
            <a:pPr algn="ctr"/>
            <a:r>
              <a:rPr lang="en-US"/>
              <a:t>scan report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4038600" y="1295400"/>
            <a:ext cx="1676400" cy="838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CDM specifications</a:t>
            </a:r>
          </a:p>
        </p:txBody>
      </p:sp>
      <p:pic>
        <p:nvPicPr>
          <p:cNvPr id="1026" name="Picture 2" descr="http://www.ohdsi.org/web/wiki/lib/exe/fetch.php?media=documentation:software:rabbitinahat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69" y="2677392"/>
            <a:ext cx="1871662" cy="361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/>
          <p:cNvCxnSpPr>
            <a:stCxn id="5" idx="2"/>
            <a:endCxn id="1026" idx="0"/>
          </p:cNvCxnSpPr>
          <p:nvPr/>
        </p:nvCxnSpPr>
        <p:spPr>
          <a:xfrm rot="5400000">
            <a:off x="2329297" y="2377789"/>
            <a:ext cx="599206" cy="12700"/>
          </a:xfrm>
          <a:prstGeom prst="bentConnector3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2"/>
            <a:endCxn id="1026" idx="0"/>
          </p:cNvCxnSpPr>
          <p:nvPr/>
        </p:nvCxnSpPr>
        <p:spPr>
          <a:xfrm rot="5400000">
            <a:off x="3453247" y="1253839"/>
            <a:ext cx="599206" cy="2247900"/>
          </a:xfrm>
          <a:prstGeom prst="bentConnector3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Document 15"/>
          <p:cNvSpPr/>
          <p:nvPr/>
        </p:nvSpPr>
        <p:spPr>
          <a:xfrm>
            <a:off x="1797050" y="3462901"/>
            <a:ext cx="1676400" cy="8382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 framework (R)</a:t>
            </a:r>
          </a:p>
        </p:txBody>
      </p:sp>
      <p:cxnSp>
        <p:nvCxnSpPr>
          <p:cNvPr id="17" name="Elbow Connector 16"/>
          <p:cNvCxnSpPr>
            <a:stCxn id="1026" idx="2"/>
            <a:endCxn id="16" idx="0"/>
          </p:cNvCxnSpPr>
          <p:nvPr/>
        </p:nvCxnSpPr>
        <p:spPr>
          <a:xfrm rot="16200000" flipH="1">
            <a:off x="2420296" y="3247946"/>
            <a:ext cx="423559" cy="635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Document 20"/>
          <p:cNvSpPr/>
          <p:nvPr/>
        </p:nvSpPr>
        <p:spPr>
          <a:xfrm>
            <a:off x="1790700" y="4849603"/>
            <a:ext cx="1676400" cy="8382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Unit tests</a:t>
            </a:r>
          </a:p>
        </p:txBody>
      </p:sp>
      <p:sp>
        <p:nvSpPr>
          <p:cNvPr id="22" name="Flowchart: Document 21"/>
          <p:cNvSpPr/>
          <p:nvPr/>
        </p:nvSpPr>
        <p:spPr>
          <a:xfrm>
            <a:off x="4076700" y="2549598"/>
            <a:ext cx="1676400" cy="838200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insertSql</a:t>
            </a:r>
          </a:p>
        </p:txBody>
      </p:sp>
      <p:sp>
        <p:nvSpPr>
          <p:cNvPr id="23" name="Flowchart: Document 22"/>
          <p:cNvSpPr/>
          <p:nvPr/>
        </p:nvSpPr>
        <p:spPr>
          <a:xfrm>
            <a:off x="4064000" y="5486400"/>
            <a:ext cx="1676400" cy="838200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testSql</a:t>
            </a:r>
          </a:p>
        </p:txBody>
      </p:sp>
      <p:cxnSp>
        <p:nvCxnSpPr>
          <p:cNvPr id="24" name="Elbow Connector 23"/>
          <p:cNvCxnSpPr>
            <a:stCxn id="21" idx="3"/>
            <a:endCxn id="23" idx="1"/>
          </p:cNvCxnSpPr>
          <p:nvPr/>
        </p:nvCxnSpPr>
        <p:spPr>
          <a:xfrm>
            <a:off x="3467100" y="5268703"/>
            <a:ext cx="596900" cy="636797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22" idx="1"/>
          </p:cNvCxnSpPr>
          <p:nvPr/>
        </p:nvCxnSpPr>
        <p:spPr>
          <a:xfrm flipV="1">
            <a:off x="3467100" y="2968698"/>
            <a:ext cx="609600" cy="2300005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0"/>
            <a:endCxn id="16" idx="2"/>
          </p:cNvCxnSpPr>
          <p:nvPr/>
        </p:nvCxnSpPr>
        <p:spPr>
          <a:xfrm rot="5400000" flipH="1" flipV="1">
            <a:off x="2330117" y="4544470"/>
            <a:ext cx="603916" cy="635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3" name="Flowchart: Magnetic Disk 1052"/>
          <p:cNvSpPr/>
          <p:nvPr/>
        </p:nvSpPr>
        <p:spPr>
          <a:xfrm>
            <a:off x="6381750" y="2477441"/>
            <a:ext cx="1828800" cy="968661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Test source DB</a:t>
            </a:r>
          </a:p>
        </p:txBody>
      </p:sp>
      <p:sp>
        <p:nvSpPr>
          <p:cNvPr id="62" name="Flowchart: Magnetic Disk 61"/>
          <p:cNvSpPr/>
          <p:nvPr/>
        </p:nvSpPr>
        <p:spPr>
          <a:xfrm>
            <a:off x="6356350" y="5421170"/>
            <a:ext cx="1828800" cy="968661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Test CDM DB</a:t>
            </a:r>
          </a:p>
        </p:txBody>
      </p:sp>
      <p:cxnSp>
        <p:nvCxnSpPr>
          <p:cNvPr id="63" name="Elbow Connector 62"/>
          <p:cNvCxnSpPr>
            <a:stCxn id="22" idx="3"/>
            <a:endCxn id="1053" idx="2"/>
          </p:cNvCxnSpPr>
          <p:nvPr/>
        </p:nvCxnSpPr>
        <p:spPr>
          <a:xfrm flipV="1">
            <a:off x="5753100" y="2961772"/>
            <a:ext cx="628650" cy="6927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3" idx="3"/>
            <a:endCxn id="62" idx="2"/>
          </p:cNvCxnSpPr>
          <p:nvPr/>
        </p:nvCxnSpPr>
        <p:spPr>
          <a:xfrm>
            <a:off x="5740400" y="5905500"/>
            <a:ext cx="615950" cy="1270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>
            <a:off x="6610350" y="3632200"/>
            <a:ext cx="1371600" cy="1524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ETL</a:t>
            </a:r>
          </a:p>
        </p:txBody>
      </p:sp>
      <p:cxnSp>
        <p:nvCxnSpPr>
          <p:cNvPr id="74" name="Elbow Connector 73"/>
          <p:cNvCxnSpPr>
            <a:stCxn id="62" idx="4"/>
            <a:endCxn id="75" idx="1"/>
          </p:cNvCxnSpPr>
          <p:nvPr/>
        </p:nvCxnSpPr>
        <p:spPr>
          <a:xfrm flipV="1">
            <a:off x="8185150" y="5905500"/>
            <a:ext cx="654050" cy="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lowchart: Document 74"/>
          <p:cNvSpPr/>
          <p:nvPr/>
        </p:nvSpPr>
        <p:spPr>
          <a:xfrm>
            <a:off x="8839200" y="5486399"/>
            <a:ext cx="1676400" cy="838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Test_results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7620000" y="3061170"/>
          <a:ext cx="2895600" cy="16414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>
                          <a:effectLst/>
                        </a:rPr>
                        <a:t>ID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>
                          <a:effectLst/>
                        </a:rPr>
                        <a:t>DESCRIPTION TEST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>
                          <a:effectLst/>
                        </a:rPr>
                        <a:t>STATUS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101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Person gender mappings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PASS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32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101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Person gender mappings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>
                          <a:effectLst/>
                        </a:rPr>
                        <a:t>PASS</a:t>
                      </a:r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AC30C553-27C2-47C5-8F71-3F4A7E696B64}"/>
              </a:ext>
            </a:extLst>
          </p:cNvPr>
          <p:cNvSpPr/>
          <p:nvPr/>
        </p:nvSpPr>
        <p:spPr>
          <a:xfrm>
            <a:off x="0" y="6393473"/>
            <a:ext cx="12192000" cy="23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Elbow Connector 90"/>
          <p:cNvCxnSpPr>
            <a:stCxn id="75" idx="0"/>
            <a:endCxn id="53" idx="2"/>
          </p:cNvCxnSpPr>
          <p:nvPr/>
        </p:nvCxnSpPr>
        <p:spPr>
          <a:xfrm rot="16200000" flipV="1">
            <a:off x="8980688" y="4789686"/>
            <a:ext cx="783827" cy="60960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1053" grpId="0" animBg="1"/>
      <p:bldP spid="62" grpId="0" animBg="1"/>
      <p:bldP spid="38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unit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declareTest(</a:t>
            </a:r>
            <a:r>
              <a:rPr lang="en-US" sz="1900">
                <a:solidFill>
                  <a:srgbClr val="0070C0"/>
                </a:solidFill>
              </a:rPr>
              <a:t>102</a:t>
            </a:r>
            <a:r>
              <a:rPr lang="en-US" sz="1900">
                <a:solidFill>
                  <a:schemeClr val="tx1"/>
                </a:solidFill>
              </a:rPr>
              <a:t>,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"Person gender mappings"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add_enrollment(member_id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"M000000102"</a:t>
            </a:r>
            <a:r>
              <a:rPr lang="en-US" sz="1900">
                <a:solidFill>
                  <a:schemeClr val="tx1"/>
                </a:solidFill>
              </a:rPr>
              <a:t>, gender_of_member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"male"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add_enrollment(member_id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"M000000103"</a:t>
            </a:r>
            <a:r>
              <a:rPr lang="en-US" sz="1900">
                <a:solidFill>
                  <a:schemeClr val="tx1"/>
                </a:solidFill>
              </a:rPr>
              <a:t>, gender_of_member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"female"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expect_person(person_id = </a:t>
            </a:r>
            <a:r>
              <a:rPr lang="en-US" sz="1900">
                <a:solidFill>
                  <a:srgbClr val="0070C0"/>
                </a:solidFill>
              </a:rPr>
              <a:t>102</a:t>
            </a:r>
            <a:r>
              <a:rPr lang="en-US" sz="1900">
                <a:solidFill>
                  <a:schemeClr val="tx1"/>
                </a:solidFill>
              </a:rPr>
              <a:t>, gender_concept_id = </a:t>
            </a:r>
            <a:r>
              <a:rPr lang="en-US" sz="1900">
                <a:solidFill>
                  <a:srgbClr val="0070C0"/>
                </a:solidFill>
              </a:rPr>
              <a:t>8507</a:t>
            </a:r>
            <a:endParaRPr lang="en-US" sz="1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expect_person(person_id = </a:t>
            </a:r>
            <a:r>
              <a:rPr lang="en-US" sz="1900">
                <a:solidFill>
                  <a:srgbClr val="0070C0"/>
                </a:solidFill>
              </a:rPr>
              <a:t>103</a:t>
            </a:r>
            <a:r>
              <a:rPr lang="en-US" sz="1900">
                <a:solidFill>
                  <a:schemeClr val="tx1"/>
                </a:solidFill>
              </a:rPr>
              <a:t>, gender_concept_id = </a:t>
            </a:r>
            <a:r>
              <a:rPr lang="en-US" sz="1900">
                <a:solidFill>
                  <a:srgbClr val="0070C0"/>
                </a:solidFill>
              </a:rPr>
              <a:t>8532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52EEB-3A7E-4CE5-B4FC-823258D6AC9E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05000" y="1600200"/>
            <a:ext cx="4572000" cy="2895600"/>
            <a:chOff x="5715000" y="1273425"/>
            <a:chExt cx="4572000" cy="2895600"/>
          </a:xfrm>
        </p:grpSpPr>
        <p:sp>
          <p:nvSpPr>
            <p:cNvPr id="6" name="Rounded Rectangle 5"/>
            <p:cNvSpPr/>
            <p:nvPr/>
          </p:nvSpPr>
          <p:spPr>
            <a:xfrm>
              <a:off x="5715000" y="3330825"/>
              <a:ext cx="4572000" cy="8382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Declare that you’re starting a new test (for future reference)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172200" y="1273425"/>
              <a:ext cx="0" cy="207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2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unit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declareTest(</a:t>
            </a:r>
            <a:r>
              <a:rPr lang="en-US" sz="1900">
                <a:solidFill>
                  <a:srgbClr val="0070C0"/>
                </a:solidFill>
              </a:rPr>
              <a:t>102</a:t>
            </a:r>
            <a:r>
              <a:rPr lang="en-US" sz="1900">
                <a:solidFill>
                  <a:schemeClr val="tx1"/>
                </a:solidFill>
              </a:rPr>
              <a:t>,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"Person gender mappings"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add_enrollment(member_id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"M000000102"</a:t>
            </a:r>
            <a:r>
              <a:rPr lang="en-US" sz="1900">
                <a:solidFill>
                  <a:schemeClr val="tx1"/>
                </a:solidFill>
              </a:rPr>
              <a:t>, gender_of_member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"male"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add_enrollment(member_id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"M000000103"</a:t>
            </a:r>
            <a:r>
              <a:rPr lang="en-US" sz="1900">
                <a:solidFill>
                  <a:schemeClr val="tx1"/>
                </a:solidFill>
              </a:rPr>
              <a:t>, gender_of_member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"female"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expect_person(person_id = </a:t>
            </a:r>
            <a:r>
              <a:rPr lang="en-US" sz="1900">
                <a:solidFill>
                  <a:srgbClr val="0070C0"/>
                </a:solidFill>
              </a:rPr>
              <a:t>102</a:t>
            </a:r>
            <a:r>
              <a:rPr lang="en-US" sz="1900">
                <a:solidFill>
                  <a:schemeClr val="tx1"/>
                </a:solidFill>
              </a:rPr>
              <a:t>, gender_concept_id = </a:t>
            </a:r>
            <a:r>
              <a:rPr lang="en-US" sz="1900">
                <a:solidFill>
                  <a:srgbClr val="0070C0"/>
                </a:solidFill>
              </a:rPr>
              <a:t>8507</a:t>
            </a:r>
            <a:endParaRPr lang="en-US" sz="1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expect_person(person_id = </a:t>
            </a:r>
            <a:r>
              <a:rPr lang="en-US" sz="1900">
                <a:solidFill>
                  <a:srgbClr val="0070C0"/>
                </a:solidFill>
              </a:rPr>
              <a:t>103</a:t>
            </a:r>
            <a:r>
              <a:rPr lang="en-US" sz="1900">
                <a:solidFill>
                  <a:schemeClr val="tx1"/>
                </a:solidFill>
              </a:rPr>
              <a:t>, gender_concept_id = </a:t>
            </a:r>
            <a:r>
              <a:rPr lang="en-US" sz="1900">
                <a:solidFill>
                  <a:srgbClr val="0070C0"/>
                </a:solidFill>
              </a:rPr>
              <a:t>8532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52EEB-3A7E-4CE5-B4FC-823258D6AC9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05000" y="1905000"/>
            <a:ext cx="6858000" cy="3886200"/>
            <a:chOff x="5715000" y="1273425"/>
            <a:chExt cx="6858000" cy="3886200"/>
          </a:xfrm>
        </p:grpSpPr>
        <p:sp>
          <p:nvSpPr>
            <p:cNvPr id="6" name="Rounded Rectangle 5"/>
            <p:cNvSpPr/>
            <p:nvPr/>
          </p:nvSpPr>
          <p:spPr>
            <a:xfrm>
              <a:off x="5715000" y="3330825"/>
              <a:ext cx="6858000" cy="18288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Adding a record to the enrollment table 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(details learned from WhiteRabbit scan report)</a:t>
              </a:r>
            </a:p>
            <a:p>
              <a:endParaRPr lang="en-US" sz="2000">
                <a:solidFill>
                  <a:schemeClr val="tx1"/>
                </a:solidFill>
              </a:endParaRPr>
            </a:p>
            <a:p>
              <a:r>
                <a:rPr lang="en-US" sz="2000">
                  <a:solidFill>
                    <a:schemeClr val="tx1"/>
                  </a:solidFill>
                </a:rPr>
                <a:t>Fields not specified here get default value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172200" y="1273425"/>
              <a:ext cx="0" cy="207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46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unit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declareTest(</a:t>
            </a:r>
            <a:r>
              <a:rPr lang="en-US" sz="1900">
                <a:solidFill>
                  <a:srgbClr val="0070C0"/>
                </a:solidFill>
              </a:rPr>
              <a:t>102</a:t>
            </a:r>
            <a:r>
              <a:rPr lang="en-US" sz="1900">
                <a:solidFill>
                  <a:schemeClr val="tx1"/>
                </a:solidFill>
              </a:rPr>
              <a:t>,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"Person gender mappings"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add_enrollment(member_id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"M000000102"</a:t>
            </a:r>
            <a:r>
              <a:rPr lang="en-US" sz="1900">
                <a:solidFill>
                  <a:schemeClr val="tx1"/>
                </a:solidFill>
              </a:rPr>
              <a:t>, gender_of_member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"male"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add_enrollment(member_id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"M000000103"</a:t>
            </a:r>
            <a:r>
              <a:rPr lang="en-US" sz="1900">
                <a:solidFill>
                  <a:schemeClr val="tx1"/>
                </a:solidFill>
              </a:rPr>
              <a:t>, gender_of_member = </a:t>
            </a:r>
            <a:r>
              <a:rPr lang="en-US" sz="1900">
                <a:solidFill>
                  <a:schemeClr val="accent3">
                    <a:lumMod val="75000"/>
                  </a:schemeClr>
                </a:solidFill>
              </a:rPr>
              <a:t>"female"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expect_person(person_id = </a:t>
            </a:r>
            <a:r>
              <a:rPr lang="en-US" sz="1900">
                <a:solidFill>
                  <a:srgbClr val="0070C0"/>
                </a:solidFill>
              </a:rPr>
              <a:t>102</a:t>
            </a:r>
            <a:r>
              <a:rPr lang="en-US" sz="1900">
                <a:solidFill>
                  <a:schemeClr val="tx1"/>
                </a:solidFill>
              </a:rPr>
              <a:t>, gender_concept_id = </a:t>
            </a:r>
            <a:r>
              <a:rPr lang="en-US" sz="1900">
                <a:solidFill>
                  <a:srgbClr val="0070C0"/>
                </a:solidFill>
              </a:rPr>
              <a:t>8507</a:t>
            </a:r>
            <a:endParaRPr lang="en-US" sz="1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00">
                <a:solidFill>
                  <a:schemeClr val="tx1"/>
                </a:solidFill>
              </a:rPr>
              <a:t>expect_person(person_id = </a:t>
            </a:r>
            <a:r>
              <a:rPr lang="en-US" sz="1900">
                <a:solidFill>
                  <a:srgbClr val="0070C0"/>
                </a:solidFill>
              </a:rPr>
              <a:t>103</a:t>
            </a:r>
            <a:r>
              <a:rPr lang="en-US" sz="1900">
                <a:solidFill>
                  <a:schemeClr val="tx1"/>
                </a:solidFill>
              </a:rPr>
              <a:t>, gender_concept_id = </a:t>
            </a:r>
            <a:r>
              <a:rPr lang="en-US" sz="1900">
                <a:solidFill>
                  <a:srgbClr val="0070C0"/>
                </a:solidFill>
              </a:rPr>
              <a:t>8532</a:t>
            </a:r>
            <a:r>
              <a:rPr lang="en-US" sz="19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E52EEB-3A7E-4CE5-B4FC-823258D6AC9E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2635250"/>
            <a:ext cx="4572000" cy="2895600"/>
            <a:chOff x="5715000" y="1273425"/>
            <a:chExt cx="4572000" cy="2895600"/>
          </a:xfrm>
        </p:grpSpPr>
        <p:sp>
          <p:nvSpPr>
            <p:cNvPr id="6" name="Rounded Rectangle 5"/>
            <p:cNvSpPr/>
            <p:nvPr/>
          </p:nvSpPr>
          <p:spPr>
            <a:xfrm>
              <a:off x="5715000" y="3330825"/>
              <a:ext cx="4572000" cy="838200"/>
            </a:xfrm>
            <a:prstGeom prst="roundRect">
              <a:avLst>
                <a:gd name="adj" fmla="val 121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State the expected data in the CDM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172200" y="1273425"/>
              <a:ext cx="0" cy="207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04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9B67-F5C2-4599-B0C4-825D1137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over data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BE09-2D97-4739-AC1C-4E602FFC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lost in translation?</a:t>
            </a:r>
          </a:p>
          <a:p>
            <a:pPr lvl="1"/>
            <a:r>
              <a:rPr lang="en-US" dirty="0"/>
              <a:t>Due to restructuring</a:t>
            </a:r>
          </a:p>
          <a:p>
            <a:pPr lvl="1"/>
            <a:r>
              <a:rPr lang="en-US" dirty="0"/>
              <a:t>Due to code mapping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45082-5BAA-4F31-A9A8-CF2AB337C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AB9D-295A-4DBA-B245-703379AA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Replicating opioid exposure counts in CDM and source codes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E1CD75-E51F-4CFF-8474-BA5E53F1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314" y="1190978"/>
            <a:ext cx="7677371" cy="5638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0C44C-B6E0-47B1-97BF-E42211710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5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76" y="1666876"/>
            <a:ext cx="8690924" cy="5191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0" y="146221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Replicating “Estimating pediatric inpatient medication use in the United States”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>
          <a:xfrm>
            <a:off x="10044289" y="6490078"/>
            <a:ext cx="2133600" cy="365100"/>
          </a:xfrm>
        </p:spPr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26</a:t>
            </a:fld>
            <a:endParaRPr lang="en-US" sz="1200" dirty="0">
              <a:solidFill>
                <a:srgbClr val="2042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164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Replicating “Use of nonsteroidal anti-inflammatory drugs and the risk of first-time acute myocardial infarction”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410200" cy="677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>
          <a:xfrm>
            <a:off x="10058400" y="6489741"/>
            <a:ext cx="2133600" cy="365100"/>
          </a:xfrm>
        </p:spPr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27</a:t>
            </a:fld>
            <a:endParaRPr lang="en-US" sz="1200" dirty="0">
              <a:solidFill>
                <a:srgbClr val="2042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An external file that holds a picture, illustration, etc.&#10;Object name is 40264_2014_214_Fig1_HTML.jpg">
            <a:extLst>
              <a:ext uri="{FF2B5EF4-FFF2-40B4-BE49-F238E27FC236}">
                <a16:creationId xmlns:a16="http://schemas.microsoft.com/office/drawing/2014/main" id="{32534F97-CC24-42FB-93BE-6475132B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47" y="1335881"/>
            <a:ext cx="6208311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596B7BA2-21A1-4D75-9245-756E574DA2B4}"/>
              </a:ext>
            </a:extLst>
          </p:cNvPr>
          <p:cNvSpPr/>
          <p:nvPr/>
        </p:nvSpPr>
        <p:spPr>
          <a:xfrm>
            <a:off x="6680202" y="5748530"/>
            <a:ext cx="3962398" cy="879900"/>
          </a:xfrm>
          <a:prstGeom prst="roundRect">
            <a:avLst>
              <a:gd name="adj" fmla="val 12148"/>
            </a:avLst>
          </a:prstGeom>
          <a:ln/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Martijn’s</a:t>
            </a:r>
            <a:r>
              <a:rPr lang="en-US" sz="2000" dirty="0">
                <a:solidFill>
                  <a:schemeClr val="tx1"/>
                </a:solidFill>
              </a:rPr>
              <a:t> rule of thumb: 99.9% of all records should be mapped</a:t>
            </a:r>
          </a:p>
        </p:txBody>
      </p:sp>
    </p:spTree>
    <p:extLst>
      <p:ext uri="{BB962C8B-B14F-4D97-AF65-F5344CB8AC3E}">
        <p14:creationId xmlns:p14="http://schemas.microsoft.com/office/powerpoint/2010/main" val="3313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6550223"/>
            <a:ext cx="3013966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20425A"/>
              </a:buClr>
              <a:buSzPct val="25000"/>
              <a:buFont typeface="Calibri"/>
            </a:pPr>
            <a:r>
              <a:rPr lang="en-US" sz="1200" dirty="0">
                <a:solidFill>
                  <a:srgbClr val="20425A"/>
                </a:solidFill>
                <a:latin typeface="Calibri"/>
                <a:ea typeface="Calibri"/>
                <a:cs typeface="Calibri"/>
              </a:rPr>
              <a:t>Validity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3" y="1295400"/>
            <a:ext cx="7458075" cy="76320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prevalences of all 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0031059" y="6462122"/>
            <a:ext cx="2133600" cy="365100"/>
          </a:xfrm>
        </p:spPr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28</a:t>
            </a:fld>
            <a:endParaRPr lang="en-US" sz="1200" dirty="0">
              <a:solidFill>
                <a:srgbClr val="2042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92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19200"/>
            <a:ext cx="6858000" cy="54825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data quality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>
          <a:xfrm>
            <a:off x="10044289" y="6492900"/>
            <a:ext cx="2133600" cy="365100"/>
          </a:xfrm>
        </p:spPr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29</a:t>
            </a:fld>
            <a:endParaRPr lang="en-US" sz="1200" dirty="0">
              <a:solidFill>
                <a:srgbClr val="2042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34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EB30-9F48-4F0E-9793-5DD834B6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Process</a:t>
            </a:r>
          </a:p>
        </p:txBody>
      </p:sp>
      <p:pic>
        <p:nvPicPr>
          <p:cNvPr id="26" name="Picture 2" descr="alt text">
            <a:extLst>
              <a:ext uri="{FF2B5EF4-FFF2-40B4-BE49-F238E27FC236}">
                <a16:creationId xmlns:a16="http://schemas.microsoft.com/office/drawing/2014/main" id="{08F4DE72-AD56-4469-BCF1-2570F876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43" y="5176886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t text">
            <a:extLst>
              <a:ext uri="{FF2B5EF4-FFF2-40B4-BE49-F238E27FC236}">
                <a16:creationId xmlns:a16="http://schemas.microsoft.com/office/drawing/2014/main" id="{C662B725-B696-4291-AAE2-ACE3B437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0" y="5189299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6B4AB1-3FF5-4B72-9581-A5DB1DE1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935" y="5165487"/>
            <a:ext cx="666750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ohdsi.org/web/wiki/lib/exe/fetch.php?w=100&amp;tok=44f68f&amp;media=t-ohdsi-logo-only.png">
            <a:extLst>
              <a:ext uri="{FF2B5EF4-FFF2-40B4-BE49-F238E27FC236}">
                <a16:creationId xmlns:a16="http://schemas.microsoft.com/office/drawing/2014/main" id="{888B8901-38FA-453D-853D-ECE900F9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36" y="5118974"/>
            <a:ext cx="667512" cy="667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E85E4A7-D03F-4EFC-BEAF-E9F02D6D3C64}"/>
              </a:ext>
            </a:extLst>
          </p:cNvPr>
          <p:cNvSpPr txBox="1"/>
          <p:nvPr/>
        </p:nvSpPr>
        <p:spPr>
          <a:xfrm rot="16200000">
            <a:off x="1046836" y="5411489"/>
            <a:ext cx="146602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OHDSI Tools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621BB490-F3C3-49B0-9E00-4729A1FE91D9}"/>
              </a:ext>
            </a:extLst>
          </p:cNvPr>
          <p:cNvCxnSpPr>
            <a:cxnSpLocks/>
          </p:cNvCxnSpPr>
          <p:nvPr/>
        </p:nvCxnSpPr>
        <p:spPr>
          <a:xfrm>
            <a:off x="1964512" y="4863145"/>
            <a:ext cx="854020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44E7CF4-144C-41ED-A8EC-8F2CF1E39F7A}"/>
              </a:ext>
            </a:extLst>
          </p:cNvPr>
          <p:cNvSpPr/>
          <p:nvPr/>
        </p:nvSpPr>
        <p:spPr>
          <a:xfrm>
            <a:off x="2025007" y="5822712"/>
            <a:ext cx="88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White </a:t>
            </a:r>
          </a:p>
          <a:p>
            <a:pPr algn="ctr"/>
            <a:r>
              <a:rPr lang="en-US" dirty="0"/>
              <a:t>Rabbit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BF8E0F-1417-452C-99F5-CB3E9FB9D821}"/>
              </a:ext>
            </a:extLst>
          </p:cNvPr>
          <p:cNvSpPr/>
          <p:nvPr/>
        </p:nvSpPr>
        <p:spPr>
          <a:xfrm>
            <a:off x="3017970" y="5857426"/>
            <a:ext cx="1026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Rabbit In a Hat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EB7CC5-E15C-4E4E-B709-8CE84C714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959" y="5118975"/>
            <a:ext cx="666750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1C6399E-6E5D-4750-8A54-848ABB3BAB38}"/>
              </a:ext>
            </a:extLst>
          </p:cNvPr>
          <p:cNvSpPr/>
          <p:nvPr/>
        </p:nvSpPr>
        <p:spPr>
          <a:xfrm>
            <a:off x="9278994" y="5810914"/>
            <a:ext cx="1026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Rabbit In a Hat</a:t>
            </a:r>
          </a:p>
        </p:txBody>
      </p:sp>
      <p:pic>
        <p:nvPicPr>
          <p:cNvPr id="40" name="Picture 4" descr="alt text">
            <a:extLst>
              <a:ext uri="{FF2B5EF4-FFF2-40B4-BE49-F238E27FC236}">
                <a16:creationId xmlns:a16="http://schemas.microsoft.com/office/drawing/2014/main" id="{F9E85829-930F-413F-8AD2-7F3326E3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47" y="5156161"/>
            <a:ext cx="609600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05BD990-975B-463D-8E8E-37655C8F614A}"/>
              </a:ext>
            </a:extLst>
          </p:cNvPr>
          <p:cNvSpPr/>
          <p:nvPr/>
        </p:nvSpPr>
        <p:spPr>
          <a:xfrm>
            <a:off x="6319794" y="5789574"/>
            <a:ext cx="88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White </a:t>
            </a:r>
          </a:p>
          <a:p>
            <a:pPr algn="ctr"/>
            <a:r>
              <a:rPr lang="en-US" dirty="0"/>
              <a:t>Rabbit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73133E-26A1-4A28-9F23-A654427D2094}"/>
              </a:ext>
            </a:extLst>
          </p:cNvPr>
          <p:cNvSpPr/>
          <p:nvPr/>
        </p:nvSpPr>
        <p:spPr>
          <a:xfrm>
            <a:off x="7144181" y="5893393"/>
            <a:ext cx="114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ACHILLES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9CE1E1-527D-410C-8FF4-2F932A3A7660}"/>
              </a:ext>
            </a:extLst>
          </p:cNvPr>
          <p:cNvSpPr/>
          <p:nvPr/>
        </p:nvSpPr>
        <p:spPr>
          <a:xfrm>
            <a:off x="4885631" y="5810913"/>
            <a:ext cx="88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Usagi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ABC580-384D-4205-8E7F-FF123EBA3EF9}"/>
              </a:ext>
            </a:extLst>
          </p:cNvPr>
          <p:cNvGrpSpPr/>
          <p:nvPr/>
        </p:nvGrpSpPr>
        <p:grpSpPr>
          <a:xfrm>
            <a:off x="1964512" y="720516"/>
            <a:ext cx="8733012" cy="3919603"/>
            <a:chOff x="440512" y="720515"/>
            <a:chExt cx="8733012" cy="3919603"/>
          </a:xfrm>
        </p:grpSpPr>
        <p:pic>
          <p:nvPicPr>
            <p:cNvPr id="4" name="Picture 12" descr="Image result for pusheen transparent background">
              <a:extLst>
                <a:ext uri="{FF2B5EF4-FFF2-40B4-BE49-F238E27FC236}">
                  <a16:creationId xmlns:a16="http://schemas.microsoft.com/office/drawing/2014/main" id="{64DC4356-8ACD-4E8A-8906-796F627AA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60" y="1058180"/>
              <a:ext cx="1319346" cy="131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Related image">
              <a:extLst>
                <a:ext uri="{FF2B5EF4-FFF2-40B4-BE49-F238E27FC236}">
                  <a16:creationId xmlns:a16="http://schemas.microsoft.com/office/drawing/2014/main" id="{F8A09326-3F61-43A9-B3C8-A08025658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230" y="1005611"/>
              <a:ext cx="1466020" cy="142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pusheen transparent background">
              <a:extLst>
                <a:ext uri="{FF2B5EF4-FFF2-40B4-BE49-F238E27FC236}">
                  <a16:creationId xmlns:a16="http://schemas.microsoft.com/office/drawing/2014/main" id="{602EEC01-2031-4541-ABCA-9D3501D0D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083" y="2715198"/>
              <a:ext cx="1522917" cy="152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2EF42C-B9E7-4EFD-9FB2-A3BC0D3AC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37840" y="2772095"/>
              <a:ext cx="1466020" cy="14660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F0986C-3086-4343-BC3C-40795769FE0B}"/>
                </a:ext>
              </a:extLst>
            </p:cNvPr>
            <p:cNvSpPr/>
            <p:nvPr/>
          </p:nvSpPr>
          <p:spPr>
            <a:xfrm>
              <a:off x="440512" y="2377526"/>
              <a:ext cx="17852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Data experts and CDM experts together design the ETL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18EFB59-8E91-409A-9CBD-551223DB5EC9}"/>
                </a:ext>
              </a:extLst>
            </p:cNvPr>
            <p:cNvSpPr/>
            <p:nvPr/>
          </p:nvSpPr>
          <p:spPr>
            <a:xfrm>
              <a:off x="2234154" y="1190269"/>
              <a:ext cx="1077686" cy="10551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331D9C-EAF8-41C8-ACAF-AEFB9A49F33A}"/>
                </a:ext>
              </a:extLst>
            </p:cNvPr>
            <p:cNvSpPr/>
            <p:nvPr/>
          </p:nvSpPr>
          <p:spPr>
            <a:xfrm>
              <a:off x="3031312" y="2390392"/>
              <a:ext cx="187234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People with medical knowledge create the code mappings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AC5A98A-9940-49F1-9348-2A1FD855F569}"/>
                </a:ext>
              </a:extLst>
            </p:cNvPr>
            <p:cNvSpPr/>
            <p:nvPr/>
          </p:nvSpPr>
          <p:spPr>
            <a:xfrm>
              <a:off x="4737308" y="1142836"/>
              <a:ext cx="1077686" cy="10551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Scroll: Vertical 17">
              <a:extLst>
                <a:ext uri="{FF2B5EF4-FFF2-40B4-BE49-F238E27FC236}">
                  <a16:creationId xmlns:a16="http://schemas.microsoft.com/office/drawing/2014/main" id="{47477091-7490-4EAA-B659-CB919F25CA1D}"/>
                </a:ext>
              </a:extLst>
            </p:cNvPr>
            <p:cNvSpPr/>
            <p:nvPr/>
          </p:nvSpPr>
          <p:spPr>
            <a:xfrm>
              <a:off x="6703860" y="1435839"/>
              <a:ext cx="675609" cy="762162"/>
            </a:xfrm>
            <a:prstGeom prst="verticalScrol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ETL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57C5DC-9137-46C8-BDA3-A04C5FDBB48A}"/>
                </a:ext>
              </a:extLst>
            </p:cNvPr>
            <p:cNvSpPr/>
            <p:nvPr/>
          </p:nvSpPr>
          <p:spPr>
            <a:xfrm>
              <a:off x="7041664" y="3985086"/>
              <a:ext cx="21318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 technical person implements the ETL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68B54E-2BA6-44E8-94A8-373DAB5C8856}"/>
                </a:ext>
              </a:extLst>
            </p:cNvPr>
            <p:cNvSpPr/>
            <p:nvPr/>
          </p:nvSpPr>
          <p:spPr>
            <a:xfrm>
              <a:off x="4972447" y="3993787"/>
              <a:ext cx="1779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All are involved in quality control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CD76B0E6-2009-439E-849A-B4796F42C701}"/>
                </a:ext>
              </a:extLst>
            </p:cNvPr>
            <p:cNvSpPr/>
            <p:nvPr/>
          </p:nvSpPr>
          <p:spPr>
            <a:xfrm rot="2775711">
              <a:off x="7462135" y="2307312"/>
              <a:ext cx="669579" cy="66420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E570E993-5EE1-4461-9A1A-939E9E79CFCD}"/>
                </a:ext>
              </a:extLst>
            </p:cNvPr>
            <p:cNvSpPr/>
            <p:nvPr/>
          </p:nvSpPr>
          <p:spPr>
            <a:xfrm rot="10800000">
              <a:off x="6630060" y="3177312"/>
              <a:ext cx="678385" cy="65558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8D073CD2-594A-44E0-B4B2-5C9F74E92EE5}"/>
                </a:ext>
              </a:extLst>
            </p:cNvPr>
            <p:cNvSpPr/>
            <p:nvPr/>
          </p:nvSpPr>
          <p:spPr>
            <a:xfrm rot="18993669">
              <a:off x="5921350" y="2121135"/>
              <a:ext cx="678385" cy="65558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04D1-8B1E-4BD9-82F7-1682700481A9}"/>
                </a:ext>
              </a:extLst>
            </p:cNvPr>
            <p:cNvSpPr/>
            <p:nvPr/>
          </p:nvSpPr>
          <p:spPr>
            <a:xfrm>
              <a:off x="6161056" y="720515"/>
              <a:ext cx="1779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ETL Documentation 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C040-C47D-468D-A267-557F8FC3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7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013F4-2435-4B6A-839F-1E875A82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differences due to mapping lead to different results?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D3061-DC21-4F00-91B0-426AC1EA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43" y="1219200"/>
            <a:ext cx="7108065" cy="5638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22CCA8-1434-464F-8043-2D771BDFB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987FE-9167-40C9-933B-CA1A297D0D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30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10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sz="2400" dirty="0"/>
              <a:t>Overall conclusion: For the use cases of interest, using the CDM was consistent with using the source schema</a:t>
            </a:r>
          </a:p>
          <a:p>
            <a:pPr indent="-342900"/>
            <a:r>
              <a:rPr lang="en-US" sz="2400" dirty="0"/>
              <a:t>Biggest problems in reproductions arose from replicability in general (not related to CDM)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“Loss of fidelity begins with the movement of data from the doctor’s brain to the medical record.”</a:t>
            </a:r>
          </a:p>
          <a:p>
            <a:pPr marL="0" indent="0">
              <a:buNone/>
            </a:pPr>
            <a:r>
              <a:rPr lang="en-US" sz="1800" dirty="0"/>
              <a:t>Clem McDonald, MD Director, Lister Hill Center for Biomedical Informatics National Library of Medicine, USA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31</a:t>
            </a:fld>
            <a:endParaRPr lang="en-US" sz="1200" dirty="0">
              <a:solidFill>
                <a:srgbClr val="2042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8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676400" y="914400"/>
            <a:ext cx="8915400" cy="2819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 transformation is not magic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2374900" y="2012950"/>
            <a:ext cx="9906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Bent Arrow 5"/>
          <p:cNvSpPr/>
          <p:nvPr/>
        </p:nvSpPr>
        <p:spPr>
          <a:xfrm>
            <a:off x="2870200" y="1403350"/>
            <a:ext cx="4216401" cy="3810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2870200" y="2927350"/>
            <a:ext cx="4216401" cy="38100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17900" y="2241550"/>
            <a:ext cx="35687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ocument 8"/>
          <p:cNvSpPr/>
          <p:nvPr/>
        </p:nvSpPr>
        <p:spPr>
          <a:xfrm>
            <a:off x="7251700" y="1016000"/>
            <a:ext cx="1143000" cy="76200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 dataset 1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7251700" y="2006600"/>
            <a:ext cx="1143000" cy="76200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 dataset 2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7251700" y="2921000"/>
            <a:ext cx="1143000" cy="76200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 dataset 3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547100" y="1397000"/>
            <a:ext cx="571500" cy="190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8547100" y="2197100"/>
            <a:ext cx="571500" cy="190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8547100" y="3111500"/>
            <a:ext cx="571500" cy="190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36100" y="1111250"/>
            <a:ext cx="9144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36100" y="2025650"/>
            <a:ext cx="9144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10700" y="2921000"/>
            <a:ext cx="91440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9931" y="1257300"/>
            <a:ext cx="1968500" cy="469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9931" y="2082800"/>
            <a:ext cx="1968500" cy="469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09931" y="3022600"/>
            <a:ext cx="1968500" cy="469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76400" y="3822700"/>
            <a:ext cx="8915400" cy="2819400"/>
            <a:chOff x="152400" y="3822700"/>
            <a:chExt cx="8915400" cy="2819400"/>
          </a:xfrm>
        </p:grpSpPr>
        <p:sp>
          <p:nvSpPr>
            <p:cNvPr id="41" name="Rectangle 40"/>
            <p:cNvSpPr/>
            <p:nvPr/>
          </p:nvSpPr>
          <p:spPr>
            <a:xfrm>
              <a:off x="152400" y="3822700"/>
              <a:ext cx="8915400" cy="2819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908299" y="4933950"/>
              <a:ext cx="990600" cy="609600"/>
            </a:xfrm>
            <a:prstGeom prst="flowChartMagneticDisk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CDM</a:t>
              </a:r>
            </a:p>
          </p:txBody>
        </p:sp>
        <p:sp>
          <p:nvSpPr>
            <p:cNvPr id="22" name="Bent Arrow 21"/>
            <p:cNvSpPr/>
            <p:nvPr/>
          </p:nvSpPr>
          <p:spPr>
            <a:xfrm>
              <a:off x="3570181" y="4324350"/>
              <a:ext cx="1979720" cy="3810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flipV="1">
              <a:off x="3570181" y="5848350"/>
              <a:ext cx="1979720" cy="381000"/>
            </a:xfrm>
            <a:prstGeom prst="ben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962400" y="5213350"/>
              <a:ext cx="1587499" cy="952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Document 24"/>
            <p:cNvSpPr/>
            <p:nvPr/>
          </p:nvSpPr>
          <p:spPr>
            <a:xfrm>
              <a:off x="5715000" y="3937000"/>
              <a:ext cx="1143000" cy="762000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Analytic dataset 1</a:t>
              </a:r>
            </a:p>
          </p:txBody>
        </p:sp>
        <p:sp>
          <p:nvSpPr>
            <p:cNvPr id="26" name="Flowchart: Document 25"/>
            <p:cNvSpPr/>
            <p:nvPr/>
          </p:nvSpPr>
          <p:spPr>
            <a:xfrm>
              <a:off x="5715000" y="4927600"/>
              <a:ext cx="1143000" cy="762000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Analytic dataset 2</a:t>
              </a:r>
            </a:p>
          </p:txBody>
        </p:sp>
        <p:sp>
          <p:nvSpPr>
            <p:cNvPr id="27" name="Flowchart: Document 26"/>
            <p:cNvSpPr/>
            <p:nvPr/>
          </p:nvSpPr>
          <p:spPr>
            <a:xfrm>
              <a:off x="5715000" y="5842000"/>
              <a:ext cx="1143000" cy="762000"/>
            </a:xfrm>
            <a:prstGeom prst="flowChart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Analytic dataset 3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7010400" y="4318000"/>
              <a:ext cx="571500" cy="190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7010400" y="5118100"/>
              <a:ext cx="571500" cy="190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7010400" y="6032500"/>
              <a:ext cx="571500" cy="190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99400" y="4032250"/>
              <a:ext cx="914400" cy="571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Study 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99400" y="4946650"/>
              <a:ext cx="914400" cy="571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Study 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74000" y="5842000"/>
              <a:ext cx="914400" cy="5715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Study 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91000" y="4178300"/>
              <a:ext cx="984250" cy="4699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Trans-formation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91000" y="5003800"/>
              <a:ext cx="984250" cy="4699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Trans-formation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5943600"/>
              <a:ext cx="984250" cy="4699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Trans-formation</a:t>
              </a:r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228600" y="4959350"/>
              <a:ext cx="990600" cy="609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1473199" y="5213350"/>
              <a:ext cx="1346201" cy="1524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54174" y="5048250"/>
              <a:ext cx="984250" cy="4699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Trans-formation</a:t>
              </a: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>
                <a:solidFill>
                  <a:srgbClr val="20425A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32</a:t>
            </a:fld>
            <a:endParaRPr lang="en-US" sz="1200" dirty="0">
              <a:solidFill>
                <a:srgbClr val="2042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6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9EDD-7EF1-4C4C-AAF7-D36F991D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Per-study data quality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2E15-F32E-4FAB-B194-63FE81E50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In addition to per-ETL data quality checks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74380-888D-43C4-AFB7-1EB2C302D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74523-E6D2-4451-9144-E6D0C867C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20425A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20425A"/>
                </a:solidFill>
                <a:ea typeface="Calibri"/>
                <a:cs typeface="Calibri"/>
                <a:sym typeface="Calibri"/>
              </a:rPr>
              <a:pPr algn="r">
                <a:buClr>
                  <a:srgbClr val="20425A"/>
                </a:buClr>
                <a:buSzPct val="25000"/>
              </a:pPr>
              <a:t>33</a:t>
            </a:fld>
            <a:endParaRPr lang="en-US" sz="1200" dirty="0">
              <a:solidFill>
                <a:srgbClr val="20425A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250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712C-5A2D-4638-A171-875CFA78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Orphan code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67C9-B282-4AE1-81EC-3DA76537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2057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For example</a:t>
            </a:r>
          </a:p>
          <a:p>
            <a:r>
              <a:rPr lang="en-US" dirty="0"/>
              <a:t>Look for concepts with “gangrene” in name</a:t>
            </a:r>
          </a:p>
          <a:p>
            <a:r>
              <a:rPr lang="en-US" dirty="0"/>
              <a:t>Do they role up to “Gangrenous disorder”?</a:t>
            </a:r>
          </a:p>
          <a:p>
            <a:r>
              <a:rPr lang="en-US" dirty="0"/>
              <a:t>Do they appear in the data?</a:t>
            </a:r>
          </a:p>
          <a:p>
            <a:pPr marL="0" indent="0">
              <a:buNone/>
            </a:pPr>
            <a:r>
              <a:rPr lang="en-US" dirty="0"/>
              <a:t>Requires source concept ids / values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A45815-8493-4FB3-8732-D6B24F993000}"/>
              </a:ext>
            </a:extLst>
          </p:cNvPr>
          <p:cNvSpPr/>
          <p:nvPr/>
        </p:nvSpPr>
        <p:spPr>
          <a:xfrm>
            <a:off x="2606391" y="5209011"/>
            <a:ext cx="1752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J85.0</a:t>
            </a:r>
          </a:p>
          <a:p>
            <a:pPr algn="ctr"/>
            <a:r>
              <a:rPr lang="en-US" dirty="0"/>
              <a:t>Gangrene and necrosis of lung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709349-1580-4D68-8408-DC27979AAB01}"/>
              </a:ext>
            </a:extLst>
          </p:cNvPr>
          <p:cNvSpPr/>
          <p:nvPr/>
        </p:nvSpPr>
        <p:spPr>
          <a:xfrm>
            <a:off x="6416391" y="5209011"/>
            <a:ext cx="17526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4324261</a:t>
            </a:r>
          </a:p>
          <a:p>
            <a:pPr algn="ctr"/>
            <a:r>
              <a:rPr lang="en-US" dirty="0"/>
              <a:t>Pulmonary necrosis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6C7094-959F-460E-9BD4-84ABB1A60A6D}"/>
              </a:ext>
            </a:extLst>
          </p:cNvPr>
          <p:cNvSpPr/>
          <p:nvPr/>
        </p:nvSpPr>
        <p:spPr>
          <a:xfrm>
            <a:off x="4663791" y="5285211"/>
            <a:ext cx="15240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Maps to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DC68CC-D7FF-4D40-8156-24F10AF1FE27}"/>
              </a:ext>
            </a:extLst>
          </p:cNvPr>
          <p:cNvSpPr/>
          <p:nvPr/>
        </p:nvSpPr>
        <p:spPr>
          <a:xfrm>
            <a:off x="6416391" y="3532611"/>
            <a:ext cx="17526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439928</a:t>
            </a:r>
          </a:p>
          <a:p>
            <a:pPr algn="ctr"/>
            <a:r>
              <a:rPr lang="en-US" dirty="0"/>
              <a:t>Gangrenous disorder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1F9FC-F65C-4939-9788-2C30AD21B1B7}"/>
              </a:ext>
            </a:extLst>
          </p:cNvPr>
          <p:cNvSpPr txBox="1"/>
          <p:nvPr/>
        </p:nvSpPr>
        <p:spPr>
          <a:xfrm>
            <a:off x="7134228" y="468144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33C7A-AF62-4394-877F-EE5691CFA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D08988-6C37-4369-870A-5AC3ECBB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1" y="2045935"/>
            <a:ext cx="9534525" cy="723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2FB44-95F5-4994-BB51-D7041969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sets to source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E638-AAE8-4AA1-9771-479D51BC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0230"/>
            <a:ext cx="10972800" cy="1283371"/>
          </a:xfrm>
        </p:spPr>
        <p:txBody>
          <a:bodyPr>
            <a:normAutofit/>
          </a:bodyPr>
          <a:lstStyle/>
          <a:p>
            <a:r>
              <a:rPr lang="en-US" sz="2800" dirty="0"/>
              <a:t>Break down concept sets to implied source codes</a:t>
            </a:r>
          </a:p>
          <a:p>
            <a:r>
              <a:rPr lang="en-US" sz="2800" dirty="0"/>
              <a:t>Plot prevalence of source codes in data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0D007-25EF-41AE-BB22-0EB24D1B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09" y="2761018"/>
            <a:ext cx="8867775" cy="4221025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479EC2B5-8C87-4DA2-84D9-916BD836CF7B}"/>
              </a:ext>
            </a:extLst>
          </p:cNvPr>
          <p:cNvSpPr/>
          <p:nvPr/>
        </p:nvSpPr>
        <p:spPr>
          <a:xfrm rot="16200000">
            <a:off x="8813708" y="1893536"/>
            <a:ext cx="381000" cy="21335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8F869510-AF6B-4C9C-A2C2-274D569416D3}"/>
              </a:ext>
            </a:extLst>
          </p:cNvPr>
          <p:cNvSpPr/>
          <p:nvPr/>
        </p:nvSpPr>
        <p:spPr>
          <a:xfrm>
            <a:off x="10071008" y="2696519"/>
            <a:ext cx="1719263" cy="527633"/>
          </a:xfrm>
          <a:prstGeom prst="roundRect">
            <a:avLst>
              <a:gd name="adj" fmla="val 1214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Concept set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108545CE-E8FE-436B-A03E-299F002493AE}"/>
              </a:ext>
            </a:extLst>
          </p:cNvPr>
          <p:cNvSpPr/>
          <p:nvPr/>
        </p:nvSpPr>
        <p:spPr>
          <a:xfrm rot="16444129">
            <a:off x="7094241" y="2265655"/>
            <a:ext cx="381000" cy="21335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2F35FE9F-F773-4067-AC89-88FB75E00D60}"/>
              </a:ext>
            </a:extLst>
          </p:cNvPr>
          <p:cNvSpPr/>
          <p:nvPr/>
        </p:nvSpPr>
        <p:spPr>
          <a:xfrm>
            <a:off x="8351745" y="3202101"/>
            <a:ext cx="2252664" cy="527633"/>
          </a:xfrm>
          <a:prstGeom prst="roundRect">
            <a:avLst>
              <a:gd name="adj" fmla="val 1214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Standard concept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8D831FB-4439-4B74-B18E-611A20D84E4F}"/>
              </a:ext>
            </a:extLst>
          </p:cNvPr>
          <p:cNvSpPr/>
          <p:nvPr/>
        </p:nvSpPr>
        <p:spPr>
          <a:xfrm rot="17059680">
            <a:off x="7515380" y="2792602"/>
            <a:ext cx="381000" cy="21335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83641E4-4C71-4ACE-8A4D-25542C91C376}"/>
              </a:ext>
            </a:extLst>
          </p:cNvPr>
          <p:cNvSpPr/>
          <p:nvPr/>
        </p:nvSpPr>
        <p:spPr>
          <a:xfrm>
            <a:off x="8610668" y="3810000"/>
            <a:ext cx="2252664" cy="527633"/>
          </a:xfrm>
          <a:prstGeom prst="roundRect">
            <a:avLst>
              <a:gd name="adj" fmla="val 1214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Source code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03376C9-5B54-414E-A9BD-A6C4EFB254B5}"/>
              </a:ext>
            </a:extLst>
          </p:cNvPr>
          <p:cNvSpPr/>
          <p:nvPr/>
        </p:nvSpPr>
        <p:spPr>
          <a:xfrm rot="10800000">
            <a:off x="1221876" y="2113785"/>
            <a:ext cx="381000" cy="609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B6BEF2-C2F7-4956-8420-3A6D6C765B02}"/>
              </a:ext>
            </a:extLst>
          </p:cNvPr>
          <p:cNvSpPr/>
          <p:nvPr/>
        </p:nvSpPr>
        <p:spPr>
          <a:xfrm>
            <a:off x="152400" y="1408017"/>
            <a:ext cx="3429000" cy="879900"/>
          </a:xfrm>
          <a:prstGeom prst="roundRect">
            <a:avLst>
              <a:gd name="adj" fmla="val 12148"/>
            </a:avLst>
          </a:prstGeom>
          <a:ln/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Drop in proportion when switching from ICD-9 to 10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6EF4DA-AA70-4978-B4A8-4DD962549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CE3-274E-4A01-BCE8-2B292543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counts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D2C2-4D07-4131-A492-124875019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counts per cohort per database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551127-FC47-43B1-B685-EBB0E1573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8229617" cy="4572009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EF172C82-4FFE-4197-8646-AF3535FBBD29}"/>
              </a:ext>
            </a:extLst>
          </p:cNvPr>
          <p:cNvSpPr/>
          <p:nvPr/>
        </p:nvSpPr>
        <p:spPr>
          <a:xfrm rot="2225720">
            <a:off x="8795993" y="3244516"/>
            <a:ext cx="381000" cy="609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B0998D02-F838-40F6-8A42-617ED6168738}"/>
              </a:ext>
            </a:extLst>
          </p:cNvPr>
          <p:cNvSpPr/>
          <p:nvPr/>
        </p:nvSpPr>
        <p:spPr>
          <a:xfrm>
            <a:off x="5676898" y="3575670"/>
            <a:ext cx="3429000" cy="879900"/>
          </a:xfrm>
          <a:prstGeom prst="roundRect">
            <a:avLst>
              <a:gd name="adj" fmla="val 12148"/>
            </a:avLst>
          </a:prstGeom>
          <a:ln/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 glaucoma due to specialty requirement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24590752-F607-4520-A082-9E458BFF9421}"/>
              </a:ext>
            </a:extLst>
          </p:cNvPr>
          <p:cNvSpPr/>
          <p:nvPr/>
        </p:nvSpPr>
        <p:spPr>
          <a:xfrm rot="10800000">
            <a:off x="9020756" y="2199644"/>
            <a:ext cx="381000" cy="6096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30756E6-D576-4064-B79C-CA23E243DFEB}"/>
              </a:ext>
            </a:extLst>
          </p:cNvPr>
          <p:cNvSpPr/>
          <p:nvPr/>
        </p:nvSpPr>
        <p:spPr>
          <a:xfrm>
            <a:off x="7239000" y="1465126"/>
            <a:ext cx="3429000" cy="879900"/>
          </a:xfrm>
          <a:prstGeom prst="roundRect">
            <a:avLst>
              <a:gd name="adj" fmla="val 12148"/>
            </a:avLst>
          </a:prstGeom>
          <a:ln/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Low stroke count due to “inpatient visit” requirement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11049-D2DB-44B9-B4C8-1AA97C229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377F-8695-41C3-89C9-65D55494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efforts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8A409-B735-4F7E-A3D6-57ABFF779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71" y="1219200"/>
            <a:ext cx="9665658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72630-FCF1-4374-8271-A3005F48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78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0825-6891-4230-A3C6-948DB696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4B0A-984C-4431-9258-51991E4B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ETL / data quality is a continuous process</a:t>
            </a:r>
          </a:p>
          <a:p>
            <a:r>
              <a:rPr lang="en-US" dirty="0"/>
              <a:t>Must have a system in place to</a:t>
            </a:r>
          </a:p>
          <a:p>
            <a:pPr lvl="1"/>
            <a:r>
              <a:rPr lang="en-US" dirty="0"/>
              <a:t>Capture and resolve local ETL issues</a:t>
            </a:r>
          </a:p>
          <a:p>
            <a:pPr lvl="1"/>
            <a:r>
              <a:rPr lang="en-US" dirty="0"/>
              <a:t>Capture and report CDM and Vocabulary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C5F52-7EAD-4FF4-847F-C1E6F9494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8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F55D-BFE0-427D-AEA1-9DF1A18B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help us get started . . 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30E15E-DCD6-43FC-A519-A4EAB9A7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3059113"/>
            <a:ext cx="4040188" cy="639762"/>
          </a:xfrm>
        </p:spPr>
        <p:txBody>
          <a:bodyPr/>
          <a:lstStyle/>
          <a:p>
            <a:r>
              <a:rPr lang="en-US" dirty="0"/>
              <a:t>White Rabbit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D9A93E-3130-4EC1-BECC-A4CA6E59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3698876"/>
            <a:ext cx="4040188" cy="2600325"/>
          </a:xfrm>
        </p:spPr>
        <p:txBody>
          <a:bodyPr/>
          <a:lstStyle/>
          <a:p>
            <a:r>
              <a:rPr lang="en-US" dirty="0"/>
              <a:t>performs a scan of the source data, providing detailed information on the tables, fields, and values that appear in a field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D8815-52CC-4775-83D8-6D1A271FC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3059113"/>
            <a:ext cx="4041775" cy="639762"/>
          </a:xfrm>
        </p:spPr>
        <p:txBody>
          <a:bodyPr/>
          <a:lstStyle/>
          <a:p>
            <a:r>
              <a:rPr lang="en-US" dirty="0"/>
              <a:t>Rabbit In a Hat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AA8925-30EE-4F66-9054-7C40CA874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3698876"/>
            <a:ext cx="4041775" cy="2600325"/>
          </a:xfrm>
        </p:spPr>
        <p:txBody>
          <a:bodyPr/>
          <a:lstStyle/>
          <a:p>
            <a:r>
              <a:rPr lang="en-US" dirty="0"/>
              <a:t>Uses White Rabbit scan to provide a graphical user interface to help build an ETL document</a:t>
            </a:r>
          </a:p>
          <a:p>
            <a:endParaRPr lang="en-US" dirty="0"/>
          </a:p>
          <a:p>
            <a:r>
              <a:rPr lang="en-US" dirty="0"/>
              <a:t>Does not generate code</a:t>
            </a:r>
          </a:p>
        </p:txBody>
      </p:sp>
      <p:pic>
        <p:nvPicPr>
          <p:cNvPr id="4" name="Picture 4" descr="alt text">
            <a:extLst>
              <a:ext uri="{FF2B5EF4-FFF2-40B4-BE49-F238E27FC236}">
                <a16:creationId xmlns:a16="http://schemas.microsoft.com/office/drawing/2014/main" id="{41705E6E-78DD-47E5-8AD5-EA5341EA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03" y="1671616"/>
            <a:ext cx="1201783" cy="1201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B9EB0-9702-404F-A188-7333A7E1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687" y="1671615"/>
            <a:ext cx="1314450" cy="1295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B98DAA-8FF1-46D2-AFE2-94693E1A7E7F}"/>
              </a:ext>
            </a:extLst>
          </p:cNvPr>
          <p:cNvSpPr/>
          <p:nvPr/>
        </p:nvSpPr>
        <p:spPr>
          <a:xfrm>
            <a:off x="5372100" y="1943100"/>
            <a:ext cx="1447800" cy="9302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2B79F-9D0E-4FF0-8E27-74341B3DD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9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81400" y="152401"/>
            <a:ext cx="5811266" cy="1015663"/>
            <a:chOff x="654368" y="2910403"/>
            <a:chExt cx="5811266" cy="1015663"/>
          </a:xfrm>
        </p:grpSpPr>
        <p:pic>
          <p:nvPicPr>
            <p:cNvPr id="5" name="Picture 4" descr="C:\Users\mschuemi\git\WhiteRabbit\src\org\ohdsi\rabbitInAHat\RabbitInAHat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68" y="2910403"/>
              <a:ext cx="869633" cy="869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00200" y="2910403"/>
              <a:ext cx="48654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cap="small"/>
                <a:t>Rabbit In A Hat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8928009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1B78A-2859-4025-A4D0-645DDD686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B811-9A2A-4FD7-BD13-A38B6C58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when designing ETL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2648-E33B-4CFE-9E50-F47BF86F7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 CDM ETL expert</a:t>
            </a:r>
          </a:p>
          <a:p>
            <a:r>
              <a:rPr lang="en-US" dirty="0"/>
              <a:t>Read </a:t>
            </a:r>
            <a:r>
              <a:rPr lang="en-US" dirty="0" err="1"/>
              <a:t>CommonDataModel</a:t>
            </a:r>
            <a:r>
              <a:rPr lang="en-US" dirty="0"/>
              <a:t> Wiki thoroughly</a:t>
            </a:r>
          </a:p>
          <a:p>
            <a:pPr lvl="1"/>
            <a:r>
              <a:rPr lang="en-US" dirty="0"/>
              <a:t>Themis workgroup has added / made explicit many conventions</a:t>
            </a:r>
          </a:p>
          <a:p>
            <a:r>
              <a:rPr lang="en-US" dirty="0"/>
              <a:t>Don’t shy away from asking on the OHDSI forums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DA22B-52E0-485F-B69D-C637A5791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DF20-B601-4564-82B5-99BCCFE8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RiaH</a:t>
            </a:r>
            <a:r>
              <a:rPr lang="en-US" dirty="0"/>
              <a:t> output: specification document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1DA331-37D7-4AAC-A481-76C56D38A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475" y="1219200"/>
            <a:ext cx="6052525" cy="5660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947C9-A278-4C42-A8FF-A8CC1D742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0AAF-2ED2-489C-9898-638B96CD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ETL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61E4-4B5D-4C3E-AEDF-FA5884130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universal ETL tool</a:t>
            </a:r>
          </a:p>
          <a:p>
            <a:r>
              <a:rPr lang="en-US" dirty="0"/>
              <a:t>Should depend on </a:t>
            </a:r>
          </a:p>
          <a:p>
            <a:pPr lvl="1"/>
            <a:r>
              <a:rPr lang="en-US" dirty="0"/>
              <a:t>Expertise at site</a:t>
            </a:r>
          </a:p>
          <a:p>
            <a:pPr lvl="1"/>
            <a:r>
              <a:rPr lang="en-US" dirty="0"/>
              <a:t>Size and complexity of the ELT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Able to rerun ETL completely with a click of the button</a:t>
            </a:r>
          </a:p>
          <a:p>
            <a:pPr lvl="1"/>
            <a:r>
              <a:rPr lang="en-US" dirty="0"/>
              <a:t>Able to maintain and update</a:t>
            </a:r>
          </a:p>
        </p:txBody>
      </p:sp>
      <p:pic>
        <p:nvPicPr>
          <p:cNvPr id="4" name="Picture 6" descr="Image result for postgresql">
            <a:extLst>
              <a:ext uri="{FF2B5EF4-FFF2-40B4-BE49-F238E27FC236}">
                <a16:creationId xmlns:a16="http://schemas.microsoft.com/office/drawing/2014/main" id="{E0C62715-397B-418A-B041-5C2FA817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17" y="5338757"/>
            <a:ext cx="1101287" cy="10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">
            <a:extLst>
              <a:ext uri="{FF2B5EF4-FFF2-40B4-BE49-F238E27FC236}">
                <a16:creationId xmlns:a16="http://schemas.microsoft.com/office/drawing/2014/main" id="{D60FFB5C-8005-4C71-A15B-CF2DC015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7" y="5319346"/>
            <a:ext cx="1241484" cy="9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python coding language">
            <a:extLst>
              <a:ext uri="{FF2B5EF4-FFF2-40B4-BE49-F238E27FC236}">
                <a16:creationId xmlns:a16="http://schemas.microsoft.com/office/drawing/2014/main" id="{B4E8AD56-AB45-420D-9D2B-774A405D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8759"/>
            <a:ext cx="2026367" cy="10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EF55C-EEF0-4CB7-871F-CD750A2D6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C1CE7B-C0AA-427C-A3BA-BF5C588EA31A}"/>
              </a:ext>
            </a:extLst>
          </p:cNvPr>
          <p:cNvSpPr txBox="1"/>
          <p:nvPr/>
        </p:nvSpPr>
        <p:spPr>
          <a:xfrm>
            <a:off x="9525000" y="4002160"/>
            <a:ext cx="10118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543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408A3-C32A-4B9F-874F-F7809201D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mapping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E65677-2C77-4593-807B-E48C7C3A1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9D0D1-5AA4-49F4-B715-23D4D276E9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1371</Words>
  <Application>Microsoft Office PowerPoint</Application>
  <PresentationFormat>Widescreen</PresentationFormat>
  <Paragraphs>332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Extract-Transform-Load (ETL): Beyond the basics</vt:lpstr>
      <vt:lpstr>PowerPoint Presentation</vt:lpstr>
      <vt:lpstr>ETL Process</vt:lpstr>
      <vt:lpstr>Tools help us get started . . . </vt:lpstr>
      <vt:lpstr>PowerPoint Presentation</vt:lpstr>
      <vt:lpstr>Help when designing ETL</vt:lpstr>
      <vt:lpstr>RiaH output: specification document</vt:lpstr>
      <vt:lpstr>Implementing the ETL</vt:lpstr>
      <vt:lpstr>Code mapping</vt:lpstr>
      <vt:lpstr>Code Mapping</vt:lpstr>
      <vt:lpstr>OMOP Vocabulary – Drug coding</vt:lpstr>
      <vt:lpstr>OMOP Vocabulary – Drug coding</vt:lpstr>
      <vt:lpstr>How to find all prescriptions with a specific ingredient</vt:lpstr>
      <vt:lpstr>Mapping drugs</vt:lpstr>
      <vt:lpstr>See for example mapping of Danish drug codes</vt:lpstr>
      <vt:lpstr>Ideally: outsource drug mapping</vt:lpstr>
      <vt:lpstr>ETL / Data quality</vt:lpstr>
      <vt:lpstr>Verifying the ETL using ACHILLES</vt:lpstr>
      <vt:lpstr>ACHILLES HEEL</vt:lpstr>
      <vt:lpstr>RiaH testing framework</vt:lpstr>
      <vt:lpstr>Test unit anatomy</vt:lpstr>
      <vt:lpstr>Test unit anatomy</vt:lpstr>
      <vt:lpstr>Test unit anatomy</vt:lpstr>
      <vt:lpstr>Concerns over data loss</vt:lpstr>
      <vt:lpstr>Replicating opioid exposure counts in CDM and source codes</vt:lpstr>
      <vt:lpstr>Replicating “Estimating pediatric inpatient medication use in the United States”</vt:lpstr>
      <vt:lpstr>Replicating “Use of nonsteroidal anti-inflammatory drugs and the risk of first-time acute myocardial infarction”</vt:lpstr>
      <vt:lpstr>Evaluating prevalences of all conditions</vt:lpstr>
      <vt:lpstr>Evaluating data quality</vt:lpstr>
      <vt:lpstr>Do differences due to mapping lead to different results?</vt:lpstr>
      <vt:lpstr>Validity</vt:lpstr>
      <vt:lpstr>CDM transformation is not magic</vt:lpstr>
      <vt:lpstr>Per-study data quality checks</vt:lpstr>
      <vt:lpstr>Orphan code check </vt:lpstr>
      <vt:lpstr>Concept sets to source codes</vt:lpstr>
      <vt:lpstr>Cohort counts </vt:lpstr>
      <vt:lpstr>Ongoing efforts</vt:lpstr>
      <vt:lpstr>Continuous improvement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58</cp:revision>
  <dcterms:created xsi:type="dcterms:W3CDTF">2013-12-30T14:14:20Z</dcterms:created>
  <dcterms:modified xsi:type="dcterms:W3CDTF">2019-06-26T06:34:33Z</dcterms:modified>
</cp:coreProperties>
</file>