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321" r:id="rId3"/>
    <p:sldId id="342" r:id="rId4"/>
    <p:sldId id="365" r:id="rId5"/>
    <p:sldId id="380" r:id="rId6"/>
    <p:sldId id="363" r:id="rId7"/>
    <p:sldId id="364" r:id="rId8"/>
    <p:sldId id="358" r:id="rId9"/>
    <p:sldId id="382" r:id="rId10"/>
    <p:sldId id="383" r:id="rId11"/>
    <p:sldId id="384" r:id="rId12"/>
    <p:sldId id="385" r:id="rId13"/>
    <p:sldId id="386" r:id="rId14"/>
    <p:sldId id="276" r:id="rId15"/>
    <p:sldId id="359" r:id="rId16"/>
    <p:sldId id="360" r:id="rId17"/>
    <p:sldId id="361" r:id="rId18"/>
    <p:sldId id="381" r:id="rId19"/>
    <p:sldId id="373" r:id="rId20"/>
    <p:sldId id="374" r:id="rId21"/>
    <p:sldId id="320" r:id="rId22"/>
    <p:sldId id="378" r:id="rId23"/>
    <p:sldId id="339" r:id="rId24"/>
    <p:sldId id="387" r:id="rId25"/>
    <p:sldId id="388" r:id="rId26"/>
    <p:sldId id="389" r:id="rId27"/>
    <p:sldId id="390" r:id="rId28"/>
    <p:sldId id="391" r:id="rId29"/>
    <p:sldId id="392" r:id="rId30"/>
    <p:sldId id="393" r:id="rId31"/>
    <p:sldId id="394" r:id="rId32"/>
    <p:sldId id="395" r:id="rId33"/>
    <p:sldId id="396" r:id="rId34"/>
    <p:sldId id="397" r:id="rId35"/>
    <p:sldId id="398" r:id="rId36"/>
    <p:sldId id="399" r:id="rId37"/>
    <p:sldId id="400" r:id="rId38"/>
    <p:sldId id="401" r:id="rId39"/>
    <p:sldId id="340" r:id="rId40"/>
    <p:sldId id="341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6/30/2016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hdsi.org/web/wiki/doku.php?id=research:studies:faq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OHDSI/StudyProtocols/tree/master/KeppraAngioedema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CaseControl package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Martijn Schuemie, Marc Suchard, </a:t>
            </a:r>
          </a:p>
          <a:p>
            <a:r>
              <a:rPr lang="en-US" smtClean="0"/>
              <a:t>David Madigan</a:t>
            </a:r>
          </a:p>
        </p:txBody>
      </p:sp>
    </p:spTree>
    <p:extLst>
      <p:ext uri="{BB962C8B-B14F-4D97-AF65-F5344CB8AC3E}">
        <p14:creationId xmlns:p14="http://schemas.microsoft.com/office/powerpoint/2010/main" val="138750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single CaseControl study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800" y="1143000"/>
            <a:ext cx="7162800" cy="5586145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/>
              <a:t>caseData &lt;- getDbCaseData(connectionDetails = connectionDetails,</a:t>
            </a:r>
          </a:p>
          <a:p>
            <a:r>
              <a:rPr lang="en-US" sz="1050"/>
              <a:t>                          </a:t>
            </a:r>
            <a:r>
              <a:rPr lang="en-US" sz="1050" smtClean="0"/>
              <a:t>                         cdmDatabaseSchema </a:t>
            </a:r>
            <a:r>
              <a:rPr lang="en-US" sz="1050"/>
              <a:t>= cdmDatabaseSchema,</a:t>
            </a:r>
          </a:p>
          <a:p>
            <a:r>
              <a:rPr lang="en-US" sz="1050"/>
              <a:t> </a:t>
            </a:r>
            <a:r>
              <a:rPr lang="en-US" sz="1050" smtClean="0"/>
              <a:t>                                                  </a:t>
            </a:r>
            <a:r>
              <a:rPr lang="en-US" sz="1050"/>
              <a:t>outcomeDatabaseSchema = cohortDatabaseSchema,</a:t>
            </a:r>
          </a:p>
          <a:p>
            <a:r>
              <a:rPr lang="en-US" sz="1050"/>
              <a:t>                         </a:t>
            </a:r>
            <a:r>
              <a:rPr lang="en-US" sz="1050" smtClean="0"/>
              <a:t>                          </a:t>
            </a:r>
            <a:r>
              <a:rPr lang="en-US" sz="1050"/>
              <a:t>outcomeTable = cohortTable,</a:t>
            </a:r>
          </a:p>
          <a:p>
            <a:r>
              <a:rPr lang="en-US" sz="1050" smtClean="0"/>
              <a:t>                                                   </a:t>
            </a:r>
            <a:r>
              <a:rPr lang="en-US" sz="1050"/>
              <a:t>outcomeIds = 1,</a:t>
            </a:r>
          </a:p>
          <a:p>
            <a:r>
              <a:rPr lang="en-US" sz="1050" smtClean="0"/>
              <a:t>                                                   </a:t>
            </a:r>
            <a:r>
              <a:rPr lang="en-US" sz="1050"/>
              <a:t>useNestingCohort = TRUE,</a:t>
            </a:r>
          </a:p>
          <a:p>
            <a:r>
              <a:rPr lang="en-US" sz="1050"/>
              <a:t>                         </a:t>
            </a:r>
            <a:r>
              <a:rPr lang="en-US" sz="1050" smtClean="0"/>
              <a:t>                          </a:t>
            </a:r>
            <a:r>
              <a:rPr lang="en-US" sz="1050"/>
              <a:t>nestingCohortDatabaseSchema = cohortDatabaseSchema,</a:t>
            </a:r>
          </a:p>
          <a:p>
            <a:r>
              <a:rPr lang="en-US" sz="1050" smtClean="0"/>
              <a:t>                                                   </a:t>
            </a:r>
            <a:r>
              <a:rPr lang="en-US" sz="1050"/>
              <a:t>nestingCohortTable = cohortTable,</a:t>
            </a:r>
          </a:p>
          <a:p>
            <a:r>
              <a:rPr lang="en-US" sz="1050"/>
              <a:t>                        </a:t>
            </a:r>
            <a:r>
              <a:rPr lang="en-US" sz="1050" smtClean="0"/>
              <a:t>                           </a:t>
            </a:r>
            <a:r>
              <a:rPr lang="en-US" sz="1050"/>
              <a:t>nestingCohortId = 2,</a:t>
            </a:r>
          </a:p>
          <a:p>
            <a:r>
              <a:rPr lang="en-US" sz="1050" smtClean="0"/>
              <a:t>                                                  </a:t>
            </a:r>
            <a:r>
              <a:rPr lang="en-US" sz="1050"/>
              <a:t>useObservationEndAsNestingEndDate = TRUE,</a:t>
            </a:r>
          </a:p>
          <a:p>
            <a:r>
              <a:rPr lang="en-US" sz="1050"/>
              <a:t>                      </a:t>
            </a:r>
            <a:r>
              <a:rPr lang="en-US" sz="1050" smtClean="0"/>
              <a:t>                            </a:t>
            </a:r>
            <a:r>
              <a:rPr lang="en-US" sz="1050"/>
              <a:t>getVisits = TRUE)</a:t>
            </a:r>
          </a:p>
          <a:p>
            <a:r>
              <a:rPr lang="en-US" sz="1050"/>
              <a:t>caseControls &lt;- selectControls(caseData = caseData,</a:t>
            </a:r>
          </a:p>
          <a:p>
            <a:r>
              <a:rPr lang="en-US" sz="1050" smtClean="0"/>
              <a:t>                                                       </a:t>
            </a:r>
            <a:r>
              <a:rPr lang="en-US" sz="1050"/>
              <a:t>outcomeId = 1,</a:t>
            </a:r>
          </a:p>
          <a:p>
            <a:r>
              <a:rPr lang="en-US" sz="1050"/>
              <a:t>                        </a:t>
            </a:r>
            <a:r>
              <a:rPr lang="en-US" sz="1050" smtClean="0"/>
              <a:t>                               </a:t>
            </a:r>
            <a:r>
              <a:rPr lang="en-US" sz="1050"/>
              <a:t>firstOutcomeOnly = TRUE,</a:t>
            </a:r>
          </a:p>
          <a:p>
            <a:r>
              <a:rPr lang="en-US" sz="1050" smtClean="0"/>
              <a:t>                                                      </a:t>
            </a:r>
            <a:r>
              <a:rPr lang="en-US" sz="1050"/>
              <a:t>washoutPeriod = 180,</a:t>
            </a:r>
          </a:p>
          <a:p>
            <a:r>
              <a:rPr lang="en-US" sz="1050"/>
              <a:t>                       </a:t>
            </a:r>
            <a:r>
              <a:rPr lang="en-US" sz="1050" smtClean="0"/>
              <a:t>                               </a:t>
            </a:r>
            <a:r>
              <a:rPr lang="en-US" sz="1050"/>
              <a:t>controlsPerCase = 2,</a:t>
            </a:r>
          </a:p>
          <a:p>
            <a:r>
              <a:rPr lang="en-US" sz="1050" smtClean="0"/>
              <a:t>                                                      </a:t>
            </a:r>
            <a:r>
              <a:rPr lang="en-US" sz="1050"/>
              <a:t>matchOnAge = TRUE,</a:t>
            </a:r>
          </a:p>
          <a:p>
            <a:r>
              <a:rPr lang="en-US" sz="1050" smtClean="0"/>
              <a:t>                                                      </a:t>
            </a:r>
            <a:r>
              <a:rPr lang="en-US" sz="1050"/>
              <a:t>ageCaliper = 2,</a:t>
            </a:r>
          </a:p>
          <a:p>
            <a:r>
              <a:rPr lang="en-US" sz="1050" smtClean="0"/>
              <a:t>                                                     </a:t>
            </a:r>
            <a:r>
              <a:rPr lang="en-US" sz="1050"/>
              <a:t>matchOnGender = TRUE,</a:t>
            </a:r>
          </a:p>
          <a:p>
            <a:r>
              <a:rPr lang="en-US" sz="1050" smtClean="0"/>
              <a:t>                                                     </a:t>
            </a:r>
            <a:r>
              <a:rPr lang="en-US" sz="1050"/>
              <a:t>matchOnProvider = FALSE,</a:t>
            </a:r>
          </a:p>
          <a:p>
            <a:r>
              <a:rPr lang="en-US" sz="1050" smtClean="0"/>
              <a:t>                                                     </a:t>
            </a:r>
            <a:r>
              <a:rPr lang="en-US" sz="1050"/>
              <a:t>matchOnVisitDate = TRUE,</a:t>
            </a:r>
          </a:p>
          <a:p>
            <a:r>
              <a:rPr lang="en-US" sz="1050" smtClean="0"/>
              <a:t>                                                     </a:t>
            </a:r>
            <a:r>
              <a:rPr lang="en-US" sz="1050"/>
              <a:t>visitDateCaliper = 30)</a:t>
            </a:r>
          </a:p>
          <a:p>
            <a:r>
              <a:rPr lang="en-US" sz="1050"/>
              <a:t>caseControlsExposure &lt;- getDbExposureData(connectionDetails = connectionDetails,</a:t>
            </a:r>
          </a:p>
          <a:p>
            <a:r>
              <a:rPr lang="en-US" sz="1050" smtClean="0"/>
              <a:t>                                                                                  </a:t>
            </a:r>
            <a:r>
              <a:rPr lang="en-US" sz="1050"/>
              <a:t>caseControls = caseControls,</a:t>
            </a:r>
          </a:p>
          <a:p>
            <a:r>
              <a:rPr lang="en-US" sz="1050" smtClean="0"/>
              <a:t>                                                                                  </a:t>
            </a:r>
            <a:r>
              <a:rPr lang="en-US" sz="1050"/>
              <a:t>exposureDatabaseSchema = cdmDatabaseSchema,</a:t>
            </a:r>
          </a:p>
          <a:p>
            <a:r>
              <a:rPr lang="en-US" sz="1050" smtClean="0"/>
              <a:t>                                                                                  </a:t>
            </a:r>
            <a:r>
              <a:rPr lang="en-US" sz="1050"/>
              <a:t>exposureTable = "drug_era",</a:t>
            </a:r>
          </a:p>
          <a:p>
            <a:r>
              <a:rPr lang="en-US" sz="1050" smtClean="0"/>
              <a:t>                                                                                  </a:t>
            </a:r>
            <a:r>
              <a:rPr lang="en-US" sz="1050"/>
              <a:t>exposureIds = </a:t>
            </a:r>
            <a:r>
              <a:rPr lang="en-US" sz="1050" smtClean="0"/>
              <a:t>1124300,</a:t>
            </a:r>
          </a:p>
          <a:p>
            <a:r>
              <a:rPr lang="en-US" sz="1050" smtClean="0"/>
              <a:t>                                                                                  covariateSettings = covariateSettings)</a:t>
            </a:r>
            <a:endParaRPr lang="en-US" sz="1050"/>
          </a:p>
          <a:p>
            <a:r>
              <a:rPr lang="en-US" sz="1050"/>
              <a:t>caseControlData &lt;- createCaseControlData(caseControlsExposure = caseControlsExposure,</a:t>
            </a:r>
          </a:p>
          <a:p>
            <a:r>
              <a:rPr lang="en-US" sz="1050" smtClean="0"/>
              <a:t>                                                                              </a:t>
            </a:r>
            <a:r>
              <a:rPr lang="en-US" sz="1050"/>
              <a:t>exposureId = 1124300,</a:t>
            </a:r>
          </a:p>
          <a:p>
            <a:r>
              <a:rPr lang="en-US" sz="1050" smtClean="0"/>
              <a:t>                                                                              </a:t>
            </a:r>
            <a:r>
              <a:rPr lang="en-US" sz="1050"/>
              <a:t>firstExposureOnly = FALSE,</a:t>
            </a:r>
          </a:p>
          <a:p>
            <a:r>
              <a:rPr lang="en-US" sz="1050" smtClean="0"/>
              <a:t>                                                                              </a:t>
            </a:r>
            <a:r>
              <a:rPr lang="en-US" sz="1050"/>
              <a:t>riskWindowStart = 0,</a:t>
            </a:r>
          </a:p>
          <a:p>
            <a:r>
              <a:rPr lang="en-US" sz="1050" smtClean="0"/>
              <a:t>                                                                              </a:t>
            </a:r>
            <a:r>
              <a:rPr lang="en-US" sz="1050"/>
              <a:t>riskWindowEnd = 0)				 </a:t>
            </a:r>
          </a:p>
          <a:p>
            <a:r>
              <a:rPr lang="en-US" sz="1050"/>
              <a:t>fit &lt;- fitCaseControlModel(caseControlData, useCovariates = TRUE, caseControlsExposure </a:t>
            </a:r>
            <a:r>
              <a:rPr lang="en-US" sz="1050" smtClean="0"/>
              <a:t> = caseControlsExposure)</a:t>
            </a:r>
            <a:r>
              <a:rPr lang="en-US" sz="1050"/>
              <a:t>	</a:t>
            </a:r>
            <a:r>
              <a:rPr lang="en-US" sz="1050" smtClean="0"/>
              <a:t> </a:t>
            </a:r>
            <a:endParaRPr lang="en-US" sz="105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8600" y="2971800"/>
            <a:ext cx="6400800" cy="175260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048000" y="5002329"/>
            <a:ext cx="6096000" cy="1730142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Find controls for each case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First outcome per person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180 day washout period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2 controls per case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Matching on age, gender, and visit date</a:t>
            </a:r>
          </a:p>
        </p:txBody>
      </p:sp>
      <p:sp>
        <p:nvSpPr>
          <p:cNvPr id="7" name="Up Arrow 6"/>
          <p:cNvSpPr/>
          <p:nvPr/>
        </p:nvSpPr>
        <p:spPr>
          <a:xfrm>
            <a:off x="4978399" y="4751271"/>
            <a:ext cx="685800" cy="251058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61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single CaseControl study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800" y="1143000"/>
            <a:ext cx="7162800" cy="5586145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/>
              <a:t>caseData &lt;- getDbCaseData(connectionDetails = connectionDetails,</a:t>
            </a:r>
          </a:p>
          <a:p>
            <a:r>
              <a:rPr lang="en-US" sz="1050"/>
              <a:t>                          </a:t>
            </a:r>
            <a:r>
              <a:rPr lang="en-US" sz="1050" smtClean="0"/>
              <a:t>                         cdmDatabaseSchema </a:t>
            </a:r>
            <a:r>
              <a:rPr lang="en-US" sz="1050"/>
              <a:t>= cdmDatabaseSchema,</a:t>
            </a:r>
          </a:p>
          <a:p>
            <a:r>
              <a:rPr lang="en-US" sz="1050"/>
              <a:t> </a:t>
            </a:r>
            <a:r>
              <a:rPr lang="en-US" sz="1050" smtClean="0"/>
              <a:t>                                                  </a:t>
            </a:r>
            <a:r>
              <a:rPr lang="en-US" sz="1050"/>
              <a:t>outcomeDatabaseSchema = cohortDatabaseSchema,</a:t>
            </a:r>
          </a:p>
          <a:p>
            <a:r>
              <a:rPr lang="en-US" sz="1050"/>
              <a:t>                         </a:t>
            </a:r>
            <a:r>
              <a:rPr lang="en-US" sz="1050" smtClean="0"/>
              <a:t>                          </a:t>
            </a:r>
            <a:r>
              <a:rPr lang="en-US" sz="1050"/>
              <a:t>outcomeTable = cohortTable,</a:t>
            </a:r>
          </a:p>
          <a:p>
            <a:r>
              <a:rPr lang="en-US" sz="1050" smtClean="0"/>
              <a:t>                                                   </a:t>
            </a:r>
            <a:r>
              <a:rPr lang="en-US" sz="1050"/>
              <a:t>outcomeIds = 1,</a:t>
            </a:r>
          </a:p>
          <a:p>
            <a:r>
              <a:rPr lang="en-US" sz="1050" smtClean="0"/>
              <a:t>                                                   </a:t>
            </a:r>
            <a:r>
              <a:rPr lang="en-US" sz="1050"/>
              <a:t>useNestingCohort = TRUE,</a:t>
            </a:r>
          </a:p>
          <a:p>
            <a:r>
              <a:rPr lang="en-US" sz="1050"/>
              <a:t>                         </a:t>
            </a:r>
            <a:r>
              <a:rPr lang="en-US" sz="1050" smtClean="0"/>
              <a:t>                          </a:t>
            </a:r>
            <a:r>
              <a:rPr lang="en-US" sz="1050"/>
              <a:t>nestingCohortDatabaseSchema = cohortDatabaseSchema,</a:t>
            </a:r>
          </a:p>
          <a:p>
            <a:r>
              <a:rPr lang="en-US" sz="1050" smtClean="0"/>
              <a:t>                                                   </a:t>
            </a:r>
            <a:r>
              <a:rPr lang="en-US" sz="1050"/>
              <a:t>nestingCohortTable = cohortTable,</a:t>
            </a:r>
          </a:p>
          <a:p>
            <a:r>
              <a:rPr lang="en-US" sz="1050"/>
              <a:t>                        </a:t>
            </a:r>
            <a:r>
              <a:rPr lang="en-US" sz="1050" smtClean="0"/>
              <a:t>                           </a:t>
            </a:r>
            <a:r>
              <a:rPr lang="en-US" sz="1050"/>
              <a:t>nestingCohortId = 2,</a:t>
            </a:r>
          </a:p>
          <a:p>
            <a:r>
              <a:rPr lang="en-US" sz="1050" smtClean="0"/>
              <a:t>                                                  </a:t>
            </a:r>
            <a:r>
              <a:rPr lang="en-US" sz="1050"/>
              <a:t>useObservationEndAsNestingEndDate = TRUE,</a:t>
            </a:r>
          </a:p>
          <a:p>
            <a:r>
              <a:rPr lang="en-US" sz="1050"/>
              <a:t>                      </a:t>
            </a:r>
            <a:r>
              <a:rPr lang="en-US" sz="1050" smtClean="0"/>
              <a:t>                            </a:t>
            </a:r>
            <a:r>
              <a:rPr lang="en-US" sz="1050"/>
              <a:t>getVisits = TRUE)</a:t>
            </a:r>
          </a:p>
          <a:p>
            <a:r>
              <a:rPr lang="en-US" sz="1050"/>
              <a:t>caseControls &lt;- selectControls(caseData = caseData,</a:t>
            </a:r>
          </a:p>
          <a:p>
            <a:r>
              <a:rPr lang="en-US" sz="1050" smtClean="0"/>
              <a:t>                                                       </a:t>
            </a:r>
            <a:r>
              <a:rPr lang="en-US" sz="1050"/>
              <a:t>outcomeId = 1,</a:t>
            </a:r>
          </a:p>
          <a:p>
            <a:r>
              <a:rPr lang="en-US" sz="1050"/>
              <a:t>                        </a:t>
            </a:r>
            <a:r>
              <a:rPr lang="en-US" sz="1050" smtClean="0"/>
              <a:t>                               </a:t>
            </a:r>
            <a:r>
              <a:rPr lang="en-US" sz="1050"/>
              <a:t>firstOutcomeOnly = TRUE,</a:t>
            </a:r>
          </a:p>
          <a:p>
            <a:r>
              <a:rPr lang="en-US" sz="1050" smtClean="0"/>
              <a:t>                                                      </a:t>
            </a:r>
            <a:r>
              <a:rPr lang="en-US" sz="1050"/>
              <a:t>washoutPeriod = 180,</a:t>
            </a:r>
          </a:p>
          <a:p>
            <a:r>
              <a:rPr lang="en-US" sz="1050"/>
              <a:t>                       </a:t>
            </a:r>
            <a:r>
              <a:rPr lang="en-US" sz="1050" smtClean="0"/>
              <a:t>                               </a:t>
            </a:r>
            <a:r>
              <a:rPr lang="en-US" sz="1050"/>
              <a:t>controlsPerCase = 2,</a:t>
            </a:r>
          </a:p>
          <a:p>
            <a:r>
              <a:rPr lang="en-US" sz="1050" smtClean="0"/>
              <a:t>                                                      </a:t>
            </a:r>
            <a:r>
              <a:rPr lang="en-US" sz="1050"/>
              <a:t>matchOnAge = TRUE,</a:t>
            </a:r>
          </a:p>
          <a:p>
            <a:r>
              <a:rPr lang="en-US" sz="1050" smtClean="0"/>
              <a:t>                                                      </a:t>
            </a:r>
            <a:r>
              <a:rPr lang="en-US" sz="1050"/>
              <a:t>ageCaliper = 2,</a:t>
            </a:r>
          </a:p>
          <a:p>
            <a:r>
              <a:rPr lang="en-US" sz="1050" smtClean="0"/>
              <a:t>                                                     </a:t>
            </a:r>
            <a:r>
              <a:rPr lang="en-US" sz="1050"/>
              <a:t>matchOnGender = TRUE,</a:t>
            </a:r>
          </a:p>
          <a:p>
            <a:r>
              <a:rPr lang="en-US" sz="1050" smtClean="0"/>
              <a:t>                                                     </a:t>
            </a:r>
            <a:r>
              <a:rPr lang="en-US" sz="1050"/>
              <a:t>matchOnProvider = FALSE,</a:t>
            </a:r>
          </a:p>
          <a:p>
            <a:r>
              <a:rPr lang="en-US" sz="1050" smtClean="0"/>
              <a:t>                                                     </a:t>
            </a:r>
            <a:r>
              <a:rPr lang="en-US" sz="1050"/>
              <a:t>matchOnVisitDate = TRUE,</a:t>
            </a:r>
          </a:p>
          <a:p>
            <a:r>
              <a:rPr lang="en-US" sz="1050" smtClean="0"/>
              <a:t>                                                     </a:t>
            </a:r>
            <a:r>
              <a:rPr lang="en-US" sz="1050"/>
              <a:t>visitDateCaliper = 30)</a:t>
            </a:r>
          </a:p>
          <a:p>
            <a:r>
              <a:rPr lang="en-US" sz="1050"/>
              <a:t>caseControlsExposure &lt;- getDbExposureData(connectionDetails = connectionDetails,</a:t>
            </a:r>
          </a:p>
          <a:p>
            <a:r>
              <a:rPr lang="en-US" sz="1050" smtClean="0"/>
              <a:t>                                                                                  </a:t>
            </a:r>
            <a:r>
              <a:rPr lang="en-US" sz="1050"/>
              <a:t>caseControls = caseControls,</a:t>
            </a:r>
          </a:p>
          <a:p>
            <a:r>
              <a:rPr lang="en-US" sz="1050" smtClean="0"/>
              <a:t>                                                                                  </a:t>
            </a:r>
            <a:r>
              <a:rPr lang="en-US" sz="1050"/>
              <a:t>exposureDatabaseSchema = cdmDatabaseSchema,</a:t>
            </a:r>
          </a:p>
          <a:p>
            <a:r>
              <a:rPr lang="en-US" sz="1050" smtClean="0"/>
              <a:t>                                                                                  </a:t>
            </a:r>
            <a:r>
              <a:rPr lang="en-US" sz="1050"/>
              <a:t>exposureTable = "drug_era",</a:t>
            </a:r>
          </a:p>
          <a:p>
            <a:r>
              <a:rPr lang="en-US" sz="1050" smtClean="0"/>
              <a:t>                                                                                  </a:t>
            </a:r>
            <a:r>
              <a:rPr lang="en-US" sz="1050"/>
              <a:t>exposureIds = </a:t>
            </a:r>
            <a:r>
              <a:rPr lang="en-US" sz="1050" smtClean="0"/>
              <a:t>1124300,</a:t>
            </a:r>
          </a:p>
          <a:p>
            <a:r>
              <a:rPr lang="en-US" sz="1050" smtClean="0"/>
              <a:t>                                                                                  covariateSettings = covariateSettings)</a:t>
            </a:r>
            <a:endParaRPr lang="en-US" sz="1050"/>
          </a:p>
          <a:p>
            <a:r>
              <a:rPr lang="en-US" sz="1050"/>
              <a:t>caseControlData &lt;- createCaseControlData(caseControlsExposure = caseControlsExposure,</a:t>
            </a:r>
          </a:p>
          <a:p>
            <a:r>
              <a:rPr lang="en-US" sz="1050" smtClean="0"/>
              <a:t>                                                                              </a:t>
            </a:r>
            <a:r>
              <a:rPr lang="en-US" sz="1050"/>
              <a:t>exposureId = 1124300,</a:t>
            </a:r>
          </a:p>
          <a:p>
            <a:r>
              <a:rPr lang="en-US" sz="1050" smtClean="0"/>
              <a:t>                                                                              </a:t>
            </a:r>
            <a:r>
              <a:rPr lang="en-US" sz="1050"/>
              <a:t>firstExposureOnly = FALSE,</a:t>
            </a:r>
          </a:p>
          <a:p>
            <a:r>
              <a:rPr lang="en-US" sz="1050" smtClean="0"/>
              <a:t>                                                                              </a:t>
            </a:r>
            <a:r>
              <a:rPr lang="en-US" sz="1050"/>
              <a:t>riskWindowStart = 0,</a:t>
            </a:r>
          </a:p>
          <a:p>
            <a:r>
              <a:rPr lang="en-US" sz="1050" smtClean="0"/>
              <a:t>                                                                              </a:t>
            </a:r>
            <a:r>
              <a:rPr lang="en-US" sz="1050"/>
              <a:t>riskWindowEnd = 0)				 </a:t>
            </a:r>
          </a:p>
          <a:p>
            <a:r>
              <a:rPr lang="en-US" sz="1050"/>
              <a:t>fit &lt;- fitCaseControlModel(caseControlData, useCovariates = TRUE, caseControlsExposure </a:t>
            </a:r>
            <a:r>
              <a:rPr lang="en-US" sz="1050" smtClean="0"/>
              <a:t> = caseControlsExposure)</a:t>
            </a:r>
            <a:r>
              <a:rPr lang="en-US" sz="1050"/>
              <a:t>	</a:t>
            </a:r>
            <a:r>
              <a:rPr lang="en-US" sz="1050" smtClean="0"/>
              <a:t> </a:t>
            </a:r>
            <a:endParaRPr lang="en-US" sz="105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8600" y="4669546"/>
            <a:ext cx="6400800" cy="1045454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057400" y="2667000"/>
            <a:ext cx="6096000" cy="1748687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Retrieve exposure information for cases and controls from database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Using drug_era table</a:t>
            </a:r>
          </a:p>
          <a:p>
            <a:pPr marL="342900" indent="-342900">
              <a:buFontTx/>
              <a:buChar char="-"/>
            </a:pPr>
            <a:endParaRPr lang="en-US" sz="2000"/>
          </a:p>
          <a:p>
            <a:r>
              <a:rPr lang="en-US" sz="2000" smtClean="0"/>
              <a:t>Retrieve covariate data using FeatureExtraction package</a:t>
            </a:r>
          </a:p>
        </p:txBody>
      </p:sp>
      <p:sp>
        <p:nvSpPr>
          <p:cNvPr id="7" name="Up Arrow 6"/>
          <p:cNvSpPr/>
          <p:nvPr/>
        </p:nvSpPr>
        <p:spPr>
          <a:xfrm rot="10800000">
            <a:off x="4978399" y="4418487"/>
            <a:ext cx="685800" cy="251058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61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single CaseControl study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800" y="1143000"/>
            <a:ext cx="7162800" cy="5586145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/>
              <a:t>caseData &lt;- getDbCaseData(connectionDetails = connectionDetails,</a:t>
            </a:r>
          </a:p>
          <a:p>
            <a:r>
              <a:rPr lang="en-US" sz="1050"/>
              <a:t>                          </a:t>
            </a:r>
            <a:r>
              <a:rPr lang="en-US" sz="1050" smtClean="0"/>
              <a:t>                         cdmDatabaseSchema </a:t>
            </a:r>
            <a:r>
              <a:rPr lang="en-US" sz="1050"/>
              <a:t>= cdmDatabaseSchema,</a:t>
            </a:r>
          </a:p>
          <a:p>
            <a:r>
              <a:rPr lang="en-US" sz="1050"/>
              <a:t> </a:t>
            </a:r>
            <a:r>
              <a:rPr lang="en-US" sz="1050" smtClean="0"/>
              <a:t>                                                  </a:t>
            </a:r>
            <a:r>
              <a:rPr lang="en-US" sz="1050"/>
              <a:t>outcomeDatabaseSchema = cohortDatabaseSchema,</a:t>
            </a:r>
          </a:p>
          <a:p>
            <a:r>
              <a:rPr lang="en-US" sz="1050"/>
              <a:t>                         </a:t>
            </a:r>
            <a:r>
              <a:rPr lang="en-US" sz="1050" smtClean="0"/>
              <a:t>                          </a:t>
            </a:r>
            <a:r>
              <a:rPr lang="en-US" sz="1050"/>
              <a:t>outcomeTable = cohortTable,</a:t>
            </a:r>
          </a:p>
          <a:p>
            <a:r>
              <a:rPr lang="en-US" sz="1050" smtClean="0"/>
              <a:t>                                                   </a:t>
            </a:r>
            <a:r>
              <a:rPr lang="en-US" sz="1050"/>
              <a:t>outcomeIds = 1,</a:t>
            </a:r>
          </a:p>
          <a:p>
            <a:r>
              <a:rPr lang="en-US" sz="1050" smtClean="0"/>
              <a:t>                                                   </a:t>
            </a:r>
            <a:r>
              <a:rPr lang="en-US" sz="1050"/>
              <a:t>useNestingCohort = TRUE,</a:t>
            </a:r>
          </a:p>
          <a:p>
            <a:r>
              <a:rPr lang="en-US" sz="1050"/>
              <a:t>                         </a:t>
            </a:r>
            <a:r>
              <a:rPr lang="en-US" sz="1050" smtClean="0"/>
              <a:t>                          </a:t>
            </a:r>
            <a:r>
              <a:rPr lang="en-US" sz="1050"/>
              <a:t>nestingCohortDatabaseSchema = cohortDatabaseSchema,</a:t>
            </a:r>
          </a:p>
          <a:p>
            <a:r>
              <a:rPr lang="en-US" sz="1050" smtClean="0"/>
              <a:t>                                                   </a:t>
            </a:r>
            <a:r>
              <a:rPr lang="en-US" sz="1050"/>
              <a:t>nestingCohortTable = cohortTable,</a:t>
            </a:r>
          </a:p>
          <a:p>
            <a:r>
              <a:rPr lang="en-US" sz="1050"/>
              <a:t>                        </a:t>
            </a:r>
            <a:r>
              <a:rPr lang="en-US" sz="1050" smtClean="0"/>
              <a:t>                           </a:t>
            </a:r>
            <a:r>
              <a:rPr lang="en-US" sz="1050"/>
              <a:t>nestingCohortId = 2,</a:t>
            </a:r>
          </a:p>
          <a:p>
            <a:r>
              <a:rPr lang="en-US" sz="1050" smtClean="0"/>
              <a:t>                                                  </a:t>
            </a:r>
            <a:r>
              <a:rPr lang="en-US" sz="1050"/>
              <a:t>useObservationEndAsNestingEndDate = TRUE,</a:t>
            </a:r>
          </a:p>
          <a:p>
            <a:r>
              <a:rPr lang="en-US" sz="1050"/>
              <a:t>                      </a:t>
            </a:r>
            <a:r>
              <a:rPr lang="en-US" sz="1050" smtClean="0"/>
              <a:t>                            </a:t>
            </a:r>
            <a:r>
              <a:rPr lang="en-US" sz="1050"/>
              <a:t>getVisits = TRUE)</a:t>
            </a:r>
          </a:p>
          <a:p>
            <a:r>
              <a:rPr lang="en-US" sz="1050"/>
              <a:t>caseControls &lt;- selectControls(caseData = caseData,</a:t>
            </a:r>
          </a:p>
          <a:p>
            <a:r>
              <a:rPr lang="en-US" sz="1050" smtClean="0"/>
              <a:t>                                                       </a:t>
            </a:r>
            <a:r>
              <a:rPr lang="en-US" sz="1050"/>
              <a:t>outcomeId = 1,</a:t>
            </a:r>
          </a:p>
          <a:p>
            <a:r>
              <a:rPr lang="en-US" sz="1050"/>
              <a:t>                        </a:t>
            </a:r>
            <a:r>
              <a:rPr lang="en-US" sz="1050" smtClean="0"/>
              <a:t>                               </a:t>
            </a:r>
            <a:r>
              <a:rPr lang="en-US" sz="1050"/>
              <a:t>firstOutcomeOnly = TRUE,</a:t>
            </a:r>
          </a:p>
          <a:p>
            <a:r>
              <a:rPr lang="en-US" sz="1050" smtClean="0"/>
              <a:t>                                                      </a:t>
            </a:r>
            <a:r>
              <a:rPr lang="en-US" sz="1050"/>
              <a:t>washoutPeriod = 180,</a:t>
            </a:r>
          </a:p>
          <a:p>
            <a:r>
              <a:rPr lang="en-US" sz="1050"/>
              <a:t>                       </a:t>
            </a:r>
            <a:r>
              <a:rPr lang="en-US" sz="1050" smtClean="0"/>
              <a:t>                               </a:t>
            </a:r>
            <a:r>
              <a:rPr lang="en-US" sz="1050"/>
              <a:t>controlsPerCase = 2,</a:t>
            </a:r>
          </a:p>
          <a:p>
            <a:r>
              <a:rPr lang="en-US" sz="1050" smtClean="0"/>
              <a:t>                                                      </a:t>
            </a:r>
            <a:r>
              <a:rPr lang="en-US" sz="1050"/>
              <a:t>matchOnAge = TRUE,</a:t>
            </a:r>
          </a:p>
          <a:p>
            <a:r>
              <a:rPr lang="en-US" sz="1050" smtClean="0"/>
              <a:t>                                                      </a:t>
            </a:r>
            <a:r>
              <a:rPr lang="en-US" sz="1050"/>
              <a:t>ageCaliper = 2,</a:t>
            </a:r>
          </a:p>
          <a:p>
            <a:r>
              <a:rPr lang="en-US" sz="1050" smtClean="0"/>
              <a:t>                                                     </a:t>
            </a:r>
            <a:r>
              <a:rPr lang="en-US" sz="1050"/>
              <a:t>matchOnGender = TRUE,</a:t>
            </a:r>
          </a:p>
          <a:p>
            <a:r>
              <a:rPr lang="en-US" sz="1050" smtClean="0"/>
              <a:t>                                                     </a:t>
            </a:r>
            <a:r>
              <a:rPr lang="en-US" sz="1050"/>
              <a:t>matchOnProvider = FALSE,</a:t>
            </a:r>
          </a:p>
          <a:p>
            <a:r>
              <a:rPr lang="en-US" sz="1050" smtClean="0"/>
              <a:t>                                                     </a:t>
            </a:r>
            <a:r>
              <a:rPr lang="en-US" sz="1050"/>
              <a:t>matchOnVisitDate = TRUE,</a:t>
            </a:r>
          </a:p>
          <a:p>
            <a:r>
              <a:rPr lang="en-US" sz="1050" smtClean="0"/>
              <a:t>                                                     </a:t>
            </a:r>
            <a:r>
              <a:rPr lang="en-US" sz="1050"/>
              <a:t>visitDateCaliper = 30)</a:t>
            </a:r>
          </a:p>
          <a:p>
            <a:r>
              <a:rPr lang="en-US" sz="1050"/>
              <a:t>caseControlsExposure &lt;- getDbExposureData(connectionDetails = connectionDetails,</a:t>
            </a:r>
          </a:p>
          <a:p>
            <a:r>
              <a:rPr lang="en-US" sz="1050" smtClean="0"/>
              <a:t>                                                                                  </a:t>
            </a:r>
            <a:r>
              <a:rPr lang="en-US" sz="1050"/>
              <a:t>caseControls = caseControls,</a:t>
            </a:r>
          </a:p>
          <a:p>
            <a:r>
              <a:rPr lang="en-US" sz="1050" smtClean="0"/>
              <a:t>                                                                                  </a:t>
            </a:r>
            <a:r>
              <a:rPr lang="en-US" sz="1050"/>
              <a:t>exposureDatabaseSchema = cdmDatabaseSchema,</a:t>
            </a:r>
          </a:p>
          <a:p>
            <a:r>
              <a:rPr lang="en-US" sz="1050" smtClean="0"/>
              <a:t>                                                                                  </a:t>
            </a:r>
            <a:r>
              <a:rPr lang="en-US" sz="1050"/>
              <a:t>exposureTable = "drug_era",</a:t>
            </a:r>
          </a:p>
          <a:p>
            <a:r>
              <a:rPr lang="en-US" sz="1050" smtClean="0"/>
              <a:t>                                                                                  </a:t>
            </a:r>
            <a:r>
              <a:rPr lang="en-US" sz="1050"/>
              <a:t>exposureIds = </a:t>
            </a:r>
            <a:r>
              <a:rPr lang="en-US" sz="1050" smtClean="0"/>
              <a:t>1124300,</a:t>
            </a:r>
          </a:p>
          <a:p>
            <a:r>
              <a:rPr lang="en-US" sz="1050" smtClean="0"/>
              <a:t>                                                                                  covariateSettings = covariateSettings)</a:t>
            </a:r>
            <a:endParaRPr lang="en-US" sz="1050"/>
          </a:p>
          <a:p>
            <a:r>
              <a:rPr lang="en-US" sz="1050"/>
              <a:t>caseControlData &lt;- createCaseControlData(caseControlsExposure = caseControlsExposure,</a:t>
            </a:r>
          </a:p>
          <a:p>
            <a:r>
              <a:rPr lang="en-US" sz="1050" smtClean="0"/>
              <a:t>                                                                              </a:t>
            </a:r>
            <a:r>
              <a:rPr lang="en-US" sz="1050"/>
              <a:t>exposureId = 1124300,</a:t>
            </a:r>
          </a:p>
          <a:p>
            <a:r>
              <a:rPr lang="en-US" sz="1050" smtClean="0"/>
              <a:t>                                                                              </a:t>
            </a:r>
            <a:r>
              <a:rPr lang="en-US" sz="1050"/>
              <a:t>firstExposureOnly = FALSE,</a:t>
            </a:r>
          </a:p>
          <a:p>
            <a:r>
              <a:rPr lang="en-US" sz="1050" smtClean="0"/>
              <a:t>                                                                              </a:t>
            </a:r>
            <a:r>
              <a:rPr lang="en-US" sz="1050"/>
              <a:t>riskWindowStart = 0,</a:t>
            </a:r>
          </a:p>
          <a:p>
            <a:r>
              <a:rPr lang="en-US" sz="1050" smtClean="0"/>
              <a:t>                                                                              </a:t>
            </a:r>
            <a:r>
              <a:rPr lang="en-US" sz="1050"/>
              <a:t>riskWindowEnd = 0)				 </a:t>
            </a:r>
          </a:p>
          <a:p>
            <a:r>
              <a:rPr lang="en-US" sz="1050"/>
              <a:t>fit &lt;- fitCaseControlModel(caseControlData, useCovariates = TRUE, caseControlsExposure </a:t>
            </a:r>
            <a:r>
              <a:rPr lang="en-US" sz="1050" smtClean="0"/>
              <a:t> = caseControlsExposure)</a:t>
            </a:r>
            <a:r>
              <a:rPr lang="en-US" sz="1050"/>
              <a:t>	</a:t>
            </a:r>
            <a:r>
              <a:rPr lang="en-US" sz="1050" smtClean="0"/>
              <a:t> </a:t>
            </a:r>
            <a:endParaRPr lang="en-US" sz="105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37067" y="5638800"/>
            <a:ext cx="6400800" cy="83820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065867" y="4648200"/>
            <a:ext cx="6096000" cy="693155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Defining ‘risk window’</a:t>
            </a:r>
          </a:p>
        </p:txBody>
      </p:sp>
      <p:sp>
        <p:nvSpPr>
          <p:cNvPr id="7" name="Up Arrow 6"/>
          <p:cNvSpPr/>
          <p:nvPr/>
        </p:nvSpPr>
        <p:spPr>
          <a:xfrm rot="10800000">
            <a:off x="5084232" y="5341355"/>
            <a:ext cx="685800" cy="251058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61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single CaseControl study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800" y="1143000"/>
            <a:ext cx="7162800" cy="5586145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/>
              <a:t>caseData &lt;- getDbCaseData(connectionDetails = connectionDetails,</a:t>
            </a:r>
          </a:p>
          <a:p>
            <a:r>
              <a:rPr lang="en-US" sz="1050"/>
              <a:t>                          </a:t>
            </a:r>
            <a:r>
              <a:rPr lang="en-US" sz="1050" smtClean="0"/>
              <a:t>                         cdmDatabaseSchema </a:t>
            </a:r>
            <a:r>
              <a:rPr lang="en-US" sz="1050"/>
              <a:t>= cdmDatabaseSchema,</a:t>
            </a:r>
          </a:p>
          <a:p>
            <a:r>
              <a:rPr lang="en-US" sz="1050"/>
              <a:t> </a:t>
            </a:r>
            <a:r>
              <a:rPr lang="en-US" sz="1050" smtClean="0"/>
              <a:t>                                                  </a:t>
            </a:r>
            <a:r>
              <a:rPr lang="en-US" sz="1050"/>
              <a:t>outcomeDatabaseSchema = cohortDatabaseSchema,</a:t>
            </a:r>
          </a:p>
          <a:p>
            <a:r>
              <a:rPr lang="en-US" sz="1050"/>
              <a:t>                         </a:t>
            </a:r>
            <a:r>
              <a:rPr lang="en-US" sz="1050" smtClean="0"/>
              <a:t>                          </a:t>
            </a:r>
            <a:r>
              <a:rPr lang="en-US" sz="1050"/>
              <a:t>outcomeTable = cohortTable,</a:t>
            </a:r>
          </a:p>
          <a:p>
            <a:r>
              <a:rPr lang="en-US" sz="1050" smtClean="0"/>
              <a:t>                                                   </a:t>
            </a:r>
            <a:r>
              <a:rPr lang="en-US" sz="1050"/>
              <a:t>outcomeIds = 1,</a:t>
            </a:r>
          </a:p>
          <a:p>
            <a:r>
              <a:rPr lang="en-US" sz="1050" smtClean="0"/>
              <a:t>                                                   </a:t>
            </a:r>
            <a:r>
              <a:rPr lang="en-US" sz="1050"/>
              <a:t>useNestingCohort = TRUE,</a:t>
            </a:r>
          </a:p>
          <a:p>
            <a:r>
              <a:rPr lang="en-US" sz="1050"/>
              <a:t>                         </a:t>
            </a:r>
            <a:r>
              <a:rPr lang="en-US" sz="1050" smtClean="0"/>
              <a:t>                          </a:t>
            </a:r>
            <a:r>
              <a:rPr lang="en-US" sz="1050"/>
              <a:t>nestingCohortDatabaseSchema = cohortDatabaseSchema,</a:t>
            </a:r>
          </a:p>
          <a:p>
            <a:r>
              <a:rPr lang="en-US" sz="1050" smtClean="0"/>
              <a:t>                                                   </a:t>
            </a:r>
            <a:r>
              <a:rPr lang="en-US" sz="1050"/>
              <a:t>nestingCohortTable = cohortTable,</a:t>
            </a:r>
          </a:p>
          <a:p>
            <a:r>
              <a:rPr lang="en-US" sz="1050"/>
              <a:t>                        </a:t>
            </a:r>
            <a:r>
              <a:rPr lang="en-US" sz="1050" smtClean="0"/>
              <a:t>                           </a:t>
            </a:r>
            <a:r>
              <a:rPr lang="en-US" sz="1050"/>
              <a:t>nestingCohortId = 2,</a:t>
            </a:r>
          </a:p>
          <a:p>
            <a:r>
              <a:rPr lang="en-US" sz="1050" smtClean="0"/>
              <a:t>                                                  </a:t>
            </a:r>
            <a:r>
              <a:rPr lang="en-US" sz="1050"/>
              <a:t>useObservationEndAsNestingEndDate = TRUE,</a:t>
            </a:r>
          </a:p>
          <a:p>
            <a:r>
              <a:rPr lang="en-US" sz="1050"/>
              <a:t>                      </a:t>
            </a:r>
            <a:r>
              <a:rPr lang="en-US" sz="1050" smtClean="0"/>
              <a:t>                            </a:t>
            </a:r>
            <a:r>
              <a:rPr lang="en-US" sz="1050"/>
              <a:t>getVisits = TRUE)</a:t>
            </a:r>
          </a:p>
          <a:p>
            <a:r>
              <a:rPr lang="en-US" sz="1050"/>
              <a:t>caseControls &lt;- selectControls(caseData = caseData,</a:t>
            </a:r>
          </a:p>
          <a:p>
            <a:r>
              <a:rPr lang="en-US" sz="1050" smtClean="0"/>
              <a:t>                                                       </a:t>
            </a:r>
            <a:r>
              <a:rPr lang="en-US" sz="1050"/>
              <a:t>outcomeId = 1,</a:t>
            </a:r>
          </a:p>
          <a:p>
            <a:r>
              <a:rPr lang="en-US" sz="1050"/>
              <a:t>                        </a:t>
            </a:r>
            <a:r>
              <a:rPr lang="en-US" sz="1050" smtClean="0"/>
              <a:t>                               </a:t>
            </a:r>
            <a:r>
              <a:rPr lang="en-US" sz="1050"/>
              <a:t>firstOutcomeOnly = TRUE,</a:t>
            </a:r>
          </a:p>
          <a:p>
            <a:r>
              <a:rPr lang="en-US" sz="1050" smtClean="0"/>
              <a:t>                                                      </a:t>
            </a:r>
            <a:r>
              <a:rPr lang="en-US" sz="1050"/>
              <a:t>washoutPeriod = 180,</a:t>
            </a:r>
          </a:p>
          <a:p>
            <a:r>
              <a:rPr lang="en-US" sz="1050"/>
              <a:t>                       </a:t>
            </a:r>
            <a:r>
              <a:rPr lang="en-US" sz="1050" smtClean="0"/>
              <a:t>                               </a:t>
            </a:r>
            <a:r>
              <a:rPr lang="en-US" sz="1050"/>
              <a:t>controlsPerCase = 2,</a:t>
            </a:r>
          </a:p>
          <a:p>
            <a:r>
              <a:rPr lang="en-US" sz="1050" smtClean="0"/>
              <a:t>                                                      </a:t>
            </a:r>
            <a:r>
              <a:rPr lang="en-US" sz="1050"/>
              <a:t>matchOnAge = TRUE,</a:t>
            </a:r>
          </a:p>
          <a:p>
            <a:r>
              <a:rPr lang="en-US" sz="1050" smtClean="0"/>
              <a:t>                                                      </a:t>
            </a:r>
            <a:r>
              <a:rPr lang="en-US" sz="1050"/>
              <a:t>ageCaliper = 2,</a:t>
            </a:r>
          </a:p>
          <a:p>
            <a:r>
              <a:rPr lang="en-US" sz="1050" smtClean="0"/>
              <a:t>                                                     </a:t>
            </a:r>
            <a:r>
              <a:rPr lang="en-US" sz="1050"/>
              <a:t>matchOnGender = TRUE,</a:t>
            </a:r>
          </a:p>
          <a:p>
            <a:r>
              <a:rPr lang="en-US" sz="1050" smtClean="0"/>
              <a:t>                                                     </a:t>
            </a:r>
            <a:r>
              <a:rPr lang="en-US" sz="1050"/>
              <a:t>matchOnProvider = FALSE,</a:t>
            </a:r>
          </a:p>
          <a:p>
            <a:r>
              <a:rPr lang="en-US" sz="1050" smtClean="0"/>
              <a:t>                                                     </a:t>
            </a:r>
            <a:r>
              <a:rPr lang="en-US" sz="1050"/>
              <a:t>matchOnVisitDate = TRUE,</a:t>
            </a:r>
          </a:p>
          <a:p>
            <a:r>
              <a:rPr lang="en-US" sz="1050" smtClean="0"/>
              <a:t>                                                     </a:t>
            </a:r>
            <a:r>
              <a:rPr lang="en-US" sz="1050"/>
              <a:t>visitDateCaliper = 30)</a:t>
            </a:r>
          </a:p>
          <a:p>
            <a:r>
              <a:rPr lang="en-US" sz="1050"/>
              <a:t>caseControlsExposure &lt;- getDbExposureData(connectionDetails = connectionDetails,</a:t>
            </a:r>
          </a:p>
          <a:p>
            <a:r>
              <a:rPr lang="en-US" sz="1050" smtClean="0"/>
              <a:t>                                                                                  </a:t>
            </a:r>
            <a:r>
              <a:rPr lang="en-US" sz="1050"/>
              <a:t>caseControls = caseControls,</a:t>
            </a:r>
          </a:p>
          <a:p>
            <a:r>
              <a:rPr lang="en-US" sz="1050" smtClean="0"/>
              <a:t>                                                                                  </a:t>
            </a:r>
            <a:r>
              <a:rPr lang="en-US" sz="1050"/>
              <a:t>exposureDatabaseSchema = cdmDatabaseSchema,</a:t>
            </a:r>
          </a:p>
          <a:p>
            <a:r>
              <a:rPr lang="en-US" sz="1050" smtClean="0"/>
              <a:t>                                                                                  </a:t>
            </a:r>
            <a:r>
              <a:rPr lang="en-US" sz="1050"/>
              <a:t>exposureTable = "drug_era",</a:t>
            </a:r>
          </a:p>
          <a:p>
            <a:r>
              <a:rPr lang="en-US" sz="1050" smtClean="0"/>
              <a:t>                                                                                  </a:t>
            </a:r>
            <a:r>
              <a:rPr lang="en-US" sz="1050"/>
              <a:t>exposureIds = </a:t>
            </a:r>
            <a:r>
              <a:rPr lang="en-US" sz="1050" smtClean="0"/>
              <a:t>1124300,</a:t>
            </a:r>
          </a:p>
          <a:p>
            <a:r>
              <a:rPr lang="en-US" sz="1050" smtClean="0"/>
              <a:t>                                                                                  covariateSettings = covariateSettings)</a:t>
            </a:r>
            <a:endParaRPr lang="en-US" sz="1050"/>
          </a:p>
          <a:p>
            <a:r>
              <a:rPr lang="en-US" sz="1050"/>
              <a:t>caseControlData &lt;- createCaseControlData(caseControlsExposure = caseControlsExposure,</a:t>
            </a:r>
          </a:p>
          <a:p>
            <a:r>
              <a:rPr lang="en-US" sz="1050" smtClean="0"/>
              <a:t>                                                                              </a:t>
            </a:r>
            <a:r>
              <a:rPr lang="en-US" sz="1050"/>
              <a:t>exposureId = 1124300,</a:t>
            </a:r>
          </a:p>
          <a:p>
            <a:r>
              <a:rPr lang="en-US" sz="1050" smtClean="0"/>
              <a:t>                                                                              </a:t>
            </a:r>
            <a:r>
              <a:rPr lang="en-US" sz="1050"/>
              <a:t>firstExposureOnly = FALSE,</a:t>
            </a:r>
          </a:p>
          <a:p>
            <a:r>
              <a:rPr lang="en-US" sz="1050" smtClean="0"/>
              <a:t>                                                                              </a:t>
            </a:r>
            <a:r>
              <a:rPr lang="en-US" sz="1050"/>
              <a:t>riskWindowStart = 0,</a:t>
            </a:r>
          </a:p>
          <a:p>
            <a:r>
              <a:rPr lang="en-US" sz="1050" smtClean="0"/>
              <a:t>                                                                              </a:t>
            </a:r>
            <a:r>
              <a:rPr lang="en-US" sz="1050"/>
              <a:t>riskWindowEnd = 0)				 </a:t>
            </a:r>
          </a:p>
          <a:p>
            <a:r>
              <a:rPr lang="en-US" sz="1050"/>
              <a:t>fit &lt;- fitCaseControlModel(caseControlData, useCovariates = TRUE, caseControlsExposure </a:t>
            </a:r>
            <a:r>
              <a:rPr lang="en-US" sz="1050" smtClean="0"/>
              <a:t> = caseControlsExposure)</a:t>
            </a:r>
            <a:r>
              <a:rPr lang="en-US" sz="1050"/>
              <a:t>	</a:t>
            </a:r>
            <a:r>
              <a:rPr lang="en-US" sz="1050" smtClean="0"/>
              <a:t> </a:t>
            </a:r>
            <a:endParaRPr lang="en-US" sz="105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8600" y="6476999"/>
            <a:ext cx="6400800" cy="327545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078565" y="5504803"/>
            <a:ext cx="6400800" cy="693155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Fit model: logistic regression conditioned on matched sets</a:t>
            </a:r>
          </a:p>
        </p:txBody>
      </p:sp>
      <p:sp>
        <p:nvSpPr>
          <p:cNvPr id="7" name="Up Arrow 6"/>
          <p:cNvSpPr/>
          <p:nvPr/>
        </p:nvSpPr>
        <p:spPr>
          <a:xfrm rot="10800000">
            <a:off x="5075765" y="6197958"/>
            <a:ext cx="685800" cy="251058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89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Evaluating residual bias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lvl="1" indent="0">
              <a:buNone/>
            </a:pPr>
            <a:r>
              <a:rPr lang="en-US" smtClean="0"/>
              <a:t>A negative control is a hypothesis </a:t>
            </a:r>
            <a:r>
              <a:rPr lang="en-US"/>
              <a:t>(</a:t>
            </a:r>
            <a:r>
              <a:rPr lang="en-US" smtClean="0"/>
              <a:t>related to the main study hypothesis)  where the null hypothesis (no effect) is believed to be true</a:t>
            </a:r>
          </a:p>
          <a:p>
            <a:pPr marL="400050" lvl="1" indent="0">
              <a:buNone/>
            </a:pPr>
            <a:endParaRPr lang="en-US"/>
          </a:p>
          <a:p>
            <a:pPr marL="400050" lvl="1" indent="0">
              <a:buNone/>
            </a:pPr>
            <a:r>
              <a:rPr lang="en-US" smtClean="0"/>
              <a:t>For an unbiased estimate, only 5% of negative controls should have p &lt; .05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751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Matching on age and gender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2050" name="Picture 2" descr="C:\Users\mschuemi\Desktop\cal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914400"/>
            <a:ext cx="7315200" cy="5486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3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+ nesting in rheumatoid arthritis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3074" name="Picture 2" descr="C:\Users\mschuemi\Desktop\cal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914400"/>
            <a:ext cx="73152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885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+ adding Charlson, DCSI, and CHADS2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2052" name="Picture 4" descr="C:\Users\mschuemi\Desktop\cal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914400"/>
            <a:ext cx="73152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710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+ </a:t>
            </a:r>
            <a:r>
              <a:rPr lang="en-US" smtClean="0"/>
              <a:t>matching on visit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1026" name="Picture 2" descr="C:\Users\mschuemi\Desktop\cal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914400"/>
            <a:ext cx="73152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452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Case-control is still popular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5" name="Picture 2" descr="C:\home\Research\Case control\LitPlo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288534"/>
            <a:ext cx="60579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66800" y="5365234"/>
            <a:ext cx="7785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mtClean="0"/>
              <a:t>Number of articles in Pubmed on case-control studies in observational databases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60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Quick recap of previous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smtClean="0"/>
              <a:t>We discussed the question ‘what question to answer?’</a:t>
            </a:r>
          </a:p>
          <a:p>
            <a:pPr lvl="1"/>
            <a:r>
              <a:rPr lang="en-US" sz="1600" smtClean="0"/>
              <a:t>Clinicals decide on most important question</a:t>
            </a:r>
          </a:p>
          <a:p>
            <a:pPr lvl="1"/>
            <a:r>
              <a:rPr lang="en-US" sz="1600" smtClean="0"/>
              <a:t>Let data decide</a:t>
            </a:r>
          </a:p>
          <a:p>
            <a:pPr lvl="2"/>
            <a:r>
              <a:rPr lang="en-US" sz="1200" smtClean="0"/>
              <a:t>Prevalent disease</a:t>
            </a:r>
          </a:p>
          <a:p>
            <a:pPr lvl="2"/>
            <a:r>
              <a:rPr lang="en-US" sz="1200" smtClean="0"/>
              <a:t>Multiple prevalent treatments</a:t>
            </a:r>
          </a:p>
          <a:p>
            <a:pPr lvl="2"/>
            <a:r>
              <a:rPr lang="en-US" sz="1200" smtClean="0"/>
              <a:t>Outcomes that occur frequently after initiation of the treatment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343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Some recent papers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6264747" cy="6581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295400"/>
            <a:ext cx="5486400" cy="571008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590800"/>
            <a:ext cx="6019800" cy="5994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2057400" y="2667000"/>
            <a:ext cx="6096000" cy="1748687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None match on visit date!</a:t>
            </a:r>
          </a:p>
        </p:txBody>
      </p:sp>
    </p:spTree>
    <p:extLst>
      <p:ext uri="{BB962C8B-B14F-4D97-AF65-F5344CB8AC3E}">
        <p14:creationId xmlns:p14="http://schemas.microsoft.com/office/powerpoint/2010/main" val="2474381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mtClean="0"/>
              <a:t>CaseControl package features</a:t>
            </a:r>
          </a:p>
          <a:p>
            <a:pPr lvl="1"/>
            <a:r>
              <a:rPr lang="en-US"/>
              <a:t>Matching on </a:t>
            </a:r>
            <a:endParaRPr lang="en-US" smtClean="0"/>
          </a:p>
          <a:p>
            <a:pPr lvl="2"/>
            <a:r>
              <a:rPr lang="en-US" smtClean="0"/>
              <a:t>Calendar time</a:t>
            </a:r>
          </a:p>
          <a:p>
            <a:pPr lvl="2"/>
            <a:r>
              <a:rPr lang="en-US" smtClean="0"/>
              <a:t>Age</a:t>
            </a:r>
          </a:p>
          <a:p>
            <a:pPr lvl="2"/>
            <a:r>
              <a:rPr lang="en-US" smtClean="0"/>
              <a:t>Gender</a:t>
            </a:r>
          </a:p>
          <a:p>
            <a:pPr lvl="2"/>
            <a:r>
              <a:rPr lang="en-US" smtClean="0"/>
              <a:t>Visit dates</a:t>
            </a:r>
          </a:p>
          <a:p>
            <a:pPr lvl="2"/>
            <a:r>
              <a:rPr lang="en-US" smtClean="0"/>
              <a:t>Provider</a:t>
            </a:r>
            <a:endParaRPr lang="en-US"/>
          </a:p>
          <a:p>
            <a:pPr lvl="1"/>
            <a:r>
              <a:rPr lang="en-US" smtClean="0"/>
              <a:t>Nesting</a:t>
            </a:r>
          </a:p>
          <a:p>
            <a:pPr lvl="1"/>
            <a:r>
              <a:rPr lang="en-US" smtClean="0"/>
              <a:t>Covariates</a:t>
            </a:r>
          </a:p>
          <a:p>
            <a:r>
              <a:rPr lang="en-US" smtClean="0"/>
              <a:t>Using negative controls, we still see residual bias even when nesting, matching, and adding covariates</a:t>
            </a:r>
          </a:p>
          <a:p>
            <a:r>
              <a:rPr lang="en-US" smtClean="0"/>
              <a:t>Strongly positively biased when not matching on visit</a:t>
            </a:r>
          </a:p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463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Case-control performs poorly</a:t>
            </a:r>
          </a:p>
          <a:p>
            <a:r>
              <a:rPr lang="en-US" smtClean="0"/>
              <a:t>The design is still being used extensively (also in studies I’ve been involved in)</a:t>
            </a:r>
          </a:p>
          <a:p>
            <a:pPr lvl="1"/>
            <a:r>
              <a:rPr lang="en-US" smtClean="0"/>
              <a:t>Ease of implementation</a:t>
            </a:r>
          </a:p>
          <a:p>
            <a:pPr lvl="1"/>
            <a:r>
              <a:rPr lang="en-US" smtClean="0"/>
              <a:t>Sometimes data is costly to obtain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11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steps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Writing a paper arguing against case-control in retrospective observational data</a:t>
            </a:r>
          </a:p>
          <a:p>
            <a:endParaRPr lang="en-US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84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Distributed research network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Many observational databases in OHDSI</a:t>
            </a:r>
          </a:p>
          <a:p>
            <a:pPr lvl="1"/>
            <a:r>
              <a:rPr lang="en-US" smtClean="0"/>
              <a:t>large numbers</a:t>
            </a:r>
          </a:p>
          <a:p>
            <a:pPr lvl="1"/>
            <a:r>
              <a:rPr lang="en-US" smtClean="0"/>
              <a:t>large diversity</a:t>
            </a:r>
          </a:p>
          <a:p>
            <a:r>
              <a:rPr lang="en-US" smtClean="0"/>
              <a:t>We cannot share patient-level data</a:t>
            </a:r>
          </a:p>
          <a:p>
            <a:r>
              <a:rPr lang="en-US" smtClean="0"/>
              <a:t>Solution: </a:t>
            </a:r>
          </a:p>
          <a:p>
            <a:pPr lvl="1"/>
            <a:r>
              <a:rPr lang="en-US" smtClean="0"/>
              <a:t>analysis code ‘visits’ the data</a:t>
            </a:r>
          </a:p>
          <a:p>
            <a:pPr lvl="1"/>
            <a:r>
              <a:rPr lang="en-US" smtClean="0"/>
              <a:t>only population-level data is shared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084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Hub and spoke network</a:t>
            </a:r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3733800" y="2781300"/>
            <a:ext cx="1447800" cy="1028700"/>
            <a:chOff x="3733800" y="2781300"/>
            <a:chExt cx="1447800" cy="1028700"/>
          </a:xfrm>
        </p:grpSpPr>
        <p:sp>
          <p:nvSpPr>
            <p:cNvPr id="4" name="Rounded Rectangle 3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smtClean="0"/>
                <a:t>Coordinating center</a:t>
              </a:r>
              <a:endParaRPr lang="en-US" sz="120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62000" y="1900200"/>
            <a:ext cx="1447800" cy="1028700"/>
            <a:chOff x="3733800" y="2781300"/>
            <a:chExt cx="1447800" cy="1028700"/>
          </a:xfrm>
        </p:grpSpPr>
        <p:sp>
          <p:nvSpPr>
            <p:cNvPr id="18" name="Rounded Rectangle 17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Data </a:t>
              </a:r>
              <a:r>
                <a:rPr lang="en-US" sz="1200" smtClean="0"/>
                <a:t>site F</a:t>
              </a:r>
              <a:endParaRPr lang="en-US" sz="1200"/>
            </a:p>
          </p:txBody>
        </p:sp>
        <p:sp>
          <p:nvSpPr>
            <p:cNvPr id="20" name="Flowchart: Magnetic Disk 19"/>
            <p:cNvSpPr/>
            <p:nvPr/>
          </p:nvSpPr>
          <p:spPr>
            <a:xfrm>
              <a:off x="4114800" y="32385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691200" y="1009650"/>
            <a:ext cx="1447800" cy="1028700"/>
            <a:chOff x="3733800" y="2781300"/>
            <a:chExt cx="1447800" cy="1028700"/>
          </a:xfrm>
        </p:grpSpPr>
        <p:sp>
          <p:nvSpPr>
            <p:cNvPr id="22" name="Rounded Rectangle 21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smtClean="0"/>
                <a:t>Data site A</a:t>
              </a:r>
              <a:endParaRPr lang="en-US" sz="1200"/>
            </a:p>
          </p:txBody>
        </p:sp>
        <p:sp>
          <p:nvSpPr>
            <p:cNvPr id="24" name="Flowchart: Magnetic Disk 23"/>
            <p:cNvSpPr/>
            <p:nvPr/>
          </p:nvSpPr>
          <p:spPr>
            <a:xfrm>
              <a:off x="4114800" y="32385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990600" y="4054200"/>
            <a:ext cx="1447800" cy="1028700"/>
            <a:chOff x="3733800" y="2781300"/>
            <a:chExt cx="1447800" cy="1028700"/>
          </a:xfrm>
        </p:grpSpPr>
        <p:sp>
          <p:nvSpPr>
            <p:cNvPr id="26" name="Rounded Rectangle 25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Data </a:t>
              </a:r>
              <a:r>
                <a:rPr lang="en-US" sz="1200" smtClean="0"/>
                <a:t>site E</a:t>
              </a:r>
              <a:endParaRPr lang="en-US" sz="1200"/>
            </a:p>
          </p:txBody>
        </p:sp>
        <p:sp>
          <p:nvSpPr>
            <p:cNvPr id="28" name="Flowchart: Magnetic Disk 27"/>
            <p:cNvSpPr/>
            <p:nvPr/>
          </p:nvSpPr>
          <p:spPr>
            <a:xfrm>
              <a:off x="4114800" y="32385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909300" y="4876800"/>
            <a:ext cx="1447800" cy="1028700"/>
            <a:chOff x="3733800" y="2781300"/>
            <a:chExt cx="1447800" cy="1028700"/>
          </a:xfrm>
        </p:grpSpPr>
        <p:sp>
          <p:nvSpPr>
            <p:cNvPr id="30" name="Rounded Rectangle 29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Data </a:t>
              </a:r>
              <a:r>
                <a:rPr lang="en-US" sz="1200" smtClean="0"/>
                <a:t>site D</a:t>
              </a:r>
              <a:endParaRPr lang="en-US" sz="1200"/>
            </a:p>
          </p:txBody>
        </p:sp>
        <p:sp>
          <p:nvSpPr>
            <p:cNvPr id="32" name="Flowchart: Magnetic Disk 31"/>
            <p:cNvSpPr/>
            <p:nvPr/>
          </p:nvSpPr>
          <p:spPr>
            <a:xfrm>
              <a:off x="4114800" y="32385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858000" y="4663800"/>
            <a:ext cx="1447800" cy="1028700"/>
            <a:chOff x="3733800" y="2781300"/>
            <a:chExt cx="1447800" cy="1028700"/>
          </a:xfrm>
        </p:grpSpPr>
        <p:sp>
          <p:nvSpPr>
            <p:cNvPr id="34" name="Rounded Rectangle 33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Data </a:t>
              </a:r>
              <a:r>
                <a:rPr lang="en-US" sz="1200" smtClean="0"/>
                <a:t>site C</a:t>
              </a:r>
              <a:endParaRPr lang="en-US" sz="1200"/>
            </a:p>
          </p:txBody>
        </p:sp>
        <p:sp>
          <p:nvSpPr>
            <p:cNvPr id="36" name="Flowchart: Magnetic Disk 35"/>
            <p:cNvSpPr/>
            <p:nvPr/>
          </p:nvSpPr>
          <p:spPr>
            <a:xfrm>
              <a:off x="4114800" y="32385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629400" y="2514600"/>
            <a:ext cx="1447800" cy="1028700"/>
            <a:chOff x="3733800" y="2781300"/>
            <a:chExt cx="1447800" cy="1028700"/>
          </a:xfrm>
        </p:grpSpPr>
        <p:sp>
          <p:nvSpPr>
            <p:cNvPr id="38" name="Rounded Rectangle 37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Data </a:t>
              </a:r>
              <a:r>
                <a:rPr lang="en-US" sz="1200" smtClean="0"/>
                <a:t>site B</a:t>
              </a:r>
              <a:endParaRPr lang="en-US" sz="1200"/>
            </a:p>
          </p:txBody>
        </p:sp>
        <p:sp>
          <p:nvSpPr>
            <p:cNvPr id="40" name="Flowchart: Magnetic Disk 39"/>
            <p:cNvSpPr/>
            <p:nvPr/>
          </p:nvSpPr>
          <p:spPr>
            <a:xfrm>
              <a:off x="4114800" y="32385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Left-Right Arrow 40"/>
          <p:cNvSpPr/>
          <p:nvPr/>
        </p:nvSpPr>
        <p:spPr>
          <a:xfrm rot="1100344">
            <a:off x="2416270" y="2660117"/>
            <a:ext cx="1252800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Left-Right Arrow 41"/>
          <p:cNvSpPr/>
          <p:nvPr/>
        </p:nvSpPr>
        <p:spPr>
          <a:xfrm rot="19761223">
            <a:off x="2485895" y="3882752"/>
            <a:ext cx="1252800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Left-Right Arrow 42"/>
          <p:cNvSpPr/>
          <p:nvPr/>
        </p:nvSpPr>
        <p:spPr>
          <a:xfrm rot="5400000">
            <a:off x="4186501" y="4168502"/>
            <a:ext cx="800097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Left-Right Arrow 43"/>
          <p:cNvSpPr/>
          <p:nvPr/>
        </p:nvSpPr>
        <p:spPr>
          <a:xfrm rot="1775628">
            <a:off x="5348877" y="4055554"/>
            <a:ext cx="1506582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Left-Right Arrow 44"/>
          <p:cNvSpPr/>
          <p:nvPr/>
        </p:nvSpPr>
        <p:spPr>
          <a:xfrm rot="21206981">
            <a:off x="5258269" y="2977063"/>
            <a:ext cx="1252800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Left-Right Arrow 45"/>
          <p:cNvSpPr/>
          <p:nvPr/>
        </p:nvSpPr>
        <p:spPr>
          <a:xfrm rot="5400000">
            <a:off x="4164075" y="2235977"/>
            <a:ext cx="595349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Slide Number Placeholder 4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60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smtClean="0"/>
              <a:t>OHDSI network</a:t>
            </a:r>
            <a:endParaRPr lang="en-US" sz="2800"/>
          </a:p>
        </p:txBody>
      </p:sp>
      <p:sp>
        <p:nvSpPr>
          <p:cNvPr id="4" name="Rounded Rectangle 3"/>
          <p:cNvSpPr/>
          <p:nvPr/>
        </p:nvSpPr>
        <p:spPr>
          <a:xfrm>
            <a:off x="2378400" y="2838450"/>
            <a:ext cx="1447800" cy="838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" name="Rounded Rectangle 4"/>
          <p:cNvSpPr/>
          <p:nvPr/>
        </p:nvSpPr>
        <p:spPr>
          <a:xfrm>
            <a:off x="2492700" y="2647950"/>
            <a:ext cx="1219200" cy="4191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Columbia University</a:t>
            </a:r>
            <a:endParaRPr lang="en-US" sz="1200"/>
          </a:p>
        </p:txBody>
      </p:sp>
      <p:sp>
        <p:nvSpPr>
          <p:cNvPr id="6" name="Flowchart: Magnetic Disk 5"/>
          <p:cNvSpPr/>
          <p:nvPr/>
        </p:nvSpPr>
        <p:spPr>
          <a:xfrm>
            <a:off x="2759400" y="3105150"/>
            <a:ext cx="685800" cy="457200"/>
          </a:xfrm>
          <a:prstGeom prst="flowChartMagneticDisk">
            <a:avLst/>
          </a:prstGeom>
          <a:solidFill>
            <a:srgbClr val="FCCB1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2750100" y="4636650"/>
            <a:ext cx="1447800" cy="1028700"/>
            <a:chOff x="3264600" y="4312800"/>
            <a:chExt cx="1447800" cy="1028700"/>
          </a:xfrm>
        </p:grpSpPr>
        <p:sp>
          <p:nvSpPr>
            <p:cNvPr id="7" name="Rounded Rectangle 6"/>
            <p:cNvSpPr/>
            <p:nvPr/>
          </p:nvSpPr>
          <p:spPr>
            <a:xfrm>
              <a:off x="3264600" y="45033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3378900" y="43128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smtClean="0"/>
                <a:t>Janssen</a:t>
              </a:r>
              <a:endParaRPr lang="en-US" sz="1100"/>
            </a:p>
          </p:txBody>
        </p:sp>
        <p:sp>
          <p:nvSpPr>
            <p:cNvPr id="9" name="Flowchart: Magnetic Disk 8"/>
            <p:cNvSpPr/>
            <p:nvPr/>
          </p:nvSpPr>
          <p:spPr>
            <a:xfrm>
              <a:off x="3336300" y="478620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lowchart: Magnetic Disk 10"/>
            <p:cNvSpPr/>
            <p:nvPr/>
          </p:nvSpPr>
          <p:spPr>
            <a:xfrm>
              <a:off x="3810600" y="478620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lowchart: Magnetic Disk 12"/>
            <p:cNvSpPr/>
            <p:nvPr/>
          </p:nvSpPr>
          <p:spPr>
            <a:xfrm>
              <a:off x="4260600" y="478920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lowchart: Magnetic Disk 9"/>
            <p:cNvSpPr/>
            <p:nvPr/>
          </p:nvSpPr>
          <p:spPr>
            <a:xfrm>
              <a:off x="3494100" y="492240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lowchart: Magnetic Disk 11"/>
            <p:cNvSpPr/>
            <p:nvPr/>
          </p:nvSpPr>
          <p:spPr>
            <a:xfrm>
              <a:off x="3959700" y="492240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ounded Rectangle 13"/>
          <p:cNvSpPr/>
          <p:nvPr/>
        </p:nvSpPr>
        <p:spPr>
          <a:xfrm>
            <a:off x="4831800" y="1423950"/>
            <a:ext cx="1447800" cy="838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5" name="Rounded Rectangle 14"/>
          <p:cNvSpPr/>
          <p:nvPr/>
        </p:nvSpPr>
        <p:spPr>
          <a:xfrm>
            <a:off x="4936200" y="1233450"/>
            <a:ext cx="1219200" cy="4191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UCLA</a:t>
            </a:r>
            <a:endParaRPr lang="en-US" sz="1100"/>
          </a:p>
        </p:txBody>
      </p:sp>
      <p:sp>
        <p:nvSpPr>
          <p:cNvPr id="20" name="Rounded Rectangle 19"/>
          <p:cNvSpPr/>
          <p:nvPr/>
        </p:nvSpPr>
        <p:spPr>
          <a:xfrm>
            <a:off x="762000" y="4312800"/>
            <a:ext cx="1447800" cy="838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1" name="Rounded Rectangle 20"/>
          <p:cNvSpPr/>
          <p:nvPr/>
        </p:nvSpPr>
        <p:spPr>
          <a:xfrm>
            <a:off x="876300" y="4122300"/>
            <a:ext cx="1219200" cy="4191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Regenstrief</a:t>
            </a:r>
            <a:endParaRPr lang="en-US" sz="1200"/>
          </a:p>
        </p:txBody>
      </p:sp>
      <p:sp>
        <p:nvSpPr>
          <p:cNvPr id="22" name="Flowchart: Magnetic Disk 21"/>
          <p:cNvSpPr/>
          <p:nvPr/>
        </p:nvSpPr>
        <p:spPr>
          <a:xfrm>
            <a:off x="1143000" y="4579500"/>
            <a:ext cx="685800" cy="457200"/>
          </a:xfrm>
          <a:prstGeom prst="flowChartMagneticDisk">
            <a:avLst/>
          </a:prstGeom>
          <a:solidFill>
            <a:srgbClr val="FCCB1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4955100" y="2990850"/>
            <a:ext cx="1447800" cy="838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4" name="Rounded Rectangle 23"/>
          <p:cNvSpPr/>
          <p:nvPr/>
        </p:nvSpPr>
        <p:spPr>
          <a:xfrm>
            <a:off x="5069400" y="2800350"/>
            <a:ext cx="1219200" cy="4191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University of</a:t>
            </a:r>
          </a:p>
          <a:p>
            <a:pPr algn="ctr"/>
            <a:r>
              <a:rPr lang="en-US" sz="1200" smtClean="0"/>
              <a:t>Hong Kong</a:t>
            </a:r>
            <a:endParaRPr lang="en-US" sz="1200"/>
          </a:p>
        </p:txBody>
      </p:sp>
      <p:sp>
        <p:nvSpPr>
          <p:cNvPr id="25" name="Flowchart: Magnetic Disk 24"/>
          <p:cNvSpPr/>
          <p:nvPr/>
        </p:nvSpPr>
        <p:spPr>
          <a:xfrm>
            <a:off x="5336100" y="3257550"/>
            <a:ext cx="685800" cy="457200"/>
          </a:xfrm>
          <a:prstGeom prst="flowChartMagneticDisk">
            <a:avLst/>
          </a:prstGeom>
          <a:solidFill>
            <a:srgbClr val="FCCB1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7297800" y="2743200"/>
            <a:ext cx="1447800" cy="1028700"/>
            <a:chOff x="7183500" y="3229500"/>
            <a:chExt cx="1447800" cy="1028700"/>
          </a:xfrm>
        </p:grpSpPr>
        <p:sp>
          <p:nvSpPr>
            <p:cNvPr id="26" name="Rounded Rectangle 25"/>
            <p:cNvSpPr/>
            <p:nvPr/>
          </p:nvSpPr>
          <p:spPr>
            <a:xfrm>
              <a:off x="7183500" y="34200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7297800" y="32295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smtClean="0"/>
                <a:t>Taipei Medical University</a:t>
              </a:r>
              <a:endParaRPr lang="en-US" sz="1200"/>
            </a:p>
          </p:txBody>
        </p:sp>
        <p:sp>
          <p:nvSpPr>
            <p:cNvPr id="28" name="Flowchart: Magnetic Disk 27"/>
            <p:cNvSpPr/>
            <p:nvPr/>
          </p:nvSpPr>
          <p:spPr>
            <a:xfrm>
              <a:off x="7564500" y="36867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707600" y="4686900"/>
            <a:ext cx="1447800" cy="1028700"/>
            <a:chOff x="7200900" y="4815000"/>
            <a:chExt cx="1447800" cy="1028700"/>
          </a:xfrm>
        </p:grpSpPr>
        <p:sp>
          <p:nvSpPr>
            <p:cNvPr id="32" name="Rounded Rectangle 31"/>
            <p:cNvSpPr/>
            <p:nvPr/>
          </p:nvSpPr>
          <p:spPr>
            <a:xfrm>
              <a:off x="7200900" y="50055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7315200" y="48150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smtClean="0"/>
                <a:t>Ajou School of Medicine</a:t>
              </a:r>
              <a:endParaRPr lang="en-US" sz="1200"/>
            </a:p>
          </p:txBody>
        </p:sp>
        <p:sp>
          <p:nvSpPr>
            <p:cNvPr id="34" name="Flowchart: Magnetic Disk 33"/>
            <p:cNvSpPr/>
            <p:nvPr/>
          </p:nvSpPr>
          <p:spPr>
            <a:xfrm>
              <a:off x="7581900" y="52722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706200" y="4572600"/>
            <a:ext cx="1447800" cy="1028700"/>
            <a:chOff x="5405100" y="4815000"/>
            <a:chExt cx="1447800" cy="1028700"/>
          </a:xfrm>
        </p:grpSpPr>
        <p:sp>
          <p:nvSpPr>
            <p:cNvPr id="35" name="Rounded Rectangle 34"/>
            <p:cNvSpPr/>
            <p:nvPr/>
          </p:nvSpPr>
          <p:spPr>
            <a:xfrm>
              <a:off x="5405100" y="50055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5519400" y="48150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smtClean="0"/>
                <a:t>University of South Australia</a:t>
              </a:r>
              <a:endParaRPr lang="en-US" sz="1200"/>
            </a:p>
          </p:txBody>
        </p:sp>
        <p:sp>
          <p:nvSpPr>
            <p:cNvPr id="37" name="Flowchart: Magnetic Disk 36"/>
            <p:cNvSpPr/>
            <p:nvPr/>
          </p:nvSpPr>
          <p:spPr>
            <a:xfrm>
              <a:off x="5786100" y="52722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Rounded Rectangle 44"/>
          <p:cNvSpPr/>
          <p:nvPr/>
        </p:nvSpPr>
        <p:spPr>
          <a:xfrm>
            <a:off x="762000" y="1339800"/>
            <a:ext cx="1447800" cy="838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6" name="Rounded Rectangle 45"/>
          <p:cNvSpPr/>
          <p:nvPr/>
        </p:nvSpPr>
        <p:spPr>
          <a:xfrm>
            <a:off x="876300" y="1149300"/>
            <a:ext cx="1219200" cy="4191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Stanford</a:t>
            </a:r>
            <a:endParaRPr lang="en-US" sz="1200"/>
          </a:p>
        </p:txBody>
      </p:sp>
      <p:sp>
        <p:nvSpPr>
          <p:cNvPr id="47" name="Flowchart: Magnetic Disk 46"/>
          <p:cNvSpPr/>
          <p:nvPr/>
        </p:nvSpPr>
        <p:spPr>
          <a:xfrm>
            <a:off x="1143000" y="1606500"/>
            <a:ext cx="685800" cy="457200"/>
          </a:xfrm>
          <a:prstGeom prst="flowChartMagneticDisk">
            <a:avLst/>
          </a:prstGeom>
          <a:solidFill>
            <a:srgbClr val="FCCB1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123600" y="2441700"/>
            <a:ext cx="1447800" cy="1028700"/>
            <a:chOff x="2837400" y="925050"/>
            <a:chExt cx="1447800" cy="1028700"/>
          </a:xfrm>
        </p:grpSpPr>
        <p:sp>
          <p:nvSpPr>
            <p:cNvPr id="54" name="Rounded Rectangle 53"/>
            <p:cNvSpPr/>
            <p:nvPr/>
          </p:nvSpPr>
          <p:spPr>
            <a:xfrm>
              <a:off x="2837400" y="111555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55" name="Rounded Rectangle 54"/>
            <p:cNvSpPr/>
            <p:nvPr/>
          </p:nvSpPr>
          <p:spPr>
            <a:xfrm>
              <a:off x="2951700" y="92505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smtClean="0"/>
                <a:t>IMS</a:t>
              </a:r>
              <a:endParaRPr lang="en-US" sz="1100"/>
            </a:p>
          </p:txBody>
        </p:sp>
        <p:sp>
          <p:nvSpPr>
            <p:cNvPr id="56" name="Flowchart: Magnetic Disk 55"/>
            <p:cNvSpPr/>
            <p:nvPr/>
          </p:nvSpPr>
          <p:spPr>
            <a:xfrm>
              <a:off x="2909100" y="139845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lowchart: Magnetic Disk 56"/>
            <p:cNvSpPr/>
            <p:nvPr/>
          </p:nvSpPr>
          <p:spPr>
            <a:xfrm>
              <a:off x="3383400" y="139845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lowchart: Magnetic Disk 57"/>
            <p:cNvSpPr/>
            <p:nvPr/>
          </p:nvSpPr>
          <p:spPr>
            <a:xfrm>
              <a:off x="3833400" y="140145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lowchart: Magnetic Disk 58"/>
            <p:cNvSpPr/>
            <p:nvPr/>
          </p:nvSpPr>
          <p:spPr>
            <a:xfrm>
              <a:off x="3066900" y="153465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lowchart: Magnetic Disk 59"/>
            <p:cNvSpPr/>
            <p:nvPr/>
          </p:nvSpPr>
          <p:spPr>
            <a:xfrm>
              <a:off x="3532500" y="153465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95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smtClean="0"/>
              <a:t>Treatment pathway study</a:t>
            </a:r>
            <a:endParaRPr lang="en-US" sz="2800"/>
          </a:p>
        </p:txBody>
      </p:sp>
      <p:sp>
        <p:nvSpPr>
          <p:cNvPr id="4" name="Rounded Rectangle 3"/>
          <p:cNvSpPr/>
          <p:nvPr/>
        </p:nvSpPr>
        <p:spPr>
          <a:xfrm>
            <a:off x="2378400" y="2838450"/>
            <a:ext cx="1447800" cy="8382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" name="Rounded Rectangle 4"/>
          <p:cNvSpPr/>
          <p:nvPr/>
        </p:nvSpPr>
        <p:spPr>
          <a:xfrm>
            <a:off x="2492700" y="2647950"/>
            <a:ext cx="1219200" cy="4191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Columbia University</a:t>
            </a:r>
            <a:endParaRPr lang="en-US" sz="1200"/>
          </a:p>
        </p:txBody>
      </p:sp>
      <p:sp>
        <p:nvSpPr>
          <p:cNvPr id="6" name="Flowchart: Magnetic Disk 5"/>
          <p:cNvSpPr/>
          <p:nvPr/>
        </p:nvSpPr>
        <p:spPr>
          <a:xfrm>
            <a:off x="2759400" y="3105150"/>
            <a:ext cx="685800" cy="457200"/>
          </a:xfrm>
          <a:prstGeom prst="flowChartMagneticDisk">
            <a:avLst/>
          </a:prstGeom>
          <a:solidFill>
            <a:srgbClr val="FCCB1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2750100" y="4636650"/>
            <a:ext cx="1447800" cy="1028700"/>
            <a:chOff x="3264600" y="4312800"/>
            <a:chExt cx="1447800" cy="1028700"/>
          </a:xfrm>
        </p:grpSpPr>
        <p:sp>
          <p:nvSpPr>
            <p:cNvPr id="7" name="Rounded Rectangle 6"/>
            <p:cNvSpPr/>
            <p:nvPr/>
          </p:nvSpPr>
          <p:spPr>
            <a:xfrm>
              <a:off x="3264600" y="45033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3378900" y="43128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smtClean="0"/>
                <a:t>Janssen</a:t>
              </a:r>
              <a:endParaRPr lang="en-US" sz="1100"/>
            </a:p>
          </p:txBody>
        </p:sp>
        <p:sp>
          <p:nvSpPr>
            <p:cNvPr id="9" name="Flowchart: Magnetic Disk 8"/>
            <p:cNvSpPr/>
            <p:nvPr/>
          </p:nvSpPr>
          <p:spPr>
            <a:xfrm>
              <a:off x="3336300" y="478620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lowchart: Magnetic Disk 10"/>
            <p:cNvSpPr/>
            <p:nvPr/>
          </p:nvSpPr>
          <p:spPr>
            <a:xfrm>
              <a:off x="3810600" y="478620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lowchart: Magnetic Disk 12"/>
            <p:cNvSpPr/>
            <p:nvPr/>
          </p:nvSpPr>
          <p:spPr>
            <a:xfrm>
              <a:off x="4260600" y="478920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lowchart: Magnetic Disk 9"/>
            <p:cNvSpPr/>
            <p:nvPr/>
          </p:nvSpPr>
          <p:spPr>
            <a:xfrm>
              <a:off x="3494100" y="492240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lowchart: Magnetic Disk 11"/>
            <p:cNvSpPr/>
            <p:nvPr/>
          </p:nvSpPr>
          <p:spPr>
            <a:xfrm>
              <a:off x="3959700" y="492240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ounded Rectangle 13"/>
          <p:cNvSpPr/>
          <p:nvPr/>
        </p:nvSpPr>
        <p:spPr>
          <a:xfrm>
            <a:off x="4831800" y="1423950"/>
            <a:ext cx="1447800" cy="838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5" name="Rounded Rectangle 14"/>
          <p:cNvSpPr/>
          <p:nvPr/>
        </p:nvSpPr>
        <p:spPr>
          <a:xfrm>
            <a:off x="4936200" y="1233450"/>
            <a:ext cx="1219200" cy="4191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UCLA</a:t>
            </a:r>
            <a:endParaRPr lang="en-US" sz="1100"/>
          </a:p>
        </p:txBody>
      </p:sp>
      <p:sp>
        <p:nvSpPr>
          <p:cNvPr id="20" name="Rounded Rectangle 19"/>
          <p:cNvSpPr/>
          <p:nvPr/>
        </p:nvSpPr>
        <p:spPr>
          <a:xfrm>
            <a:off x="762000" y="4312800"/>
            <a:ext cx="1447800" cy="838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1" name="Rounded Rectangle 20"/>
          <p:cNvSpPr/>
          <p:nvPr/>
        </p:nvSpPr>
        <p:spPr>
          <a:xfrm>
            <a:off x="876300" y="4122300"/>
            <a:ext cx="1219200" cy="4191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Regenstrief</a:t>
            </a:r>
            <a:endParaRPr lang="en-US" sz="1200"/>
          </a:p>
        </p:txBody>
      </p:sp>
      <p:sp>
        <p:nvSpPr>
          <p:cNvPr id="22" name="Flowchart: Magnetic Disk 21"/>
          <p:cNvSpPr/>
          <p:nvPr/>
        </p:nvSpPr>
        <p:spPr>
          <a:xfrm>
            <a:off x="1143000" y="4579500"/>
            <a:ext cx="685800" cy="457200"/>
          </a:xfrm>
          <a:prstGeom prst="flowChartMagneticDisk">
            <a:avLst/>
          </a:prstGeom>
          <a:solidFill>
            <a:srgbClr val="FCCB1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4955100" y="2990850"/>
            <a:ext cx="1447800" cy="838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4" name="Rounded Rectangle 23"/>
          <p:cNvSpPr/>
          <p:nvPr/>
        </p:nvSpPr>
        <p:spPr>
          <a:xfrm>
            <a:off x="5069400" y="2800350"/>
            <a:ext cx="1219200" cy="4191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University of</a:t>
            </a:r>
          </a:p>
          <a:p>
            <a:pPr algn="ctr"/>
            <a:r>
              <a:rPr lang="en-US" sz="1200" smtClean="0"/>
              <a:t>Hong Kong</a:t>
            </a:r>
            <a:endParaRPr lang="en-US" sz="1200"/>
          </a:p>
        </p:txBody>
      </p:sp>
      <p:sp>
        <p:nvSpPr>
          <p:cNvPr id="25" name="Flowchart: Magnetic Disk 24"/>
          <p:cNvSpPr/>
          <p:nvPr/>
        </p:nvSpPr>
        <p:spPr>
          <a:xfrm>
            <a:off x="5336100" y="3257550"/>
            <a:ext cx="685800" cy="457200"/>
          </a:xfrm>
          <a:prstGeom prst="flowChartMagneticDisk">
            <a:avLst/>
          </a:prstGeom>
          <a:solidFill>
            <a:srgbClr val="FCCB1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7297800" y="2743200"/>
            <a:ext cx="1447800" cy="1028700"/>
            <a:chOff x="7183500" y="3229500"/>
            <a:chExt cx="1447800" cy="1028700"/>
          </a:xfrm>
        </p:grpSpPr>
        <p:sp>
          <p:nvSpPr>
            <p:cNvPr id="26" name="Rounded Rectangle 25"/>
            <p:cNvSpPr/>
            <p:nvPr/>
          </p:nvSpPr>
          <p:spPr>
            <a:xfrm>
              <a:off x="7183500" y="34200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7297800" y="32295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smtClean="0"/>
                <a:t>Taipei Medical </a:t>
              </a:r>
              <a:r>
                <a:rPr lang="en-US" sz="1200"/>
                <a:t>University</a:t>
              </a:r>
            </a:p>
          </p:txBody>
        </p:sp>
        <p:sp>
          <p:nvSpPr>
            <p:cNvPr id="28" name="Flowchart: Magnetic Disk 27"/>
            <p:cNvSpPr/>
            <p:nvPr/>
          </p:nvSpPr>
          <p:spPr>
            <a:xfrm>
              <a:off x="7564500" y="36867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707600" y="4686900"/>
            <a:ext cx="1447800" cy="1028700"/>
            <a:chOff x="7200900" y="4815000"/>
            <a:chExt cx="1447800" cy="1028700"/>
          </a:xfrm>
        </p:grpSpPr>
        <p:sp>
          <p:nvSpPr>
            <p:cNvPr id="32" name="Rounded Rectangle 31"/>
            <p:cNvSpPr/>
            <p:nvPr/>
          </p:nvSpPr>
          <p:spPr>
            <a:xfrm>
              <a:off x="7200900" y="50055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7315200" y="48150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smtClean="0"/>
                <a:t>Ajou School of Medicine</a:t>
              </a:r>
              <a:endParaRPr lang="en-US" sz="1200"/>
            </a:p>
          </p:txBody>
        </p:sp>
        <p:sp>
          <p:nvSpPr>
            <p:cNvPr id="34" name="Flowchart: Magnetic Disk 33"/>
            <p:cNvSpPr/>
            <p:nvPr/>
          </p:nvSpPr>
          <p:spPr>
            <a:xfrm>
              <a:off x="7581900" y="52722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706200" y="4572600"/>
            <a:ext cx="1447800" cy="1028700"/>
            <a:chOff x="5405100" y="4815000"/>
            <a:chExt cx="1447800" cy="1028700"/>
          </a:xfrm>
        </p:grpSpPr>
        <p:sp>
          <p:nvSpPr>
            <p:cNvPr id="35" name="Rounded Rectangle 34"/>
            <p:cNvSpPr/>
            <p:nvPr/>
          </p:nvSpPr>
          <p:spPr>
            <a:xfrm>
              <a:off x="5405100" y="50055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5519400" y="48150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smtClean="0"/>
                <a:t>University of South Australia</a:t>
              </a:r>
              <a:endParaRPr lang="en-US" sz="1200"/>
            </a:p>
          </p:txBody>
        </p:sp>
        <p:sp>
          <p:nvSpPr>
            <p:cNvPr id="37" name="Flowchart: Magnetic Disk 36"/>
            <p:cNvSpPr/>
            <p:nvPr/>
          </p:nvSpPr>
          <p:spPr>
            <a:xfrm>
              <a:off x="5786100" y="52722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Rounded Rectangle 44"/>
          <p:cNvSpPr/>
          <p:nvPr/>
        </p:nvSpPr>
        <p:spPr>
          <a:xfrm>
            <a:off x="762000" y="1339800"/>
            <a:ext cx="1447800" cy="838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6" name="Rounded Rectangle 45"/>
          <p:cNvSpPr/>
          <p:nvPr/>
        </p:nvSpPr>
        <p:spPr>
          <a:xfrm>
            <a:off x="876300" y="1149300"/>
            <a:ext cx="1219200" cy="4191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Stanford</a:t>
            </a:r>
            <a:endParaRPr lang="en-US" sz="1200"/>
          </a:p>
        </p:txBody>
      </p:sp>
      <p:sp>
        <p:nvSpPr>
          <p:cNvPr id="47" name="Flowchart: Magnetic Disk 46"/>
          <p:cNvSpPr/>
          <p:nvPr/>
        </p:nvSpPr>
        <p:spPr>
          <a:xfrm>
            <a:off x="1143000" y="1606500"/>
            <a:ext cx="685800" cy="457200"/>
          </a:xfrm>
          <a:prstGeom prst="flowChartMagneticDisk">
            <a:avLst/>
          </a:prstGeom>
          <a:solidFill>
            <a:srgbClr val="FCCB1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Left-Right Arrow 48"/>
          <p:cNvSpPr/>
          <p:nvPr/>
        </p:nvSpPr>
        <p:spPr>
          <a:xfrm rot="3201633">
            <a:off x="1901078" y="2376441"/>
            <a:ext cx="617444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Left-Right Arrow 49"/>
          <p:cNvSpPr/>
          <p:nvPr/>
        </p:nvSpPr>
        <p:spPr>
          <a:xfrm rot="11173217">
            <a:off x="3881308" y="3178928"/>
            <a:ext cx="1058250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Left-Right Arrow 50"/>
          <p:cNvSpPr/>
          <p:nvPr/>
        </p:nvSpPr>
        <p:spPr>
          <a:xfrm rot="4801441">
            <a:off x="3039234" y="3996083"/>
            <a:ext cx="827845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Left-Right Arrow 51"/>
          <p:cNvSpPr/>
          <p:nvPr/>
        </p:nvSpPr>
        <p:spPr>
          <a:xfrm rot="7247345">
            <a:off x="2067242" y="3883511"/>
            <a:ext cx="720788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123600" y="2441700"/>
            <a:ext cx="1447800" cy="1028700"/>
            <a:chOff x="2837400" y="925050"/>
            <a:chExt cx="1447800" cy="1028700"/>
          </a:xfrm>
        </p:grpSpPr>
        <p:sp>
          <p:nvSpPr>
            <p:cNvPr id="54" name="Rounded Rectangle 53"/>
            <p:cNvSpPr/>
            <p:nvPr/>
          </p:nvSpPr>
          <p:spPr>
            <a:xfrm>
              <a:off x="2837400" y="111555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55" name="Rounded Rectangle 54"/>
            <p:cNvSpPr/>
            <p:nvPr/>
          </p:nvSpPr>
          <p:spPr>
            <a:xfrm>
              <a:off x="2951700" y="92505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smtClean="0"/>
                <a:t>IMS</a:t>
              </a:r>
              <a:endParaRPr lang="en-US" sz="1100"/>
            </a:p>
          </p:txBody>
        </p:sp>
        <p:sp>
          <p:nvSpPr>
            <p:cNvPr id="56" name="Flowchart: Magnetic Disk 55"/>
            <p:cNvSpPr/>
            <p:nvPr/>
          </p:nvSpPr>
          <p:spPr>
            <a:xfrm>
              <a:off x="2909100" y="139845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lowchart: Magnetic Disk 56"/>
            <p:cNvSpPr/>
            <p:nvPr/>
          </p:nvSpPr>
          <p:spPr>
            <a:xfrm>
              <a:off x="3383400" y="139845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lowchart: Magnetic Disk 57"/>
            <p:cNvSpPr/>
            <p:nvPr/>
          </p:nvSpPr>
          <p:spPr>
            <a:xfrm>
              <a:off x="3833400" y="140145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lowchart: Magnetic Disk 58"/>
            <p:cNvSpPr/>
            <p:nvPr/>
          </p:nvSpPr>
          <p:spPr>
            <a:xfrm>
              <a:off x="3066900" y="153465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lowchart: Magnetic Disk 59"/>
            <p:cNvSpPr/>
            <p:nvPr/>
          </p:nvSpPr>
          <p:spPr>
            <a:xfrm>
              <a:off x="3532500" y="153465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Left-Right Arrow 60"/>
          <p:cNvSpPr/>
          <p:nvPr/>
        </p:nvSpPr>
        <p:spPr>
          <a:xfrm rot="13527193">
            <a:off x="3740531" y="4003147"/>
            <a:ext cx="1261809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58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Drug Utilization in Children study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378400" y="2838450"/>
            <a:ext cx="1447800" cy="838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" name="Rounded Rectangle 4"/>
          <p:cNvSpPr/>
          <p:nvPr/>
        </p:nvSpPr>
        <p:spPr>
          <a:xfrm>
            <a:off x="2492700" y="2647950"/>
            <a:ext cx="1219200" cy="4191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Columbia University</a:t>
            </a:r>
            <a:endParaRPr lang="en-US" sz="1200"/>
          </a:p>
        </p:txBody>
      </p:sp>
      <p:sp>
        <p:nvSpPr>
          <p:cNvPr id="6" name="Flowchart: Magnetic Disk 5"/>
          <p:cNvSpPr/>
          <p:nvPr/>
        </p:nvSpPr>
        <p:spPr>
          <a:xfrm>
            <a:off x="2759400" y="3105150"/>
            <a:ext cx="685800" cy="457200"/>
          </a:xfrm>
          <a:prstGeom prst="flowChartMagneticDisk">
            <a:avLst/>
          </a:prstGeom>
          <a:solidFill>
            <a:srgbClr val="FCCB1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2750100" y="4636650"/>
            <a:ext cx="1447800" cy="1028700"/>
            <a:chOff x="3264600" y="4312800"/>
            <a:chExt cx="1447800" cy="1028700"/>
          </a:xfrm>
        </p:grpSpPr>
        <p:sp>
          <p:nvSpPr>
            <p:cNvPr id="7" name="Rounded Rectangle 6"/>
            <p:cNvSpPr/>
            <p:nvPr/>
          </p:nvSpPr>
          <p:spPr>
            <a:xfrm>
              <a:off x="3264600" y="45033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3378900" y="43128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smtClean="0"/>
                <a:t>Janssen</a:t>
              </a:r>
              <a:endParaRPr lang="en-US" sz="1100"/>
            </a:p>
          </p:txBody>
        </p:sp>
        <p:sp>
          <p:nvSpPr>
            <p:cNvPr id="9" name="Flowchart: Magnetic Disk 8"/>
            <p:cNvSpPr/>
            <p:nvPr/>
          </p:nvSpPr>
          <p:spPr>
            <a:xfrm>
              <a:off x="3336300" y="478620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lowchart: Magnetic Disk 10"/>
            <p:cNvSpPr/>
            <p:nvPr/>
          </p:nvSpPr>
          <p:spPr>
            <a:xfrm>
              <a:off x="3810600" y="478620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lowchart: Magnetic Disk 12"/>
            <p:cNvSpPr/>
            <p:nvPr/>
          </p:nvSpPr>
          <p:spPr>
            <a:xfrm>
              <a:off x="4260600" y="478920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lowchart: Magnetic Disk 9"/>
            <p:cNvSpPr/>
            <p:nvPr/>
          </p:nvSpPr>
          <p:spPr>
            <a:xfrm>
              <a:off x="3494100" y="492240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lowchart: Magnetic Disk 11"/>
            <p:cNvSpPr/>
            <p:nvPr/>
          </p:nvSpPr>
          <p:spPr>
            <a:xfrm>
              <a:off x="3959700" y="492240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ounded Rectangle 13"/>
          <p:cNvSpPr/>
          <p:nvPr/>
        </p:nvSpPr>
        <p:spPr>
          <a:xfrm>
            <a:off x="4831800" y="1423950"/>
            <a:ext cx="1447800" cy="838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5" name="Rounded Rectangle 14"/>
          <p:cNvSpPr/>
          <p:nvPr/>
        </p:nvSpPr>
        <p:spPr>
          <a:xfrm>
            <a:off x="4936200" y="1233450"/>
            <a:ext cx="1219200" cy="4191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UCLA</a:t>
            </a:r>
            <a:endParaRPr lang="en-US" sz="1100"/>
          </a:p>
        </p:txBody>
      </p:sp>
      <p:sp>
        <p:nvSpPr>
          <p:cNvPr id="20" name="Rounded Rectangle 19"/>
          <p:cNvSpPr/>
          <p:nvPr/>
        </p:nvSpPr>
        <p:spPr>
          <a:xfrm>
            <a:off x="762000" y="4312800"/>
            <a:ext cx="1447800" cy="838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1" name="Rounded Rectangle 20"/>
          <p:cNvSpPr/>
          <p:nvPr/>
        </p:nvSpPr>
        <p:spPr>
          <a:xfrm>
            <a:off x="876300" y="4122300"/>
            <a:ext cx="1219200" cy="4191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Regenstrief</a:t>
            </a:r>
            <a:endParaRPr lang="en-US" sz="1200"/>
          </a:p>
        </p:txBody>
      </p:sp>
      <p:sp>
        <p:nvSpPr>
          <p:cNvPr id="22" name="Flowchart: Magnetic Disk 21"/>
          <p:cNvSpPr/>
          <p:nvPr/>
        </p:nvSpPr>
        <p:spPr>
          <a:xfrm>
            <a:off x="1143000" y="4579500"/>
            <a:ext cx="685800" cy="457200"/>
          </a:xfrm>
          <a:prstGeom prst="flowChartMagneticDisk">
            <a:avLst/>
          </a:prstGeom>
          <a:solidFill>
            <a:srgbClr val="FCCB1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4955100" y="2990850"/>
            <a:ext cx="1447800" cy="8382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4" name="Rounded Rectangle 23"/>
          <p:cNvSpPr/>
          <p:nvPr/>
        </p:nvSpPr>
        <p:spPr>
          <a:xfrm>
            <a:off x="5069400" y="2800350"/>
            <a:ext cx="1219200" cy="4191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University of</a:t>
            </a:r>
          </a:p>
          <a:p>
            <a:pPr algn="ctr"/>
            <a:r>
              <a:rPr lang="en-US" sz="1200" smtClean="0"/>
              <a:t>Hong Kong</a:t>
            </a:r>
            <a:endParaRPr lang="en-US" sz="1200"/>
          </a:p>
        </p:txBody>
      </p:sp>
      <p:sp>
        <p:nvSpPr>
          <p:cNvPr id="25" name="Flowchart: Magnetic Disk 24"/>
          <p:cNvSpPr/>
          <p:nvPr/>
        </p:nvSpPr>
        <p:spPr>
          <a:xfrm>
            <a:off x="5336100" y="3257550"/>
            <a:ext cx="685800" cy="457200"/>
          </a:xfrm>
          <a:prstGeom prst="flowChartMagneticDisk">
            <a:avLst/>
          </a:prstGeom>
          <a:solidFill>
            <a:srgbClr val="FCCB1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7297800" y="2743200"/>
            <a:ext cx="1447800" cy="1028700"/>
            <a:chOff x="7183500" y="3229500"/>
            <a:chExt cx="1447800" cy="1028700"/>
          </a:xfrm>
        </p:grpSpPr>
        <p:sp>
          <p:nvSpPr>
            <p:cNvPr id="26" name="Rounded Rectangle 25"/>
            <p:cNvSpPr/>
            <p:nvPr/>
          </p:nvSpPr>
          <p:spPr>
            <a:xfrm>
              <a:off x="7183500" y="34200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7297800" y="32295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Taipei Medical University</a:t>
              </a:r>
            </a:p>
          </p:txBody>
        </p:sp>
        <p:sp>
          <p:nvSpPr>
            <p:cNvPr id="28" name="Flowchart: Magnetic Disk 27"/>
            <p:cNvSpPr/>
            <p:nvPr/>
          </p:nvSpPr>
          <p:spPr>
            <a:xfrm>
              <a:off x="7564500" y="36867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707600" y="4686900"/>
            <a:ext cx="1447800" cy="1028700"/>
            <a:chOff x="7200900" y="4815000"/>
            <a:chExt cx="1447800" cy="1028700"/>
          </a:xfrm>
        </p:grpSpPr>
        <p:sp>
          <p:nvSpPr>
            <p:cNvPr id="32" name="Rounded Rectangle 31"/>
            <p:cNvSpPr/>
            <p:nvPr/>
          </p:nvSpPr>
          <p:spPr>
            <a:xfrm>
              <a:off x="7200900" y="50055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7315200" y="48150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smtClean="0"/>
                <a:t>Ajou School of Medicine</a:t>
              </a:r>
              <a:endParaRPr lang="en-US" sz="1200"/>
            </a:p>
          </p:txBody>
        </p:sp>
        <p:sp>
          <p:nvSpPr>
            <p:cNvPr id="34" name="Flowchart: Magnetic Disk 33"/>
            <p:cNvSpPr/>
            <p:nvPr/>
          </p:nvSpPr>
          <p:spPr>
            <a:xfrm>
              <a:off x="7581900" y="52722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706200" y="4572600"/>
            <a:ext cx="1447800" cy="1028700"/>
            <a:chOff x="5405100" y="4815000"/>
            <a:chExt cx="1447800" cy="1028700"/>
          </a:xfrm>
        </p:grpSpPr>
        <p:sp>
          <p:nvSpPr>
            <p:cNvPr id="35" name="Rounded Rectangle 34"/>
            <p:cNvSpPr/>
            <p:nvPr/>
          </p:nvSpPr>
          <p:spPr>
            <a:xfrm>
              <a:off x="5405100" y="50055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5519400" y="48150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smtClean="0"/>
                <a:t>University of South Australia</a:t>
              </a:r>
              <a:endParaRPr lang="en-US" sz="1200"/>
            </a:p>
          </p:txBody>
        </p:sp>
        <p:sp>
          <p:nvSpPr>
            <p:cNvPr id="37" name="Flowchart: Magnetic Disk 36"/>
            <p:cNvSpPr/>
            <p:nvPr/>
          </p:nvSpPr>
          <p:spPr>
            <a:xfrm>
              <a:off x="5786100" y="52722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Rounded Rectangle 44"/>
          <p:cNvSpPr/>
          <p:nvPr/>
        </p:nvSpPr>
        <p:spPr>
          <a:xfrm>
            <a:off x="762000" y="1339800"/>
            <a:ext cx="1447800" cy="838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6" name="Rounded Rectangle 45"/>
          <p:cNvSpPr/>
          <p:nvPr/>
        </p:nvSpPr>
        <p:spPr>
          <a:xfrm>
            <a:off x="876300" y="1149300"/>
            <a:ext cx="1219200" cy="4191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Stanford</a:t>
            </a:r>
            <a:endParaRPr lang="en-US" sz="1200"/>
          </a:p>
        </p:txBody>
      </p:sp>
      <p:sp>
        <p:nvSpPr>
          <p:cNvPr id="47" name="Flowchart: Magnetic Disk 46"/>
          <p:cNvSpPr/>
          <p:nvPr/>
        </p:nvSpPr>
        <p:spPr>
          <a:xfrm>
            <a:off x="1143000" y="1606500"/>
            <a:ext cx="685800" cy="457200"/>
          </a:xfrm>
          <a:prstGeom prst="flowChartMagneticDisk">
            <a:avLst/>
          </a:prstGeom>
          <a:solidFill>
            <a:srgbClr val="FCCB1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Left-Right Arrow 48"/>
          <p:cNvSpPr/>
          <p:nvPr/>
        </p:nvSpPr>
        <p:spPr>
          <a:xfrm rot="8327797">
            <a:off x="4025484" y="4050076"/>
            <a:ext cx="1082651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Left-Right Arrow 49"/>
          <p:cNvSpPr/>
          <p:nvPr/>
        </p:nvSpPr>
        <p:spPr>
          <a:xfrm rot="10800000">
            <a:off x="6436799" y="3195750"/>
            <a:ext cx="839398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Left-Right Arrow 50"/>
          <p:cNvSpPr/>
          <p:nvPr/>
        </p:nvSpPr>
        <p:spPr>
          <a:xfrm rot="3499568">
            <a:off x="6118791" y="4114090"/>
            <a:ext cx="827845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Left-Right Arrow 51"/>
          <p:cNvSpPr/>
          <p:nvPr/>
        </p:nvSpPr>
        <p:spPr>
          <a:xfrm rot="5616003">
            <a:off x="5273846" y="4094752"/>
            <a:ext cx="720788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123600" y="2441700"/>
            <a:ext cx="1447800" cy="1028700"/>
            <a:chOff x="2837400" y="925050"/>
            <a:chExt cx="1447800" cy="1028700"/>
          </a:xfrm>
        </p:grpSpPr>
        <p:sp>
          <p:nvSpPr>
            <p:cNvPr id="54" name="Rounded Rectangle 53"/>
            <p:cNvSpPr/>
            <p:nvPr/>
          </p:nvSpPr>
          <p:spPr>
            <a:xfrm>
              <a:off x="2837400" y="111555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55" name="Rounded Rectangle 54"/>
            <p:cNvSpPr/>
            <p:nvPr/>
          </p:nvSpPr>
          <p:spPr>
            <a:xfrm>
              <a:off x="2951700" y="92505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smtClean="0"/>
                <a:t>IMS</a:t>
              </a:r>
              <a:endParaRPr lang="en-US" sz="1100"/>
            </a:p>
          </p:txBody>
        </p:sp>
        <p:sp>
          <p:nvSpPr>
            <p:cNvPr id="56" name="Flowchart: Magnetic Disk 55"/>
            <p:cNvSpPr/>
            <p:nvPr/>
          </p:nvSpPr>
          <p:spPr>
            <a:xfrm>
              <a:off x="2909100" y="139845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lowchart: Magnetic Disk 56"/>
            <p:cNvSpPr/>
            <p:nvPr/>
          </p:nvSpPr>
          <p:spPr>
            <a:xfrm>
              <a:off x="3383400" y="139845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lowchart: Magnetic Disk 57"/>
            <p:cNvSpPr/>
            <p:nvPr/>
          </p:nvSpPr>
          <p:spPr>
            <a:xfrm>
              <a:off x="3833400" y="140145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lowchart: Magnetic Disk 58"/>
            <p:cNvSpPr/>
            <p:nvPr/>
          </p:nvSpPr>
          <p:spPr>
            <a:xfrm>
              <a:off x="3066900" y="153465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lowchart: Magnetic Disk 59"/>
            <p:cNvSpPr/>
            <p:nvPr/>
          </p:nvSpPr>
          <p:spPr>
            <a:xfrm>
              <a:off x="3532500" y="153465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78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Keppra-angioedema study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378400" y="2838450"/>
            <a:ext cx="1447800" cy="838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" name="Rounded Rectangle 4"/>
          <p:cNvSpPr/>
          <p:nvPr/>
        </p:nvSpPr>
        <p:spPr>
          <a:xfrm>
            <a:off x="2492700" y="2647950"/>
            <a:ext cx="1219200" cy="4191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Columbia University</a:t>
            </a:r>
            <a:endParaRPr lang="en-US" sz="1200"/>
          </a:p>
        </p:txBody>
      </p:sp>
      <p:sp>
        <p:nvSpPr>
          <p:cNvPr id="6" name="Flowchart: Magnetic Disk 5"/>
          <p:cNvSpPr/>
          <p:nvPr/>
        </p:nvSpPr>
        <p:spPr>
          <a:xfrm>
            <a:off x="2759400" y="3105150"/>
            <a:ext cx="685800" cy="457200"/>
          </a:xfrm>
          <a:prstGeom prst="flowChartMagneticDisk">
            <a:avLst/>
          </a:prstGeom>
          <a:solidFill>
            <a:srgbClr val="FCCB1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2750100" y="4636650"/>
            <a:ext cx="1447800" cy="1028700"/>
            <a:chOff x="3264600" y="4312800"/>
            <a:chExt cx="1447800" cy="1028700"/>
          </a:xfrm>
        </p:grpSpPr>
        <p:sp>
          <p:nvSpPr>
            <p:cNvPr id="7" name="Rounded Rectangle 6"/>
            <p:cNvSpPr/>
            <p:nvPr/>
          </p:nvSpPr>
          <p:spPr>
            <a:xfrm>
              <a:off x="3264600" y="45033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3378900" y="43128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smtClean="0"/>
                <a:t>Janssen</a:t>
              </a:r>
              <a:endParaRPr lang="en-US" sz="1100"/>
            </a:p>
          </p:txBody>
        </p:sp>
        <p:sp>
          <p:nvSpPr>
            <p:cNvPr id="9" name="Flowchart: Magnetic Disk 8"/>
            <p:cNvSpPr/>
            <p:nvPr/>
          </p:nvSpPr>
          <p:spPr>
            <a:xfrm>
              <a:off x="3336300" y="478620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lowchart: Magnetic Disk 10"/>
            <p:cNvSpPr/>
            <p:nvPr/>
          </p:nvSpPr>
          <p:spPr>
            <a:xfrm>
              <a:off x="3810600" y="478620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lowchart: Magnetic Disk 12"/>
            <p:cNvSpPr/>
            <p:nvPr/>
          </p:nvSpPr>
          <p:spPr>
            <a:xfrm>
              <a:off x="4260600" y="478920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lowchart: Magnetic Disk 9"/>
            <p:cNvSpPr/>
            <p:nvPr/>
          </p:nvSpPr>
          <p:spPr>
            <a:xfrm>
              <a:off x="3494100" y="492240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lowchart: Magnetic Disk 11"/>
            <p:cNvSpPr/>
            <p:nvPr/>
          </p:nvSpPr>
          <p:spPr>
            <a:xfrm>
              <a:off x="3959700" y="492240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ounded Rectangle 13"/>
          <p:cNvSpPr/>
          <p:nvPr/>
        </p:nvSpPr>
        <p:spPr>
          <a:xfrm>
            <a:off x="4831800" y="1423950"/>
            <a:ext cx="1447800" cy="838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5" name="Rounded Rectangle 14"/>
          <p:cNvSpPr/>
          <p:nvPr/>
        </p:nvSpPr>
        <p:spPr>
          <a:xfrm>
            <a:off x="4936200" y="1233450"/>
            <a:ext cx="1219200" cy="4191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UCLA</a:t>
            </a:r>
            <a:endParaRPr lang="en-US" sz="1100"/>
          </a:p>
        </p:txBody>
      </p:sp>
      <p:sp>
        <p:nvSpPr>
          <p:cNvPr id="20" name="Rounded Rectangle 19"/>
          <p:cNvSpPr/>
          <p:nvPr/>
        </p:nvSpPr>
        <p:spPr>
          <a:xfrm>
            <a:off x="762000" y="4312800"/>
            <a:ext cx="1447800" cy="8382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1" name="Rounded Rectangle 20"/>
          <p:cNvSpPr/>
          <p:nvPr/>
        </p:nvSpPr>
        <p:spPr>
          <a:xfrm>
            <a:off x="876300" y="4122300"/>
            <a:ext cx="1219200" cy="4191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Regenstrief</a:t>
            </a:r>
            <a:endParaRPr lang="en-US" sz="1200"/>
          </a:p>
        </p:txBody>
      </p:sp>
      <p:sp>
        <p:nvSpPr>
          <p:cNvPr id="22" name="Flowchart: Magnetic Disk 21"/>
          <p:cNvSpPr/>
          <p:nvPr/>
        </p:nvSpPr>
        <p:spPr>
          <a:xfrm>
            <a:off x="1143000" y="4579500"/>
            <a:ext cx="685800" cy="457200"/>
          </a:xfrm>
          <a:prstGeom prst="flowChartMagneticDisk">
            <a:avLst/>
          </a:prstGeom>
          <a:solidFill>
            <a:srgbClr val="FCCB1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4955100" y="2990850"/>
            <a:ext cx="1447800" cy="838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4" name="Rounded Rectangle 23"/>
          <p:cNvSpPr/>
          <p:nvPr/>
        </p:nvSpPr>
        <p:spPr>
          <a:xfrm>
            <a:off x="5069400" y="2800350"/>
            <a:ext cx="1219200" cy="4191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University of</a:t>
            </a:r>
          </a:p>
          <a:p>
            <a:pPr algn="ctr"/>
            <a:r>
              <a:rPr lang="en-US" sz="1200" smtClean="0"/>
              <a:t>Hong Kong</a:t>
            </a:r>
            <a:endParaRPr lang="en-US" sz="1200"/>
          </a:p>
        </p:txBody>
      </p:sp>
      <p:sp>
        <p:nvSpPr>
          <p:cNvPr id="25" name="Flowchart: Magnetic Disk 24"/>
          <p:cNvSpPr/>
          <p:nvPr/>
        </p:nvSpPr>
        <p:spPr>
          <a:xfrm>
            <a:off x="5336100" y="3257550"/>
            <a:ext cx="685800" cy="457200"/>
          </a:xfrm>
          <a:prstGeom prst="flowChartMagneticDisk">
            <a:avLst/>
          </a:prstGeom>
          <a:solidFill>
            <a:srgbClr val="FCCB1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7297800" y="2743200"/>
            <a:ext cx="1447800" cy="1028700"/>
            <a:chOff x="7183500" y="3229500"/>
            <a:chExt cx="1447800" cy="1028700"/>
          </a:xfrm>
        </p:grpSpPr>
        <p:sp>
          <p:nvSpPr>
            <p:cNvPr id="26" name="Rounded Rectangle 25"/>
            <p:cNvSpPr/>
            <p:nvPr/>
          </p:nvSpPr>
          <p:spPr>
            <a:xfrm>
              <a:off x="7183500" y="34200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7297800" y="32295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Taipei Medical University</a:t>
              </a:r>
            </a:p>
          </p:txBody>
        </p:sp>
        <p:sp>
          <p:nvSpPr>
            <p:cNvPr id="28" name="Flowchart: Magnetic Disk 27"/>
            <p:cNvSpPr/>
            <p:nvPr/>
          </p:nvSpPr>
          <p:spPr>
            <a:xfrm>
              <a:off x="7564500" y="36867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707600" y="4686900"/>
            <a:ext cx="1447800" cy="1028700"/>
            <a:chOff x="7200900" y="4815000"/>
            <a:chExt cx="1447800" cy="1028700"/>
          </a:xfrm>
        </p:grpSpPr>
        <p:sp>
          <p:nvSpPr>
            <p:cNvPr id="32" name="Rounded Rectangle 31"/>
            <p:cNvSpPr/>
            <p:nvPr/>
          </p:nvSpPr>
          <p:spPr>
            <a:xfrm>
              <a:off x="7200900" y="50055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7315200" y="48150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smtClean="0"/>
                <a:t>Ajou School of Medicine</a:t>
              </a:r>
              <a:endParaRPr lang="en-US" sz="1200"/>
            </a:p>
          </p:txBody>
        </p:sp>
        <p:sp>
          <p:nvSpPr>
            <p:cNvPr id="34" name="Flowchart: Magnetic Disk 33"/>
            <p:cNvSpPr/>
            <p:nvPr/>
          </p:nvSpPr>
          <p:spPr>
            <a:xfrm>
              <a:off x="7581900" y="52722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706200" y="4572600"/>
            <a:ext cx="1447800" cy="1028700"/>
            <a:chOff x="5405100" y="4815000"/>
            <a:chExt cx="1447800" cy="1028700"/>
          </a:xfrm>
        </p:grpSpPr>
        <p:sp>
          <p:nvSpPr>
            <p:cNvPr id="35" name="Rounded Rectangle 34"/>
            <p:cNvSpPr/>
            <p:nvPr/>
          </p:nvSpPr>
          <p:spPr>
            <a:xfrm>
              <a:off x="5405100" y="50055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5519400" y="48150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smtClean="0"/>
                <a:t>University of South Australia</a:t>
              </a:r>
              <a:endParaRPr lang="en-US" sz="1200"/>
            </a:p>
          </p:txBody>
        </p:sp>
        <p:sp>
          <p:nvSpPr>
            <p:cNvPr id="37" name="Flowchart: Magnetic Disk 36"/>
            <p:cNvSpPr/>
            <p:nvPr/>
          </p:nvSpPr>
          <p:spPr>
            <a:xfrm>
              <a:off x="5786100" y="52722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Rounded Rectangle 44"/>
          <p:cNvSpPr/>
          <p:nvPr/>
        </p:nvSpPr>
        <p:spPr>
          <a:xfrm>
            <a:off x="762000" y="1339800"/>
            <a:ext cx="1447800" cy="838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6" name="Rounded Rectangle 45"/>
          <p:cNvSpPr/>
          <p:nvPr/>
        </p:nvSpPr>
        <p:spPr>
          <a:xfrm>
            <a:off x="876300" y="1149300"/>
            <a:ext cx="1219200" cy="4191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Stanford</a:t>
            </a:r>
            <a:endParaRPr lang="en-US" sz="1200"/>
          </a:p>
        </p:txBody>
      </p:sp>
      <p:sp>
        <p:nvSpPr>
          <p:cNvPr id="47" name="Flowchart: Magnetic Disk 46"/>
          <p:cNvSpPr/>
          <p:nvPr/>
        </p:nvSpPr>
        <p:spPr>
          <a:xfrm>
            <a:off x="1143000" y="1606500"/>
            <a:ext cx="685800" cy="457200"/>
          </a:xfrm>
          <a:prstGeom prst="flowChartMagneticDisk">
            <a:avLst/>
          </a:prstGeom>
          <a:solidFill>
            <a:srgbClr val="FCCB1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123600" y="2441700"/>
            <a:ext cx="1447800" cy="1028700"/>
            <a:chOff x="2837400" y="925050"/>
            <a:chExt cx="1447800" cy="1028700"/>
          </a:xfrm>
        </p:grpSpPr>
        <p:sp>
          <p:nvSpPr>
            <p:cNvPr id="54" name="Rounded Rectangle 53"/>
            <p:cNvSpPr/>
            <p:nvPr/>
          </p:nvSpPr>
          <p:spPr>
            <a:xfrm>
              <a:off x="2837400" y="111555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55" name="Rounded Rectangle 54"/>
            <p:cNvSpPr/>
            <p:nvPr/>
          </p:nvSpPr>
          <p:spPr>
            <a:xfrm>
              <a:off x="2951700" y="92505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smtClean="0"/>
                <a:t>IMS</a:t>
              </a:r>
              <a:endParaRPr lang="en-US" sz="1100"/>
            </a:p>
          </p:txBody>
        </p:sp>
        <p:sp>
          <p:nvSpPr>
            <p:cNvPr id="56" name="Flowchart: Magnetic Disk 55"/>
            <p:cNvSpPr/>
            <p:nvPr/>
          </p:nvSpPr>
          <p:spPr>
            <a:xfrm>
              <a:off x="2909100" y="139845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lowchart: Magnetic Disk 56"/>
            <p:cNvSpPr/>
            <p:nvPr/>
          </p:nvSpPr>
          <p:spPr>
            <a:xfrm>
              <a:off x="3383400" y="139845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lowchart: Magnetic Disk 57"/>
            <p:cNvSpPr/>
            <p:nvPr/>
          </p:nvSpPr>
          <p:spPr>
            <a:xfrm>
              <a:off x="3833400" y="140145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lowchart: Magnetic Disk 58"/>
            <p:cNvSpPr/>
            <p:nvPr/>
          </p:nvSpPr>
          <p:spPr>
            <a:xfrm>
              <a:off x="3066900" y="153465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lowchart: Magnetic Disk 59"/>
            <p:cNvSpPr/>
            <p:nvPr/>
          </p:nvSpPr>
          <p:spPr>
            <a:xfrm>
              <a:off x="3532500" y="153465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Left-Right Arrow 60"/>
          <p:cNvSpPr/>
          <p:nvPr/>
        </p:nvSpPr>
        <p:spPr>
          <a:xfrm rot="4654648">
            <a:off x="811072" y="3645057"/>
            <a:ext cx="550715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Left-Right Arrow 61"/>
          <p:cNvSpPr/>
          <p:nvPr/>
        </p:nvSpPr>
        <p:spPr>
          <a:xfrm rot="408412">
            <a:off x="2228390" y="4712253"/>
            <a:ext cx="491052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Left-Right Arrow 62"/>
          <p:cNvSpPr/>
          <p:nvPr/>
        </p:nvSpPr>
        <p:spPr>
          <a:xfrm rot="7247345">
            <a:off x="2120215" y="3856836"/>
            <a:ext cx="720788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42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Case-control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38200" y="3699510"/>
            <a:ext cx="6934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4961224" y="3379774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Exposure</a:t>
            </a:r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830580" y="4850130"/>
            <a:ext cx="7696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352800" y="4545330"/>
            <a:ext cx="11430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Exposure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838200" y="6061710"/>
            <a:ext cx="78486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647024" y="2757977"/>
            <a:ext cx="1050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Outcome</a:t>
            </a:r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36335" y="1219200"/>
            <a:ext cx="86846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20425A"/>
                </a:solidFill>
              </a:rPr>
              <a:t>For every case (person with the outcome) find n controls</a:t>
            </a:r>
          </a:p>
          <a:p>
            <a:endParaRPr lang="en-US" sz="2400" smtClean="0">
              <a:solidFill>
                <a:srgbClr val="20425A"/>
              </a:solidFill>
            </a:endParaRPr>
          </a:p>
          <a:p>
            <a:r>
              <a:rPr lang="en-US" sz="2400" smtClean="0">
                <a:solidFill>
                  <a:srgbClr val="20425A"/>
                </a:solidFill>
              </a:rPr>
              <a:t>Determine exposure status on index date (= date of outcome) </a:t>
            </a:r>
            <a:endParaRPr lang="en-US" sz="2400">
              <a:solidFill>
                <a:srgbClr val="20425A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3307199"/>
            <a:ext cx="62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Case</a:t>
            </a:r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-15240" y="4473178"/>
            <a:ext cx="1047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Control 1</a:t>
            </a:r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0" y="5684758"/>
            <a:ext cx="1047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Control 2</a:t>
            </a:r>
            <a:endParaRPr lang="en-US"/>
          </a:p>
        </p:txBody>
      </p:sp>
      <p:cxnSp>
        <p:nvCxnSpPr>
          <p:cNvPr id="23" name="Straight Connector 22"/>
          <p:cNvCxnSpPr/>
          <p:nvPr/>
        </p:nvCxnSpPr>
        <p:spPr>
          <a:xfrm>
            <a:off x="6172200" y="3722489"/>
            <a:ext cx="0" cy="2339221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Flowchart: Merge 11"/>
          <p:cNvSpPr/>
          <p:nvPr/>
        </p:nvSpPr>
        <p:spPr>
          <a:xfrm>
            <a:off x="6019800" y="3136292"/>
            <a:ext cx="228600" cy="179374"/>
          </a:xfrm>
          <a:prstGeom prst="flowChartMerg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943187" y="2468999"/>
            <a:ext cx="3764280" cy="1676400"/>
          </a:xfrm>
          <a:prstGeom prst="roundRect">
            <a:avLst/>
          </a:prstGeom>
          <a:ln w="28575"/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mtClean="0"/>
              <a:t>Matching on</a:t>
            </a:r>
          </a:p>
          <a:p>
            <a:pPr marL="285750" indent="-285750">
              <a:buFontTx/>
              <a:buChar char="-"/>
            </a:pPr>
            <a:r>
              <a:rPr lang="en-US" smtClean="0"/>
              <a:t>Calendar time</a:t>
            </a:r>
          </a:p>
          <a:p>
            <a:pPr marL="285750" indent="-285750">
              <a:buFontTx/>
              <a:buChar char="-"/>
            </a:pPr>
            <a:r>
              <a:rPr lang="en-US" smtClean="0"/>
              <a:t>Age</a:t>
            </a:r>
          </a:p>
          <a:p>
            <a:pPr marL="285750" indent="-285750">
              <a:buFontTx/>
              <a:buChar char="-"/>
            </a:pPr>
            <a:r>
              <a:rPr lang="en-US" smtClean="0"/>
              <a:t>Gender</a:t>
            </a:r>
          </a:p>
          <a:p>
            <a:pPr marL="285750" indent="-285750">
              <a:buFontTx/>
              <a:buChar char="-"/>
            </a:pPr>
            <a:r>
              <a:rPr lang="en-US" smtClean="0"/>
              <a:t>Visit date 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6358224" y="3122533"/>
            <a:ext cx="1356462" cy="2966819"/>
            <a:chOff x="6358224" y="3122533"/>
            <a:chExt cx="1356462" cy="2966819"/>
          </a:xfrm>
        </p:grpSpPr>
        <p:sp>
          <p:nvSpPr>
            <p:cNvPr id="3" name="TextBox 2"/>
            <p:cNvSpPr txBox="1"/>
            <p:nvPr/>
          </p:nvSpPr>
          <p:spPr>
            <a:xfrm>
              <a:off x="6358224" y="3122533"/>
              <a:ext cx="1356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Jan 10, 2001</a:t>
              </a:r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358224" y="4441884"/>
              <a:ext cx="1356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Jan 10, 2001</a:t>
              </a:r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358224" y="5720020"/>
              <a:ext cx="1356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Jan 10, 2001</a:t>
              </a: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39913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5" grpId="0"/>
      <p:bldP spid="26" grpId="0"/>
      <p:bldP spid="2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Everyone can initiate and lead a study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/>
              <a:t>See the Wiki Collaborative Study </a:t>
            </a:r>
            <a:r>
              <a:rPr lang="en-US" sz="2400" smtClean="0"/>
              <a:t>FAQ: </a:t>
            </a:r>
          </a:p>
          <a:p>
            <a:pPr marL="0" indent="0">
              <a:buNone/>
            </a:pPr>
            <a:r>
              <a:rPr lang="en-US" sz="2000" smtClean="0">
                <a:hlinkClick r:id="rId2"/>
              </a:rPr>
              <a:t>http</a:t>
            </a:r>
            <a:r>
              <a:rPr lang="en-US" sz="2000">
                <a:hlinkClick r:id="rId2"/>
              </a:rPr>
              <a:t>://</a:t>
            </a:r>
            <a:r>
              <a:rPr lang="en-US" sz="2000" smtClean="0">
                <a:hlinkClick r:id="rId2"/>
              </a:rPr>
              <a:t>www.ohdsi.org/web/wiki/doku.php?id=research:studies:faq</a:t>
            </a:r>
            <a:endParaRPr lang="en-US" sz="2000" smtClean="0"/>
          </a:p>
          <a:p>
            <a:endParaRPr lang="en-US" sz="2400" smtClean="0"/>
          </a:p>
          <a:p>
            <a:r>
              <a:rPr lang="en-US" sz="2400" smtClean="0"/>
              <a:t>Post preliminary protocol on Wiki</a:t>
            </a:r>
          </a:p>
          <a:p>
            <a:r>
              <a:rPr lang="en-US" sz="2400" smtClean="0"/>
              <a:t>Invite community review</a:t>
            </a:r>
          </a:p>
          <a:p>
            <a:r>
              <a:rPr lang="en-US" sz="2400" smtClean="0"/>
              <a:t>Post final protocol on Wiki </a:t>
            </a:r>
          </a:p>
          <a:p>
            <a:pPr lvl="1"/>
            <a:r>
              <a:rPr lang="en-US" sz="2000" smtClean="0"/>
              <a:t>can be used for IRB approval</a:t>
            </a:r>
          </a:p>
          <a:p>
            <a:r>
              <a:rPr lang="en-US" sz="2400" smtClean="0"/>
              <a:t>Develop study code, post on GitHub</a:t>
            </a:r>
          </a:p>
          <a:p>
            <a:r>
              <a:rPr lang="en-US" sz="2400" smtClean="0"/>
              <a:t>Test code at at least 2 sites</a:t>
            </a:r>
          </a:p>
          <a:p>
            <a:r>
              <a:rPr lang="en-US" sz="2400" smtClean="0"/>
              <a:t>Invite sites to join</a:t>
            </a:r>
            <a:endParaRPr lang="en-US" sz="24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318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Implementation</a:t>
            </a:r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676200" y="1524000"/>
            <a:ext cx="1447800" cy="1028700"/>
            <a:chOff x="3733800" y="2781300"/>
            <a:chExt cx="1447800" cy="1028700"/>
          </a:xfrm>
        </p:grpSpPr>
        <p:sp>
          <p:nvSpPr>
            <p:cNvPr id="5" name="Rounded Rectangle 4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smtClean="0"/>
                <a:t>Study coordinator</a:t>
              </a:r>
              <a:endParaRPr lang="en-US" sz="120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772200" y="1524000"/>
            <a:ext cx="1447800" cy="1028700"/>
            <a:chOff x="3733800" y="2781300"/>
            <a:chExt cx="1447800" cy="1028700"/>
          </a:xfrm>
        </p:grpSpPr>
        <p:sp>
          <p:nvSpPr>
            <p:cNvPr id="8" name="Rounded Rectangle 7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Data </a:t>
              </a:r>
              <a:r>
                <a:rPr lang="en-US" sz="1200" smtClean="0"/>
                <a:t>site</a:t>
              </a:r>
              <a:endParaRPr lang="en-US" sz="1200"/>
            </a:p>
          </p:txBody>
        </p:sp>
        <p:sp>
          <p:nvSpPr>
            <p:cNvPr id="10" name="Flowchart: Magnetic Disk 9"/>
            <p:cNvSpPr/>
            <p:nvPr/>
          </p:nvSpPr>
          <p:spPr>
            <a:xfrm>
              <a:off x="4114800" y="32385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715000" y="2438400"/>
            <a:ext cx="3124200" cy="2362200"/>
            <a:chOff x="5715000" y="2438400"/>
            <a:chExt cx="3124200" cy="2362200"/>
          </a:xfrm>
        </p:grpSpPr>
        <p:sp>
          <p:nvSpPr>
            <p:cNvPr id="14" name="Rounded Rectangle 13"/>
            <p:cNvSpPr/>
            <p:nvPr/>
          </p:nvSpPr>
          <p:spPr>
            <a:xfrm>
              <a:off x="5715000" y="3276600"/>
              <a:ext cx="3124200" cy="1524000"/>
            </a:xfrm>
            <a:prstGeom prst="roundRect">
              <a:avLst>
                <a:gd name="adj" fmla="val 12148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>
                  <a:solidFill>
                    <a:schemeClr val="tx1"/>
                  </a:solidFill>
                </a:rPr>
                <a:t>Standards: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>
                  <a:solidFill>
                    <a:schemeClr val="tx1"/>
                  </a:solidFill>
                </a:rPr>
                <a:t>PostgreSQL, Oracle, SQL Server, RedShift, or </a:t>
              </a:r>
              <a:r>
                <a:rPr lang="en-US" sz="1600" smtClean="0">
                  <a:solidFill>
                    <a:schemeClr val="tx1"/>
                  </a:solidFill>
                </a:rPr>
                <a:t>APS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>
                  <a:solidFill>
                    <a:schemeClr val="tx1"/>
                  </a:solidFill>
                </a:rPr>
                <a:t>OMOP Common Data Model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smtClean="0">
                  <a:solidFill>
                    <a:schemeClr val="tx1"/>
                  </a:solidFill>
                </a:rPr>
                <a:t>Windows, MacOs, Linux</a:t>
              </a:r>
              <a:endParaRPr lang="en-US" sz="1600">
                <a:solidFill>
                  <a:schemeClr val="tx1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smtClean="0">
                  <a:solidFill>
                    <a:schemeClr val="tx1"/>
                  </a:solidFill>
                </a:rPr>
                <a:t>R</a:t>
              </a:r>
              <a:endParaRPr lang="en-US" sz="1600">
                <a:solidFill>
                  <a:schemeClr val="tx1"/>
                </a:solidFill>
              </a:endParaRPr>
            </a:p>
          </p:txBody>
        </p:sp>
        <p:cxnSp>
          <p:nvCxnSpPr>
            <p:cNvPr id="16" name="Straight Arrow Connector 15"/>
            <p:cNvCxnSpPr>
              <a:stCxn id="14" idx="0"/>
            </p:cNvCxnSpPr>
            <p:nvPr/>
          </p:nvCxnSpPr>
          <p:spPr>
            <a:xfrm flipV="1">
              <a:off x="7277100" y="2438400"/>
              <a:ext cx="0" cy="8382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1" name="Slide Number Placeholder 2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355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Implementation</a:t>
            </a:r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676200" y="1524000"/>
            <a:ext cx="1447800" cy="1028700"/>
            <a:chOff x="3733800" y="2781300"/>
            <a:chExt cx="1447800" cy="1028700"/>
          </a:xfrm>
        </p:grpSpPr>
        <p:sp>
          <p:nvSpPr>
            <p:cNvPr id="5" name="Rounded Rectangle 4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Study coordinator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772200" y="1524000"/>
            <a:ext cx="1447800" cy="1028700"/>
            <a:chOff x="3733800" y="2781300"/>
            <a:chExt cx="1447800" cy="1028700"/>
          </a:xfrm>
        </p:grpSpPr>
        <p:sp>
          <p:nvSpPr>
            <p:cNvPr id="8" name="Rounded Rectangle 7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Data </a:t>
              </a:r>
              <a:r>
                <a:rPr lang="en-US" sz="1200" smtClean="0"/>
                <a:t>site</a:t>
              </a:r>
              <a:endParaRPr lang="en-US" sz="1200"/>
            </a:p>
          </p:txBody>
        </p:sp>
        <p:sp>
          <p:nvSpPr>
            <p:cNvPr id="10" name="Flowchart: Magnetic Disk 9"/>
            <p:cNvSpPr/>
            <p:nvPr/>
          </p:nvSpPr>
          <p:spPr>
            <a:xfrm>
              <a:off x="4114800" y="32385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ight Arrow 12"/>
          <p:cNvSpPr/>
          <p:nvPr/>
        </p:nvSpPr>
        <p:spPr>
          <a:xfrm>
            <a:off x="2286000" y="1719150"/>
            <a:ext cx="4267200" cy="262050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838200" y="1905000"/>
            <a:ext cx="3124200" cy="1524000"/>
            <a:chOff x="5715000" y="2492625"/>
            <a:chExt cx="3124200" cy="1524000"/>
          </a:xfrm>
        </p:grpSpPr>
        <p:sp>
          <p:nvSpPr>
            <p:cNvPr id="14" name="Rounded Rectangle 13"/>
            <p:cNvSpPr/>
            <p:nvPr/>
          </p:nvSpPr>
          <p:spPr>
            <a:xfrm>
              <a:off x="5715000" y="3330825"/>
              <a:ext cx="3124200" cy="685800"/>
            </a:xfrm>
            <a:prstGeom prst="roundRect">
              <a:avLst>
                <a:gd name="adj" fmla="val 12148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smtClean="0">
                  <a:solidFill>
                    <a:schemeClr val="tx1"/>
                  </a:solidFill>
                </a:rPr>
                <a:t>Content: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smtClean="0">
                  <a:solidFill>
                    <a:schemeClr val="tx1"/>
                  </a:solidFill>
                </a:rPr>
                <a:t>R package</a:t>
              </a:r>
            </a:p>
          </p:txBody>
        </p:sp>
        <p:cxnSp>
          <p:nvCxnSpPr>
            <p:cNvPr id="16" name="Straight Arrow Connector 15"/>
            <p:cNvCxnSpPr>
              <a:stCxn id="14" idx="0"/>
            </p:cNvCxnSpPr>
            <p:nvPr/>
          </p:nvCxnSpPr>
          <p:spPr>
            <a:xfrm flipV="1">
              <a:off x="7277100" y="2492625"/>
              <a:ext cx="0" cy="8382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5248200" y="2971800"/>
            <a:ext cx="3810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Mini-Sentinel: SAS</a:t>
            </a:r>
          </a:p>
          <a:p>
            <a:r>
              <a:rPr lang="en-US" smtClean="0"/>
              <a:t>EU-ADR: Java application (Jerboa)</a:t>
            </a:r>
          </a:p>
          <a:p>
            <a:endParaRPr lang="en-US"/>
          </a:p>
          <a:p>
            <a:r>
              <a:rPr lang="en-US" smtClean="0"/>
              <a:t>Why 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Open source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Efficient in deploying advanced computing code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Easy to integrate different modules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/>
              <a:t>Can we written by person ≠ Martijn</a:t>
            </a:r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1990800" y="1905000"/>
            <a:ext cx="3124200" cy="3657600"/>
            <a:chOff x="5715000" y="1654425"/>
            <a:chExt cx="3124200" cy="3657600"/>
          </a:xfrm>
        </p:grpSpPr>
        <p:sp>
          <p:nvSpPr>
            <p:cNvPr id="18" name="Rounded Rectangle 17"/>
            <p:cNvSpPr/>
            <p:nvPr/>
          </p:nvSpPr>
          <p:spPr>
            <a:xfrm>
              <a:off x="5715000" y="3330825"/>
              <a:ext cx="3124200" cy="1981200"/>
            </a:xfrm>
            <a:prstGeom prst="roundRect">
              <a:avLst>
                <a:gd name="adj" fmla="val 12148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smtClean="0">
                  <a:solidFill>
                    <a:schemeClr val="tx1"/>
                  </a:solidFill>
                </a:rPr>
                <a:t>Delivery: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smtClean="0">
                  <a:solidFill>
                    <a:schemeClr val="tx1"/>
                  </a:solidFill>
                </a:rPr>
                <a:t>GitHub (StudyProtocols repo)</a:t>
              </a:r>
            </a:p>
            <a:p>
              <a:endParaRPr lang="en-US" sz="1600">
                <a:solidFill>
                  <a:schemeClr val="tx1"/>
                </a:solidFill>
              </a:endParaRPr>
            </a:p>
            <a:p>
              <a:r>
                <a:rPr lang="en-US" sz="1600" smtClean="0">
                  <a:solidFill>
                    <a:schemeClr val="tx1"/>
                  </a:solidFill>
                </a:rPr>
                <a:t>E.g. </a:t>
              </a:r>
            </a:p>
            <a:p>
              <a:r>
                <a:rPr lang="en-US" sz="1400">
                  <a:solidFill>
                    <a:schemeClr val="tx1"/>
                  </a:solidFill>
                  <a:hlinkClick r:id="rId2"/>
                </a:rPr>
                <a:t>https://</a:t>
              </a:r>
              <a:r>
                <a:rPr lang="en-US" sz="1400" smtClean="0">
                  <a:solidFill>
                    <a:schemeClr val="tx1"/>
                  </a:solidFill>
                  <a:hlinkClick r:id="rId2"/>
                </a:rPr>
                <a:t>github.com/OHDSI/StudyProtocols/tree/master/KeppraAngioedema</a:t>
              </a:r>
              <a:endParaRPr lang="en-US" sz="1400" smtClean="0">
                <a:solidFill>
                  <a:schemeClr val="tx1"/>
                </a:solidFill>
              </a:endParaRPr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 flipV="1">
              <a:off x="8143800" y="1654425"/>
              <a:ext cx="0" cy="16764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775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Implementation</a:t>
            </a:r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676200" y="1524000"/>
            <a:ext cx="1447800" cy="1028700"/>
            <a:chOff x="3733800" y="2781300"/>
            <a:chExt cx="1447800" cy="1028700"/>
          </a:xfrm>
        </p:grpSpPr>
        <p:sp>
          <p:nvSpPr>
            <p:cNvPr id="5" name="Rounded Rectangle 4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Study coordinator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772200" y="1524000"/>
            <a:ext cx="1447800" cy="1028700"/>
            <a:chOff x="3733800" y="2781300"/>
            <a:chExt cx="1447800" cy="1028700"/>
          </a:xfrm>
        </p:grpSpPr>
        <p:sp>
          <p:nvSpPr>
            <p:cNvPr id="8" name="Rounded Rectangle 7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Data </a:t>
              </a:r>
              <a:r>
                <a:rPr lang="en-US" sz="1200" smtClean="0"/>
                <a:t>site</a:t>
              </a:r>
              <a:endParaRPr lang="en-US" sz="1200"/>
            </a:p>
          </p:txBody>
        </p:sp>
        <p:sp>
          <p:nvSpPr>
            <p:cNvPr id="10" name="Flowchart: Magnetic Disk 9"/>
            <p:cNvSpPr/>
            <p:nvPr/>
          </p:nvSpPr>
          <p:spPr>
            <a:xfrm>
              <a:off x="4114800" y="32385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ight Arrow 12"/>
          <p:cNvSpPr/>
          <p:nvPr/>
        </p:nvSpPr>
        <p:spPr>
          <a:xfrm>
            <a:off x="2286000" y="1719150"/>
            <a:ext cx="4267200" cy="262050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838200" y="2395652"/>
            <a:ext cx="3429000" cy="3243148"/>
            <a:chOff x="5562600" y="2492626"/>
            <a:chExt cx="3429000" cy="3243148"/>
          </a:xfrm>
        </p:grpSpPr>
        <p:sp>
          <p:nvSpPr>
            <p:cNvPr id="14" name="Rounded Rectangle 13"/>
            <p:cNvSpPr/>
            <p:nvPr/>
          </p:nvSpPr>
          <p:spPr>
            <a:xfrm>
              <a:off x="5562600" y="3331874"/>
              <a:ext cx="3429000" cy="2403900"/>
            </a:xfrm>
            <a:prstGeom prst="roundRect">
              <a:avLst>
                <a:gd name="adj" fmla="val 12148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smtClean="0">
                  <a:solidFill>
                    <a:schemeClr val="tx1"/>
                  </a:solidFill>
                </a:rPr>
                <a:t>Content: zip file containing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smtClean="0">
                  <a:solidFill>
                    <a:schemeClr val="tx1"/>
                  </a:solidFill>
                </a:rPr>
                <a:t>Plain text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smtClean="0">
                  <a:solidFill>
                    <a:schemeClr val="tx1"/>
                  </a:solidFill>
                </a:rPr>
                <a:t>CSV (comma-separated values)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smtClean="0">
                  <a:solidFill>
                    <a:schemeClr val="tx1"/>
                  </a:solidFill>
                </a:rPr>
                <a:t>PNG (plots)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smtClean="0">
                  <a:solidFill>
                    <a:schemeClr val="tx1"/>
                  </a:solidFill>
                </a:rPr>
                <a:t>…</a:t>
              </a:r>
            </a:p>
            <a:p>
              <a:endParaRPr lang="en-US" sz="1600" smtClean="0">
                <a:solidFill>
                  <a:schemeClr val="tx1"/>
                </a:solidFill>
              </a:endParaRPr>
            </a:p>
            <a:p>
              <a:r>
                <a:rPr lang="en-US" sz="1600" smtClean="0">
                  <a:solidFill>
                    <a:schemeClr val="tx1"/>
                  </a:solidFill>
                </a:rPr>
                <a:t>Needs to be: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>
                  <a:solidFill>
                    <a:schemeClr val="tx1"/>
                  </a:solidFill>
                </a:rPr>
                <a:t>Non-identifiable </a:t>
              </a:r>
              <a:r>
                <a:rPr lang="en-US" sz="1600" smtClean="0">
                  <a:solidFill>
                    <a:schemeClr val="tx1"/>
                  </a:solidFill>
                </a:rPr>
                <a:t>information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smtClean="0">
                  <a:solidFill>
                    <a:schemeClr val="tx1"/>
                  </a:solidFill>
                </a:rPr>
                <a:t>Human reviewable</a:t>
              </a:r>
            </a:p>
          </p:txBody>
        </p:sp>
        <p:cxnSp>
          <p:nvCxnSpPr>
            <p:cNvPr id="16" name="Straight Arrow Connector 15"/>
            <p:cNvCxnSpPr>
              <a:stCxn id="14" idx="0"/>
            </p:cNvCxnSpPr>
            <p:nvPr/>
          </p:nvCxnSpPr>
          <p:spPr>
            <a:xfrm flipV="1">
              <a:off x="7277100" y="2492626"/>
              <a:ext cx="0" cy="83924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1" name="Right Arrow 20"/>
          <p:cNvSpPr/>
          <p:nvPr/>
        </p:nvSpPr>
        <p:spPr>
          <a:xfrm rot="10800000">
            <a:off x="2286000" y="2133600"/>
            <a:ext cx="4267200" cy="262050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4513800" y="2438400"/>
            <a:ext cx="3429000" cy="1828800"/>
            <a:chOff x="5562600" y="2492626"/>
            <a:chExt cx="3429000" cy="1828800"/>
          </a:xfrm>
        </p:grpSpPr>
        <p:sp>
          <p:nvSpPr>
            <p:cNvPr id="29" name="Rounded Rectangle 28"/>
            <p:cNvSpPr/>
            <p:nvPr/>
          </p:nvSpPr>
          <p:spPr>
            <a:xfrm>
              <a:off x="5562600" y="3331874"/>
              <a:ext cx="3429000" cy="989552"/>
            </a:xfrm>
            <a:prstGeom prst="roundRect">
              <a:avLst>
                <a:gd name="adj" fmla="val 12148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smtClean="0">
                  <a:solidFill>
                    <a:schemeClr val="tx1"/>
                  </a:solidFill>
                </a:rPr>
                <a:t>Delivery: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smtClean="0">
                  <a:solidFill>
                    <a:schemeClr val="tx1"/>
                  </a:solidFill>
                </a:rPr>
                <a:t>E-mail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smtClean="0">
                  <a:solidFill>
                    <a:schemeClr val="tx1"/>
                  </a:solidFill>
                </a:rPr>
                <a:t>Amazon S3</a:t>
              </a:r>
            </a:p>
          </p:txBody>
        </p:sp>
        <p:cxnSp>
          <p:nvCxnSpPr>
            <p:cNvPr id="30" name="Straight Arrow Connector 29"/>
            <p:cNvCxnSpPr>
              <a:stCxn id="29" idx="0"/>
            </p:cNvCxnSpPr>
            <p:nvPr/>
          </p:nvCxnSpPr>
          <p:spPr>
            <a:xfrm flipV="1">
              <a:off x="7277100" y="2492626"/>
              <a:ext cx="0" cy="83924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6" name="Slide Number Placeholder 3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370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Interpreting results of a network  study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smtClean="0"/>
              <a:t>Options:</a:t>
            </a:r>
          </a:p>
          <a:p>
            <a:endParaRPr lang="en-US" sz="2400"/>
          </a:p>
          <a:p>
            <a:r>
              <a:rPr lang="en-US" sz="2400" smtClean="0"/>
              <a:t>Do not combine results from sites</a:t>
            </a:r>
          </a:p>
          <a:p>
            <a:endParaRPr lang="en-US" sz="2400" smtClean="0"/>
          </a:p>
          <a:p>
            <a:r>
              <a:rPr lang="en-US" sz="2400" smtClean="0"/>
              <a:t>Combine results from sites using meta-analytic approach</a:t>
            </a:r>
          </a:p>
          <a:p>
            <a:endParaRPr lang="en-US" sz="2400" smtClean="0"/>
          </a:p>
          <a:p>
            <a:r>
              <a:rPr lang="en-US" sz="2400" smtClean="0"/>
              <a:t>Run a single regression across sites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40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Database heterogeneity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" y="3091374"/>
            <a:ext cx="5419725" cy="3766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" r="937"/>
          <a:stretch/>
        </p:blipFill>
        <p:spPr bwMode="auto">
          <a:xfrm>
            <a:off x="2938461" y="1447800"/>
            <a:ext cx="5483983" cy="4221163"/>
          </a:xfrm>
          <a:prstGeom prst="rect">
            <a:avLst/>
          </a:prstGeom>
          <a:noFill/>
          <a:ln>
            <a:noFill/>
          </a:ln>
          <a:effectLst>
            <a:outerShdw blurRad="215900" dist="35921" dir="2700000" sx="108000" sy="108000" algn="ctr" rotWithShape="0">
              <a:schemeClr val="tx1">
                <a:alpha val="62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481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Database heterogeneity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smtClean="0"/>
              <a:t>Databases differ in terms of</a:t>
            </a:r>
          </a:p>
          <a:p>
            <a:r>
              <a:rPr lang="en-US" sz="2400" smtClean="0"/>
              <a:t>Different sensitivity and specificity for exposure and outcome</a:t>
            </a:r>
          </a:p>
          <a:p>
            <a:r>
              <a:rPr lang="en-US" sz="2400" smtClean="0"/>
              <a:t>Different covariates captured (with different sens and spec)</a:t>
            </a:r>
          </a:p>
          <a:p>
            <a:r>
              <a:rPr lang="en-US" sz="2400" smtClean="0"/>
              <a:t>Different healthcare system: different confounding by indication?</a:t>
            </a:r>
          </a:p>
          <a:p>
            <a:r>
              <a:rPr lang="en-US" sz="2400" smtClean="0"/>
              <a:t>Different population: </a:t>
            </a:r>
          </a:p>
          <a:p>
            <a:pPr lvl="1"/>
            <a:r>
              <a:rPr lang="en-US" sz="2000" smtClean="0"/>
              <a:t>different baseline rate?</a:t>
            </a:r>
          </a:p>
          <a:p>
            <a:pPr lvl="1"/>
            <a:r>
              <a:rPr lang="en-US" sz="2000" smtClean="0"/>
              <a:t>different genetics: effect modification?</a:t>
            </a:r>
          </a:p>
          <a:p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081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Dealing with database heterogeneity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Address study bias</a:t>
            </a:r>
          </a:p>
          <a:p>
            <a:pPr lvl="1"/>
            <a:r>
              <a:rPr lang="en-US" sz="2000" smtClean="0"/>
              <a:t>Use negative controls to demonstrate bias ≈ 0, or</a:t>
            </a:r>
          </a:p>
          <a:p>
            <a:pPr lvl="1"/>
            <a:r>
              <a:rPr lang="en-US" sz="2000" smtClean="0"/>
              <a:t>Calibrate confidence intervals</a:t>
            </a:r>
          </a:p>
          <a:p>
            <a:pPr lvl="1"/>
            <a:endParaRPr lang="en-US" sz="2000"/>
          </a:p>
          <a:p>
            <a:r>
              <a:rPr lang="en-US" sz="2400" smtClean="0"/>
              <a:t>Assume random effect</a:t>
            </a:r>
          </a:p>
          <a:p>
            <a:endParaRPr lang="en-US" sz="2400"/>
          </a:p>
          <a:p>
            <a:r>
              <a:rPr lang="en-US" sz="2400" smtClean="0"/>
              <a:t>Assume random intercept (background rate)</a:t>
            </a:r>
          </a:p>
          <a:p>
            <a:pPr lvl="1"/>
            <a:endParaRPr lang="en-US" sz="2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343400"/>
            <a:ext cx="4262766" cy="34945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9128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Starting to think about network studies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83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Topic of next meeting(s)?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smtClean="0"/>
              <a:t>?</a:t>
            </a:r>
            <a:endParaRPr lang="en-US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9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Nested case-control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38200" y="3699510"/>
            <a:ext cx="6934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4961224" y="3379774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Exposure</a:t>
            </a:r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830580" y="4850130"/>
            <a:ext cx="7696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352800" y="4545330"/>
            <a:ext cx="11430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Exposure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838200" y="6061710"/>
            <a:ext cx="78486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647024" y="2757977"/>
            <a:ext cx="1050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Outcome</a:t>
            </a:r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36336" y="1371600"/>
            <a:ext cx="86846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20425A"/>
                </a:solidFill>
              </a:rPr>
              <a:t>Restrict analysis to a specific group (= nesting cohort). Typically people with one of the indications of the drug of interest.</a:t>
            </a:r>
            <a:endParaRPr lang="en-US" sz="2400">
              <a:solidFill>
                <a:srgbClr val="20425A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3307199"/>
            <a:ext cx="62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Case</a:t>
            </a:r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-15240" y="4473178"/>
            <a:ext cx="1047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Control 1</a:t>
            </a:r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0" y="5684758"/>
            <a:ext cx="1047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Control 2</a:t>
            </a:r>
            <a:endParaRPr lang="en-US"/>
          </a:p>
        </p:txBody>
      </p:sp>
      <p:cxnSp>
        <p:nvCxnSpPr>
          <p:cNvPr id="23" name="Straight Connector 22"/>
          <p:cNvCxnSpPr/>
          <p:nvPr/>
        </p:nvCxnSpPr>
        <p:spPr>
          <a:xfrm>
            <a:off x="6172200" y="3722489"/>
            <a:ext cx="0" cy="2339221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Flowchart: Merge 11"/>
          <p:cNvSpPr/>
          <p:nvPr/>
        </p:nvSpPr>
        <p:spPr>
          <a:xfrm>
            <a:off x="6019800" y="3136292"/>
            <a:ext cx="228600" cy="179374"/>
          </a:xfrm>
          <a:prstGeom prst="flowChartMerg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Connector 2"/>
          <p:cNvSpPr/>
          <p:nvPr/>
        </p:nvSpPr>
        <p:spPr>
          <a:xfrm>
            <a:off x="1295400" y="3379774"/>
            <a:ext cx="228600" cy="20162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798795" y="3007703"/>
            <a:ext cx="1221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Diagnose X</a:t>
            </a:r>
            <a:endParaRPr lang="en-US"/>
          </a:p>
        </p:txBody>
      </p:sp>
      <p:sp>
        <p:nvSpPr>
          <p:cNvPr id="20" name="Flowchart: Connector 19"/>
          <p:cNvSpPr/>
          <p:nvPr/>
        </p:nvSpPr>
        <p:spPr>
          <a:xfrm>
            <a:off x="1715805" y="4548069"/>
            <a:ext cx="228600" cy="20162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219200" y="4175998"/>
            <a:ext cx="1221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Diagnose X</a:t>
            </a:r>
            <a:endParaRPr lang="en-US"/>
          </a:p>
        </p:txBody>
      </p:sp>
      <p:sp>
        <p:nvSpPr>
          <p:cNvPr id="28" name="Flowchart: Connector 27"/>
          <p:cNvSpPr/>
          <p:nvPr/>
        </p:nvSpPr>
        <p:spPr>
          <a:xfrm>
            <a:off x="1544264" y="5782271"/>
            <a:ext cx="228600" cy="20162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1047659" y="5410200"/>
            <a:ext cx="1221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Diagnose X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47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workgroup meeting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mtClean="0"/>
              <a:t>July 13</a:t>
            </a:r>
            <a:endParaRPr lang="en-US"/>
          </a:p>
          <a:p>
            <a:r>
              <a:rPr lang="en-US"/>
              <a:t>3pm Hong Kong / Taiwan</a:t>
            </a:r>
          </a:p>
          <a:p>
            <a:r>
              <a:rPr lang="en-US"/>
              <a:t>4pm South Korea</a:t>
            </a:r>
          </a:p>
          <a:p>
            <a:r>
              <a:rPr lang="en-US"/>
              <a:t>4:30pm Adelaide</a:t>
            </a:r>
          </a:p>
          <a:p>
            <a:r>
              <a:rPr lang="en-US" smtClean="0"/>
              <a:t>9am </a:t>
            </a:r>
            <a:r>
              <a:rPr lang="en-US"/>
              <a:t>Central European </a:t>
            </a:r>
            <a:r>
              <a:rPr lang="en-US" smtClean="0"/>
              <a:t>time</a:t>
            </a:r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62000" y="5943600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56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Covariates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38200" y="3699510"/>
            <a:ext cx="6934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4961224" y="3379774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Exposure</a:t>
            </a:r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830580" y="4850130"/>
            <a:ext cx="7696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352800" y="4545330"/>
            <a:ext cx="11430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Exposure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838200" y="6061710"/>
            <a:ext cx="78486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647024" y="2757977"/>
            <a:ext cx="1050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Outcome</a:t>
            </a:r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36336" y="1371600"/>
            <a:ext cx="86846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20425A"/>
                </a:solidFill>
              </a:rPr>
              <a:t>Assess covariate status in period prior to index date</a:t>
            </a:r>
          </a:p>
          <a:p>
            <a:r>
              <a:rPr lang="en-US" sz="2400" smtClean="0">
                <a:solidFill>
                  <a:srgbClr val="20425A"/>
                </a:solidFill>
              </a:rPr>
              <a:t>Add covariates to logistic regression </a:t>
            </a:r>
            <a:endParaRPr lang="en-US" sz="2400">
              <a:solidFill>
                <a:srgbClr val="20425A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3307199"/>
            <a:ext cx="62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Case</a:t>
            </a:r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-15240" y="4473178"/>
            <a:ext cx="1047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Control 1</a:t>
            </a:r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0" y="5684758"/>
            <a:ext cx="1047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Control 2</a:t>
            </a:r>
            <a:endParaRPr lang="en-US"/>
          </a:p>
        </p:txBody>
      </p:sp>
      <p:cxnSp>
        <p:nvCxnSpPr>
          <p:cNvPr id="23" name="Straight Connector 22"/>
          <p:cNvCxnSpPr/>
          <p:nvPr/>
        </p:nvCxnSpPr>
        <p:spPr>
          <a:xfrm>
            <a:off x="6172200" y="3722489"/>
            <a:ext cx="0" cy="2339221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Flowchart: Merge 11"/>
          <p:cNvSpPr/>
          <p:nvPr/>
        </p:nvSpPr>
        <p:spPr>
          <a:xfrm>
            <a:off x="6019800" y="3136292"/>
            <a:ext cx="228600" cy="179374"/>
          </a:xfrm>
          <a:prstGeom prst="flowChartMerg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Brace 2"/>
          <p:cNvSpPr/>
          <p:nvPr/>
        </p:nvSpPr>
        <p:spPr>
          <a:xfrm rot="16200000">
            <a:off x="3997098" y="628488"/>
            <a:ext cx="495301" cy="3763677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2370424" y="3379774"/>
            <a:ext cx="0" cy="2674316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943187" y="2289109"/>
            <a:ext cx="3764280" cy="936870"/>
          </a:xfrm>
          <a:prstGeom prst="roundRect">
            <a:avLst/>
          </a:prstGeom>
          <a:ln w="28575"/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mtClean="0"/>
              <a:t>Problem with intermediates</a:t>
            </a:r>
          </a:p>
        </p:txBody>
      </p:sp>
    </p:spTree>
    <p:extLst>
      <p:ext uri="{BB962C8B-B14F-4D97-AF65-F5344CB8AC3E}">
        <p14:creationId xmlns:p14="http://schemas.microsoft.com/office/powerpoint/2010/main" val="843707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Matching on visit date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38200" y="3699510"/>
            <a:ext cx="6934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4961224" y="3379774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Exposure</a:t>
            </a:r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830580" y="4850130"/>
            <a:ext cx="7696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352800" y="4545330"/>
            <a:ext cx="11430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Exposure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838200" y="6061710"/>
            <a:ext cx="78486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248400" y="3041313"/>
            <a:ext cx="1050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Outcome</a:t>
            </a:r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36336" y="1371600"/>
            <a:ext cx="86846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20425A"/>
                </a:solidFill>
              </a:rPr>
              <a:t>Find controls with visit close to index date. Set index date for that control to visit date.</a:t>
            </a:r>
            <a:endParaRPr lang="en-US" sz="2400">
              <a:solidFill>
                <a:srgbClr val="20425A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3307199"/>
            <a:ext cx="62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Case</a:t>
            </a:r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-15240" y="4473178"/>
            <a:ext cx="1047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Control 1</a:t>
            </a:r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0" y="5684758"/>
            <a:ext cx="1047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Control 2</a:t>
            </a:r>
            <a:endParaRPr lang="en-US"/>
          </a:p>
        </p:txBody>
      </p:sp>
      <p:sp>
        <p:nvSpPr>
          <p:cNvPr id="12" name="Flowchart: Merge 11"/>
          <p:cNvSpPr/>
          <p:nvPr/>
        </p:nvSpPr>
        <p:spPr>
          <a:xfrm>
            <a:off x="6019800" y="3136292"/>
            <a:ext cx="228600" cy="179374"/>
          </a:xfrm>
          <a:prstGeom prst="flowChartMerg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iamond 2"/>
          <p:cNvSpPr/>
          <p:nvPr/>
        </p:nvSpPr>
        <p:spPr>
          <a:xfrm>
            <a:off x="6019799" y="2642632"/>
            <a:ext cx="228600" cy="228600"/>
          </a:xfrm>
          <a:prstGeom prst="diamon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248399" y="2572266"/>
            <a:ext cx="58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Visit</a:t>
            </a:r>
            <a:endParaRPr lang="en-US"/>
          </a:p>
        </p:txBody>
      </p:sp>
      <p:sp>
        <p:nvSpPr>
          <p:cNvPr id="20" name="Diamond 19"/>
          <p:cNvSpPr/>
          <p:nvPr/>
        </p:nvSpPr>
        <p:spPr>
          <a:xfrm>
            <a:off x="5698067" y="4543544"/>
            <a:ext cx="228600" cy="228600"/>
          </a:xfrm>
          <a:prstGeom prst="diamon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5926667" y="4473178"/>
            <a:ext cx="58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Visit</a:t>
            </a:r>
            <a:endParaRPr lang="en-US"/>
          </a:p>
        </p:txBody>
      </p:sp>
      <p:sp>
        <p:nvSpPr>
          <p:cNvPr id="28" name="Diamond 27"/>
          <p:cNvSpPr/>
          <p:nvPr/>
        </p:nvSpPr>
        <p:spPr>
          <a:xfrm>
            <a:off x="6489996" y="5740969"/>
            <a:ext cx="228600" cy="228600"/>
          </a:xfrm>
          <a:prstGeom prst="diamon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6718596" y="5670603"/>
            <a:ext cx="58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Visit</a:t>
            </a:r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943187" y="2289109"/>
            <a:ext cx="3764280" cy="936870"/>
          </a:xfrm>
          <a:prstGeom prst="roundRect">
            <a:avLst/>
          </a:prstGeom>
          <a:ln w="28575"/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mtClean="0"/>
              <a:t>Aim to make index date more comparable between cases and controls</a:t>
            </a:r>
          </a:p>
        </p:txBody>
      </p:sp>
    </p:spTree>
    <p:extLst>
      <p:ext uri="{BB962C8B-B14F-4D97-AF65-F5344CB8AC3E}">
        <p14:creationId xmlns:p14="http://schemas.microsoft.com/office/powerpoint/2010/main" val="58721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Weaknesses of case-control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Vulnerable to between-person confounding</a:t>
            </a:r>
          </a:p>
          <a:p>
            <a:pPr lvl="1"/>
            <a:r>
              <a:rPr lang="en-US" smtClean="0"/>
              <a:t>Cases and controls are only matched on a few general attributes (age, sex)</a:t>
            </a:r>
          </a:p>
          <a:p>
            <a:pPr lvl="1"/>
            <a:r>
              <a:rPr lang="en-US" smtClean="0"/>
              <a:t>Even when nesting</a:t>
            </a:r>
          </a:p>
          <a:p>
            <a:r>
              <a:rPr lang="en-US" smtClean="0"/>
              <a:t>Vulnerable to time-varying confounding</a:t>
            </a:r>
          </a:p>
          <a:p>
            <a:pPr lvl="1"/>
            <a:r>
              <a:rPr lang="en-US" smtClean="0"/>
              <a:t>For cases, index date is significant</a:t>
            </a:r>
          </a:p>
          <a:p>
            <a:pPr lvl="1"/>
            <a:r>
              <a:rPr lang="en-US" smtClean="0"/>
              <a:t>For controls, index date is a random point in time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43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single CaseControl study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800" y="1143000"/>
            <a:ext cx="7162800" cy="5586145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/>
              <a:t>caseData &lt;- getDbCaseData(connectionDetails = connectionDetails,</a:t>
            </a:r>
          </a:p>
          <a:p>
            <a:r>
              <a:rPr lang="en-US" sz="1050"/>
              <a:t>                          </a:t>
            </a:r>
            <a:r>
              <a:rPr lang="en-US" sz="1050" smtClean="0"/>
              <a:t>                         cdmDatabaseSchema </a:t>
            </a:r>
            <a:r>
              <a:rPr lang="en-US" sz="1050"/>
              <a:t>= cdmDatabaseSchema,</a:t>
            </a:r>
          </a:p>
          <a:p>
            <a:r>
              <a:rPr lang="en-US" sz="1050"/>
              <a:t> </a:t>
            </a:r>
            <a:r>
              <a:rPr lang="en-US" sz="1050" smtClean="0"/>
              <a:t>                                                  </a:t>
            </a:r>
            <a:r>
              <a:rPr lang="en-US" sz="1050"/>
              <a:t>outcomeDatabaseSchema = cohortDatabaseSchema,</a:t>
            </a:r>
          </a:p>
          <a:p>
            <a:r>
              <a:rPr lang="en-US" sz="1050"/>
              <a:t>                         </a:t>
            </a:r>
            <a:r>
              <a:rPr lang="en-US" sz="1050" smtClean="0"/>
              <a:t>                          </a:t>
            </a:r>
            <a:r>
              <a:rPr lang="en-US" sz="1050"/>
              <a:t>outcomeTable = cohortTable,</a:t>
            </a:r>
          </a:p>
          <a:p>
            <a:r>
              <a:rPr lang="en-US" sz="1050" smtClean="0"/>
              <a:t>                                                   </a:t>
            </a:r>
            <a:r>
              <a:rPr lang="en-US" sz="1050"/>
              <a:t>outcomeIds = 1,</a:t>
            </a:r>
          </a:p>
          <a:p>
            <a:r>
              <a:rPr lang="en-US" sz="1050" smtClean="0"/>
              <a:t>                                                   </a:t>
            </a:r>
            <a:r>
              <a:rPr lang="en-US" sz="1050"/>
              <a:t>useNestingCohort = TRUE,</a:t>
            </a:r>
          </a:p>
          <a:p>
            <a:r>
              <a:rPr lang="en-US" sz="1050"/>
              <a:t>                         </a:t>
            </a:r>
            <a:r>
              <a:rPr lang="en-US" sz="1050" smtClean="0"/>
              <a:t>                          </a:t>
            </a:r>
            <a:r>
              <a:rPr lang="en-US" sz="1050"/>
              <a:t>nestingCohortDatabaseSchema = cohortDatabaseSchema,</a:t>
            </a:r>
          </a:p>
          <a:p>
            <a:r>
              <a:rPr lang="en-US" sz="1050" smtClean="0"/>
              <a:t>                                                   </a:t>
            </a:r>
            <a:r>
              <a:rPr lang="en-US" sz="1050"/>
              <a:t>nestingCohortTable = cohortTable,</a:t>
            </a:r>
          </a:p>
          <a:p>
            <a:r>
              <a:rPr lang="en-US" sz="1050"/>
              <a:t>                        </a:t>
            </a:r>
            <a:r>
              <a:rPr lang="en-US" sz="1050" smtClean="0"/>
              <a:t>                           </a:t>
            </a:r>
            <a:r>
              <a:rPr lang="en-US" sz="1050"/>
              <a:t>nestingCohortId = 2,</a:t>
            </a:r>
          </a:p>
          <a:p>
            <a:r>
              <a:rPr lang="en-US" sz="1050" smtClean="0"/>
              <a:t>                                                  </a:t>
            </a:r>
            <a:r>
              <a:rPr lang="en-US" sz="1050"/>
              <a:t>useObservationEndAsNestingEndDate = TRUE,</a:t>
            </a:r>
          </a:p>
          <a:p>
            <a:r>
              <a:rPr lang="en-US" sz="1050"/>
              <a:t>                      </a:t>
            </a:r>
            <a:r>
              <a:rPr lang="en-US" sz="1050" smtClean="0"/>
              <a:t>                            </a:t>
            </a:r>
            <a:r>
              <a:rPr lang="en-US" sz="1050"/>
              <a:t>getVisits = TRUE)</a:t>
            </a:r>
          </a:p>
          <a:p>
            <a:r>
              <a:rPr lang="en-US" sz="1050"/>
              <a:t>caseControls &lt;- selectControls(caseData = caseData,</a:t>
            </a:r>
          </a:p>
          <a:p>
            <a:r>
              <a:rPr lang="en-US" sz="1050" smtClean="0"/>
              <a:t>                                                       </a:t>
            </a:r>
            <a:r>
              <a:rPr lang="en-US" sz="1050"/>
              <a:t>outcomeId = 1,</a:t>
            </a:r>
          </a:p>
          <a:p>
            <a:r>
              <a:rPr lang="en-US" sz="1050"/>
              <a:t>                        </a:t>
            </a:r>
            <a:r>
              <a:rPr lang="en-US" sz="1050" smtClean="0"/>
              <a:t>                               </a:t>
            </a:r>
            <a:r>
              <a:rPr lang="en-US" sz="1050"/>
              <a:t>firstOutcomeOnly = TRUE,</a:t>
            </a:r>
          </a:p>
          <a:p>
            <a:r>
              <a:rPr lang="en-US" sz="1050" smtClean="0"/>
              <a:t>                                                      </a:t>
            </a:r>
            <a:r>
              <a:rPr lang="en-US" sz="1050"/>
              <a:t>washoutPeriod = 180,</a:t>
            </a:r>
          </a:p>
          <a:p>
            <a:r>
              <a:rPr lang="en-US" sz="1050"/>
              <a:t>                       </a:t>
            </a:r>
            <a:r>
              <a:rPr lang="en-US" sz="1050" smtClean="0"/>
              <a:t>                               </a:t>
            </a:r>
            <a:r>
              <a:rPr lang="en-US" sz="1050"/>
              <a:t>controlsPerCase = 2,</a:t>
            </a:r>
          </a:p>
          <a:p>
            <a:r>
              <a:rPr lang="en-US" sz="1050" smtClean="0"/>
              <a:t>                                                      </a:t>
            </a:r>
            <a:r>
              <a:rPr lang="en-US" sz="1050"/>
              <a:t>matchOnAge = TRUE,</a:t>
            </a:r>
          </a:p>
          <a:p>
            <a:r>
              <a:rPr lang="en-US" sz="1050" smtClean="0"/>
              <a:t>                                                      </a:t>
            </a:r>
            <a:r>
              <a:rPr lang="en-US" sz="1050"/>
              <a:t>ageCaliper = 2,</a:t>
            </a:r>
          </a:p>
          <a:p>
            <a:r>
              <a:rPr lang="en-US" sz="1050" smtClean="0"/>
              <a:t>                                                     </a:t>
            </a:r>
            <a:r>
              <a:rPr lang="en-US" sz="1050"/>
              <a:t>matchOnGender = TRUE,</a:t>
            </a:r>
          </a:p>
          <a:p>
            <a:r>
              <a:rPr lang="en-US" sz="1050" smtClean="0"/>
              <a:t>                                                     </a:t>
            </a:r>
            <a:r>
              <a:rPr lang="en-US" sz="1050"/>
              <a:t>matchOnProvider = FALSE,</a:t>
            </a:r>
          </a:p>
          <a:p>
            <a:r>
              <a:rPr lang="en-US" sz="1050" smtClean="0"/>
              <a:t>                                                     </a:t>
            </a:r>
            <a:r>
              <a:rPr lang="en-US" sz="1050"/>
              <a:t>matchOnVisitDate = TRUE,</a:t>
            </a:r>
          </a:p>
          <a:p>
            <a:r>
              <a:rPr lang="en-US" sz="1050" smtClean="0"/>
              <a:t>                                                     </a:t>
            </a:r>
            <a:r>
              <a:rPr lang="en-US" sz="1050"/>
              <a:t>visitDateCaliper = 30)</a:t>
            </a:r>
          </a:p>
          <a:p>
            <a:r>
              <a:rPr lang="en-US" sz="1050"/>
              <a:t>caseControlsExposure &lt;- getDbExposureData(connectionDetails = connectionDetails,</a:t>
            </a:r>
          </a:p>
          <a:p>
            <a:r>
              <a:rPr lang="en-US" sz="1050" smtClean="0"/>
              <a:t>                                                                                  </a:t>
            </a:r>
            <a:r>
              <a:rPr lang="en-US" sz="1050"/>
              <a:t>caseControls = caseControls,</a:t>
            </a:r>
          </a:p>
          <a:p>
            <a:r>
              <a:rPr lang="en-US" sz="1050" smtClean="0"/>
              <a:t>                                                                                  </a:t>
            </a:r>
            <a:r>
              <a:rPr lang="en-US" sz="1050"/>
              <a:t>exposureDatabaseSchema = cdmDatabaseSchema,</a:t>
            </a:r>
          </a:p>
          <a:p>
            <a:r>
              <a:rPr lang="en-US" sz="1050" smtClean="0"/>
              <a:t>                                                                                  </a:t>
            </a:r>
            <a:r>
              <a:rPr lang="en-US" sz="1050"/>
              <a:t>exposureTable = "drug_era",</a:t>
            </a:r>
          </a:p>
          <a:p>
            <a:r>
              <a:rPr lang="en-US" sz="1050" smtClean="0"/>
              <a:t>                                                                                  </a:t>
            </a:r>
            <a:r>
              <a:rPr lang="en-US" sz="1050"/>
              <a:t>exposureIds = </a:t>
            </a:r>
            <a:r>
              <a:rPr lang="en-US" sz="1050" smtClean="0"/>
              <a:t>1124300,</a:t>
            </a:r>
          </a:p>
          <a:p>
            <a:r>
              <a:rPr lang="en-US" sz="1050" smtClean="0"/>
              <a:t>                                                                                  covariateSettings = covariateSettings)</a:t>
            </a:r>
            <a:endParaRPr lang="en-US" sz="1050"/>
          </a:p>
          <a:p>
            <a:r>
              <a:rPr lang="en-US" sz="1050"/>
              <a:t>caseControlData &lt;- createCaseControlData(caseControlsExposure = caseControlsExposure,</a:t>
            </a:r>
          </a:p>
          <a:p>
            <a:r>
              <a:rPr lang="en-US" sz="1050" smtClean="0"/>
              <a:t>                                                                              </a:t>
            </a:r>
            <a:r>
              <a:rPr lang="en-US" sz="1050"/>
              <a:t>exposureId = 1124300,</a:t>
            </a:r>
          </a:p>
          <a:p>
            <a:r>
              <a:rPr lang="en-US" sz="1050" smtClean="0"/>
              <a:t>                                                                              </a:t>
            </a:r>
            <a:r>
              <a:rPr lang="en-US" sz="1050"/>
              <a:t>firstExposureOnly = FALSE,</a:t>
            </a:r>
          </a:p>
          <a:p>
            <a:r>
              <a:rPr lang="en-US" sz="1050" smtClean="0"/>
              <a:t>                                                                              </a:t>
            </a:r>
            <a:r>
              <a:rPr lang="en-US" sz="1050"/>
              <a:t>riskWindowStart = 0,</a:t>
            </a:r>
          </a:p>
          <a:p>
            <a:r>
              <a:rPr lang="en-US" sz="1050" smtClean="0"/>
              <a:t>                                                                              </a:t>
            </a:r>
            <a:r>
              <a:rPr lang="en-US" sz="1050"/>
              <a:t>riskWindowEnd = 0)				 </a:t>
            </a:r>
          </a:p>
          <a:p>
            <a:r>
              <a:rPr lang="en-US" sz="1050"/>
              <a:t>fit &lt;- fitCaseControlModel(caseControlData, useCovariates = TRUE, caseControlsExposure </a:t>
            </a:r>
            <a:r>
              <a:rPr lang="en-US" sz="1050" smtClean="0"/>
              <a:t> = caseControlsExposure)</a:t>
            </a:r>
            <a:r>
              <a:rPr lang="en-US" sz="1050"/>
              <a:t>	</a:t>
            </a:r>
            <a:r>
              <a:rPr lang="en-US" sz="1050" smtClean="0"/>
              <a:t> </a:t>
            </a:r>
            <a:endParaRPr lang="en-US" sz="105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7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single CaseControl study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800" y="1143000"/>
            <a:ext cx="7162800" cy="5586145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/>
              <a:t>caseData &lt;- getDbCaseData(connectionDetails = connectionDetails,</a:t>
            </a:r>
          </a:p>
          <a:p>
            <a:r>
              <a:rPr lang="en-US" sz="1050"/>
              <a:t>                          </a:t>
            </a:r>
            <a:r>
              <a:rPr lang="en-US" sz="1050" smtClean="0"/>
              <a:t>                         cdmDatabaseSchema </a:t>
            </a:r>
            <a:r>
              <a:rPr lang="en-US" sz="1050"/>
              <a:t>= cdmDatabaseSchema,</a:t>
            </a:r>
          </a:p>
          <a:p>
            <a:r>
              <a:rPr lang="en-US" sz="1050"/>
              <a:t> </a:t>
            </a:r>
            <a:r>
              <a:rPr lang="en-US" sz="1050" smtClean="0"/>
              <a:t>                                                  </a:t>
            </a:r>
            <a:r>
              <a:rPr lang="en-US" sz="1050"/>
              <a:t>outcomeDatabaseSchema = cohortDatabaseSchema,</a:t>
            </a:r>
          </a:p>
          <a:p>
            <a:r>
              <a:rPr lang="en-US" sz="1050"/>
              <a:t>                         </a:t>
            </a:r>
            <a:r>
              <a:rPr lang="en-US" sz="1050" smtClean="0"/>
              <a:t>                          </a:t>
            </a:r>
            <a:r>
              <a:rPr lang="en-US" sz="1050"/>
              <a:t>outcomeTable = cohortTable,</a:t>
            </a:r>
          </a:p>
          <a:p>
            <a:r>
              <a:rPr lang="en-US" sz="1050" smtClean="0"/>
              <a:t>                                                   </a:t>
            </a:r>
            <a:r>
              <a:rPr lang="en-US" sz="1050"/>
              <a:t>outcomeIds = 1,</a:t>
            </a:r>
          </a:p>
          <a:p>
            <a:r>
              <a:rPr lang="en-US" sz="1050" smtClean="0"/>
              <a:t>                                                   </a:t>
            </a:r>
            <a:r>
              <a:rPr lang="en-US" sz="1050"/>
              <a:t>useNestingCohort = TRUE,</a:t>
            </a:r>
          </a:p>
          <a:p>
            <a:r>
              <a:rPr lang="en-US" sz="1050"/>
              <a:t>                         </a:t>
            </a:r>
            <a:r>
              <a:rPr lang="en-US" sz="1050" smtClean="0"/>
              <a:t>                          </a:t>
            </a:r>
            <a:r>
              <a:rPr lang="en-US" sz="1050"/>
              <a:t>nestingCohortDatabaseSchema = cohortDatabaseSchema,</a:t>
            </a:r>
          </a:p>
          <a:p>
            <a:r>
              <a:rPr lang="en-US" sz="1050" smtClean="0"/>
              <a:t>                                                   </a:t>
            </a:r>
            <a:r>
              <a:rPr lang="en-US" sz="1050"/>
              <a:t>nestingCohortTable = cohortTable,</a:t>
            </a:r>
          </a:p>
          <a:p>
            <a:r>
              <a:rPr lang="en-US" sz="1050"/>
              <a:t>                        </a:t>
            </a:r>
            <a:r>
              <a:rPr lang="en-US" sz="1050" smtClean="0"/>
              <a:t>                           </a:t>
            </a:r>
            <a:r>
              <a:rPr lang="en-US" sz="1050"/>
              <a:t>nestingCohortId = 2,</a:t>
            </a:r>
          </a:p>
          <a:p>
            <a:r>
              <a:rPr lang="en-US" sz="1050" smtClean="0"/>
              <a:t>                                                  </a:t>
            </a:r>
            <a:r>
              <a:rPr lang="en-US" sz="1050"/>
              <a:t>useObservationEndAsNestingEndDate = TRUE,</a:t>
            </a:r>
          </a:p>
          <a:p>
            <a:r>
              <a:rPr lang="en-US" sz="1050"/>
              <a:t>                      </a:t>
            </a:r>
            <a:r>
              <a:rPr lang="en-US" sz="1050" smtClean="0"/>
              <a:t>                            </a:t>
            </a:r>
            <a:r>
              <a:rPr lang="en-US" sz="1050"/>
              <a:t>getVisits = TRUE)</a:t>
            </a:r>
          </a:p>
          <a:p>
            <a:r>
              <a:rPr lang="en-US" sz="1050"/>
              <a:t>caseControls &lt;- selectControls(caseData = caseData,</a:t>
            </a:r>
          </a:p>
          <a:p>
            <a:r>
              <a:rPr lang="en-US" sz="1050" smtClean="0"/>
              <a:t>                                                       </a:t>
            </a:r>
            <a:r>
              <a:rPr lang="en-US" sz="1050"/>
              <a:t>outcomeId = 1,</a:t>
            </a:r>
          </a:p>
          <a:p>
            <a:r>
              <a:rPr lang="en-US" sz="1050"/>
              <a:t>                        </a:t>
            </a:r>
            <a:r>
              <a:rPr lang="en-US" sz="1050" smtClean="0"/>
              <a:t>                               </a:t>
            </a:r>
            <a:r>
              <a:rPr lang="en-US" sz="1050"/>
              <a:t>firstOutcomeOnly = TRUE,</a:t>
            </a:r>
          </a:p>
          <a:p>
            <a:r>
              <a:rPr lang="en-US" sz="1050" smtClean="0"/>
              <a:t>                                                      </a:t>
            </a:r>
            <a:r>
              <a:rPr lang="en-US" sz="1050"/>
              <a:t>washoutPeriod = 180,</a:t>
            </a:r>
          </a:p>
          <a:p>
            <a:r>
              <a:rPr lang="en-US" sz="1050"/>
              <a:t>                       </a:t>
            </a:r>
            <a:r>
              <a:rPr lang="en-US" sz="1050" smtClean="0"/>
              <a:t>                               </a:t>
            </a:r>
            <a:r>
              <a:rPr lang="en-US" sz="1050"/>
              <a:t>controlsPerCase = 2,</a:t>
            </a:r>
          </a:p>
          <a:p>
            <a:r>
              <a:rPr lang="en-US" sz="1050" smtClean="0"/>
              <a:t>                                                      </a:t>
            </a:r>
            <a:r>
              <a:rPr lang="en-US" sz="1050"/>
              <a:t>matchOnAge = TRUE,</a:t>
            </a:r>
          </a:p>
          <a:p>
            <a:r>
              <a:rPr lang="en-US" sz="1050" smtClean="0"/>
              <a:t>                                                      </a:t>
            </a:r>
            <a:r>
              <a:rPr lang="en-US" sz="1050"/>
              <a:t>ageCaliper = 2,</a:t>
            </a:r>
          </a:p>
          <a:p>
            <a:r>
              <a:rPr lang="en-US" sz="1050" smtClean="0"/>
              <a:t>                                                     </a:t>
            </a:r>
            <a:r>
              <a:rPr lang="en-US" sz="1050"/>
              <a:t>matchOnGender = TRUE,</a:t>
            </a:r>
          </a:p>
          <a:p>
            <a:r>
              <a:rPr lang="en-US" sz="1050" smtClean="0"/>
              <a:t>                                                     </a:t>
            </a:r>
            <a:r>
              <a:rPr lang="en-US" sz="1050"/>
              <a:t>matchOnProvider = FALSE,</a:t>
            </a:r>
          </a:p>
          <a:p>
            <a:r>
              <a:rPr lang="en-US" sz="1050" smtClean="0"/>
              <a:t>                                                     </a:t>
            </a:r>
            <a:r>
              <a:rPr lang="en-US" sz="1050"/>
              <a:t>matchOnVisitDate = TRUE,</a:t>
            </a:r>
          </a:p>
          <a:p>
            <a:r>
              <a:rPr lang="en-US" sz="1050" smtClean="0"/>
              <a:t>                                                     </a:t>
            </a:r>
            <a:r>
              <a:rPr lang="en-US" sz="1050"/>
              <a:t>visitDateCaliper = 30)</a:t>
            </a:r>
          </a:p>
          <a:p>
            <a:r>
              <a:rPr lang="en-US" sz="1050"/>
              <a:t>caseControlsExposure &lt;- getDbExposureData(connectionDetails = connectionDetails,</a:t>
            </a:r>
          </a:p>
          <a:p>
            <a:r>
              <a:rPr lang="en-US" sz="1050" smtClean="0"/>
              <a:t>                                                                                  </a:t>
            </a:r>
            <a:r>
              <a:rPr lang="en-US" sz="1050"/>
              <a:t>caseControls = caseControls,</a:t>
            </a:r>
          </a:p>
          <a:p>
            <a:r>
              <a:rPr lang="en-US" sz="1050" smtClean="0"/>
              <a:t>                                                                                  </a:t>
            </a:r>
            <a:r>
              <a:rPr lang="en-US" sz="1050"/>
              <a:t>exposureDatabaseSchema = cdmDatabaseSchema,</a:t>
            </a:r>
          </a:p>
          <a:p>
            <a:r>
              <a:rPr lang="en-US" sz="1050" smtClean="0"/>
              <a:t>                                                                                  </a:t>
            </a:r>
            <a:r>
              <a:rPr lang="en-US" sz="1050"/>
              <a:t>exposureTable = "drug_era",</a:t>
            </a:r>
          </a:p>
          <a:p>
            <a:r>
              <a:rPr lang="en-US" sz="1050" smtClean="0"/>
              <a:t>                                                                                  </a:t>
            </a:r>
            <a:r>
              <a:rPr lang="en-US" sz="1050"/>
              <a:t>exposureIds = </a:t>
            </a:r>
            <a:r>
              <a:rPr lang="en-US" sz="1050" smtClean="0"/>
              <a:t>1124300,</a:t>
            </a:r>
          </a:p>
          <a:p>
            <a:r>
              <a:rPr lang="en-US" sz="1050" smtClean="0"/>
              <a:t>                                                                                  covariateSettings = covariateSettings)</a:t>
            </a:r>
            <a:endParaRPr lang="en-US" sz="1050"/>
          </a:p>
          <a:p>
            <a:r>
              <a:rPr lang="en-US" sz="1050"/>
              <a:t>caseControlData &lt;- createCaseControlData(caseControlsExposure = caseControlsExposure,</a:t>
            </a:r>
          </a:p>
          <a:p>
            <a:r>
              <a:rPr lang="en-US" sz="1050" smtClean="0"/>
              <a:t>                                                                              </a:t>
            </a:r>
            <a:r>
              <a:rPr lang="en-US" sz="1050"/>
              <a:t>exposureId = 1124300,</a:t>
            </a:r>
          </a:p>
          <a:p>
            <a:r>
              <a:rPr lang="en-US" sz="1050" smtClean="0"/>
              <a:t>                                                                              </a:t>
            </a:r>
            <a:r>
              <a:rPr lang="en-US" sz="1050"/>
              <a:t>firstExposureOnly = FALSE,</a:t>
            </a:r>
          </a:p>
          <a:p>
            <a:r>
              <a:rPr lang="en-US" sz="1050" smtClean="0"/>
              <a:t>                                                                              </a:t>
            </a:r>
            <a:r>
              <a:rPr lang="en-US" sz="1050"/>
              <a:t>riskWindowStart = 0,</a:t>
            </a:r>
          </a:p>
          <a:p>
            <a:r>
              <a:rPr lang="en-US" sz="1050" smtClean="0"/>
              <a:t>                                                                              </a:t>
            </a:r>
            <a:r>
              <a:rPr lang="en-US" sz="1050"/>
              <a:t>riskWindowEnd = 0)				 </a:t>
            </a:r>
          </a:p>
          <a:p>
            <a:r>
              <a:rPr lang="en-US" sz="1050"/>
              <a:t>fit &lt;- fitCaseControlModel(caseControlData, useCovariates = TRUE, caseControlsExposure </a:t>
            </a:r>
            <a:r>
              <a:rPr lang="en-US" sz="1050" smtClean="0"/>
              <a:t> = caseControlsExposure)</a:t>
            </a:r>
            <a:r>
              <a:rPr lang="en-US" sz="1050"/>
              <a:t>	</a:t>
            </a:r>
            <a:r>
              <a:rPr lang="en-US" sz="1050" smtClean="0"/>
              <a:t> </a:t>
            </a:r>
            <a:endParaRPr lang="en-US" sz="105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8600" y="1143000"/>
            <a:ext cx="6400800" cy="182880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014133" y="3299058"/>
            <a:ext cx="6096000" cy="2109820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Get the data from the CDM database: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Specified 1 outcome in the cohort table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Specified a nesting cohort in the cohort table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Nesting cohort ends on observation end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Get visit data</a:t>
            </a:r>
          </a:p>
        </p:txBody>
      </p:sp>
      <p:sp>
        <p:nvSpPr>
          <p:cNvPr id="7" name="Up Arrow 6"/>
          <p:cNvSpPr/>
          <p:nvPr/>
        </p:nvSpPr>
        <p:spPr>
          <a:xfrm>
            <a:off x="5376333" y="3048000"/>
            <a:ext cx="685800" cy="251058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61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1035</TotalTime>
  <Words>2073</Words>
  <Application>Microsoft Office PowerPoint</Application>
  <PresentationFormat>On-screen Show (4:3)</PresentationFormat>
  <Paragraphs>516</Paragraphs>
  <Slides>40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CaseControl package</vt:lpstr>
      <vt:lpstr>Quick recap of previous meeting</vt:lpstr>
      <vt:lpstr>Case-control</vt:lpstr>
      <vt:lpstr>Nested case-control</vt:lpstr>
      <vt:lpstr>Covariates</vt:lpstr>
      <vt:lpstr>Matching on visit date</vt:lpstr>
      <vt:lpstr>Weaknesses of case-control</vt:lpstr>
      <vt:lpstr>A single CaseControl study</vt:lpstr>
      <vt:lpstr>A single CaseControl study</vt:lpstr>
      <vt:lpstr>A single CaseControl study</vt:lpstr>
      <vt:lpstr>A single CaseControl study</vt:lpstr>
      <vt:lpstr>A single CaseControl study</vt:lpstr>
      <vt:lpstr>A single CaseControl study</vt:lpstr>
      <vt:lpstr>Evaluating residual bias</vt:lpstr>
      <vt:lpstr>Matching on age and gender</vt:lpstr>
      <vt:lpstr>+ nesting in rheumatoid arthritis</vt:lpstr>
      <vt:lpstr>+ adding Charlson, DCSI, and CHADS2</vt:lpstr>
      <vt:lpstr>+ matching on visit</vt:lpstr>
      <vt:lpstr>Case-control is still popular</vt:lpstr>
      <vt:lpstr>Some recent papers</vt:lpstr>
      <vt:lpstr>Conclusions</vt:lpstr>
      <vt:lpstr>Conclusions</vt:lpstr>
      <vt:lpstr>Next steps</vt:lpstr>
      <vt:lpstr>Distributed research network</vt:lpstr>
      <vt:lpstr>Hub and spoke network</vt:lpstr>
      <vt:lpstr>OHDSI network</vt:lpstr>
      <vt:lpstr>Treatment pathway study</vt:lpstr>
      <vt:lpstr>Drug Utilization in Children study</vt:lpstr>
      <vt:lpstr>Keppra-angioedema study</vt:lpstr>
      <vt:lpstr>Everyone can initiate and lead a study</vt:lpstr>
      <vt:lpstr>Implementation</vt:lpstr>
      <vt:lpstr>Implementation</vt:lpstr>
      <vt:lpstr>Implementation</vt:lpstr>
      <vt:lpstr>Interpreting results of a network  study</vt:lpstr>
      <vt:lpstr>Database heterogeneity</vt:lpstr>
      <vt:lpstr>Database heterogeneity</vt:lpstr>
      <vt:lpstr>Dealing with database heterogeneity</vt:lpstr>
      <vt:lpstr>Conclusions</vt:lpstr>
      <vt:lpstr>Topic of next meeting(s)?</vt:lpstr>
      <vt:lpstr>Next workgroup meeting</vt:lpstr>
    </vt:vector>
  </TitlesOfParts>
  <Company>Johnson &amp; Johnson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265</cp:revision>
  <dcterms:created xsi:type="dcterms:W3CDTF">2013-12-30T14:14:20Z</dcterms:created>
  <dcterms:modified xsi:type="dcterms:W3CDTF">2016-06-30T07:22:19Z</dcterms:modified>
</cp:coreProperties>
</file>