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1" r:id="rId3"/>
    <p:sldId id="342" r:id="rId4"/>
    <p:sldId id="365" r:id="rId5"/>
    <p:sldId id="380" r:id="rId6"/>
    <p:sldId id="363" r:id="rId7"/>
    <p:sldId id="364" r:id="rId8"/>
    <p:sldId id="358" r:id="rId9"/>
    <p:sldId id="382" r:id="rId10"/>
    <p:sldId id="383" r:id="rId11"/>
    <p:sldId id="384" r:id="rId12"/>
    <p:sldId id="385" r:id="rId13"/>
    <p:sldId id="386" r:id="rId14"/>
    <p:sldId id="276" r:id="rId15"/>
    <p:sldId id="359" r:id="rId16"/>
    <p:sldId id="360" r:id="rId17"/>
    <p:sldId id="361" r:id="rId18"/>
    <p:sldId id="381" r:id="rId19"/>
    <p:sldId id="373" r:id="rId20"/>
    <p:sldId id="374" r:id="rId21"/>
    <p:sldId id="320" r:id="rId22"/>
    <p:sldId id="378" r:id="rId23"/>
    <p:sldId id="339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340" r:id="rId40"/>
    <p:sldId id="34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dsi.org/web/wiki/doku.php?id=research:studies:fa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HDSI/StudyProtocols/tree/master/KeppraAngioedem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CaseControl package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Martijn Schuemie, Marc Suchard, </a:t>
            </a:r>
          </a:p>
          <a:p>
            <a:r>
              <a:rPr lang="en-US" smtClean="0"/>
              <a:t>David Madigan</a:t>
            </a:r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single CaseControl study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162800" cy="55861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caseData &lt;- getDbCaseData(connectionDetails = connectionDetails,</a:t>
            </a:r>
          </a:p>
          <a:p>
            <a:r>
              <a:rPr lang="en-US" sz="1050"/>
              <a:t>                          </a:t>
            </a:r>
            <a:r>
              <a:rPr lang="en-US" sz="1050" smtClean="0"/>
              <a:t>                         cdmDatabaseSchema </a:t>
            </a:r>
            <a:r>
              <a:rPr lang="en-US" sz="1050"/>
              <a:t>= cdmDatabaseSchema,</a:t>
            </a:r>
          </a:p>
          <a:p>
            <a:r>
              <a:rPr lang="en-US" sz="1050"/>
              <a:t> </a:t>
            </a:r>
            <a:r>
              <a:rPr lang="en-US" sz="1050" smtClean="0"/>
              <a:t>                                                  </a:t>
            </a:r>
            <a:r>
              <a:rPr lang="en-US" sz="1050"/>
              <a:t>outcomeDatabaseSchema = cohortDatabaseSchema,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outcomeTable = cohortTable,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outcomeIds = 1,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useNestingCohort = TRUE,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nestingCohortDatabaseSchema = cohortDatabaseSchema,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nestingCohortTable = cohortTable,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</a:t>
            </a:r>
            <a:r>
              <a:rPr lang="en-US" sz="1050"/>
              <a:t>nestingCohortId = 2,</a:t>
            </a:r>
          </a:p>
          <a:p>
            <a:r>
              <a:rPr lang="en-US" sz="1050" smtClean="0"/>
              <a:t>                                                  </a:t>
            </a:r>
            <a:r>
              <a:rPr lang="en-US" sz="1050"/>
              <a:t>useObservationEndAsNestingEndDate = TRUE,</a:t>
            </a:r>
          </a:p>
          <a:p>
            <a:r>
              <a:rPr lang="en-US" sz="1050"/>
              <a:t>                      </a:t>
            </a:r>
            <a:r>
              <a:rPr lang="en-US" sz="1050" smtClean="0"/>
              <a:t>                            </a:t>
            </a:r>
            <a:r>
              <a:rPr lang="en-US" sz="1050"/>
              <a:t>getVisits = TRUE)</a:t>
            </a:r>
          </a:p>
          <a:p>
            <a:r>
              <a:rPr lang="en-US" sz="1050"/>
              <a:t>caseControls &lt;- selectControls(caseData = caseData,</a:t>
            </a:r>
          </a:p>
          <a:p>
            <a:r>
              <a:rPr lang="en-US" sz="1050" smtClean="0"/>
              <a:t>                                                       </a:t>
            </a:r>
            <a:r>
              <a:rPr lang="en-US" sz="1050"/>
              <a:t>outcomeId = 1,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firstOutcomeOnly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washoutPeriod = 180,</a:t>
            </a:r>
          </a:p>
          <a:p>
            <a:r>
              <a:rPr lang="en-US" sz="1050"/>
              <a:t>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controlsPerCase = 2,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matchOnAge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ageCaliper = 2,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matchOnGender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matchOnProvider = FALSE,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matchOnVisitDate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visitDateCaliper = 30)</a:t>
            </a:r>
          </a:p>
          <a:p>
            <a:r>
              <a:rPr lang="en-US" sz="1050"/>
              <a:t>caseControlsExposure &lt;- getDbExposureData(connectionDetails = connectionDetails,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caseControls = caseControls,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exposureDatabaseSchema = cdmDatabaseSchema,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exposureTable = "drug_era",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exposureIds = </a:t>
            </a:r>
            <a:r>
              <a:rPr lang="en-US" sz="1050" smtClean="0"/>
              <a:t>1124300,</a:t>
            </a:r>
          </a:p>
          <a:p>
            <a:r>
              <a:rPr lang="en-US" sz="1050" smtClean="0"/>
              <a:t>                                                                                  covariateSettings = covariateSettings)</a:t>
            </a:r>
            <a:endParaRPr lang="en-US" sz="1050"/>
          </a:p>
          <a:p>
            <a:r>
              <a:rPr lang="en-US" sz="1050"/>
              <a:t>caseControlData &lt;- createCaseControlData(caseControlsExposure = caseControlsExposure,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exposureId = 1124300,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firstExposureOnly = FALSE,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riskWindowStart = 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riskWindowEnd = 0)				 </a:t>
            </a:r>
          </a:p>
          <a:p>
            <a:r>
              <a:rPr lang="en-US" sz="1050"/>
              <a:t>fit &lt;- fitCaseControlModel(caseControlData, useCovariates = TRUE, caseControlsExposure </a:t>
            </a:r>
            <a:r>
              <a:rPr lang="en-US" sz="1050" smtClean="0"/>
              <a:t> = caseControlsExposure)</a:t>
            </a:r>
            <a:r>
              <a:rPr lang="en-US" sz="1050"/>
              <a:t>	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6400800" cy="1752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0" y="5002329"/>
            <a:ext cx="6096000" cy="173014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Find controls for each case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First outcome per person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180 day washout period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2 controls per case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Matching on age, gender, and visit date</a:t>
            </a:r>
          </a:p>
        </p:txBody>
      </p:sp>
      <p:sp>
        <p:nvSpPr>
          <p:cNvPr id="7" name="Up Arrow 6"/>
          <p:cNvSpPr/>
          <p:nvPr/>
        </p:nvSpPr>
        <p:spPr>
          <a:xfrm>
            <a:off x="4978399" y="4751271"/>
            <a:ext cx="685800" cy="2510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single CaseControl study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162800" cy="55861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caseData &lt;- getDbCaseData(connectionDetails = connectionDetails,</a:t>
            </a:r>
          </a:p>
          <a:p>
            <a:r>
              <a:rPr lang="en-US" sz="1050"/>
              <a:t>                          </a:t>
            </a:r>
            <a:r>
              <a:rPr lang="en-US" sz="1050" smtClean="0"/>
              <a:t>                         cdmDatabaseSchema </a:t>
            </a:r>
            <a:r>
              <a:rPr lang="en-US" sz="1050"/>
              <a:t>= cdmDatabaseSchema,</a:t>
            </a:r>
          </a:p>
          <a:p>
            <a:r>
              <a:rPr lang="en-US" sz="1050"/>
              <a:t> </a:t>
            </a:r>
            <a:r>
              <a:rPr lang="en-US" sz="1050" smtClean="0"/>
              <a:t>                                                  </a:t>
            </a:r>
            <a:r>
              <a:rPr lang="en-US" sz="1050"/>
              <a:t>outcomeDatabaseSchema = cohortDatabaseSchema,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outcomeTable = cohortTable,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outcomeIds = 1,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useNestingCohort = TRUE,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nestingCohortDatabaseSchema = cohortDatabaseSchema,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nestingCohortTable = cohortTable,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</a:t>
            </a:r>
            <a:r>
              <a:rPr lang="en-US" sz="1050"/>
              <a:t>nestingCohortId = 2,</a:t>
            </a:r>
          </a:p>
          <a:p>
            <a:r>
              <a:rPr lang="en-US" sz="1050" smtClean="0"/>
              <a:t>                                                  </a:t>
            </a:r>
            <a:r>
              <a:rPr lang="en-US" sz="1050"/>
              <a:t>useObservationEndAsNestingEndDate = TRUE,</a:t>
            </a:r>
          </a:p>
          <a:p>
            <a:r>
              <a:rPr lang="en-US" sz="1050"/>
              <a:t>                      </a:t>
            </a:r>
            <a:r>
              <a:rPr lang="en-US" sz="1050" smtClean="0"/>
              <a:t>                            </a:t>
            </a:r>
            <a:r>
              <a:rPr lang="en-US" sz="1050"/>
              <a:t>getVisits = TRUE)</a:t>
            </a:r>
          </a:p>
          <a:p>
            <a:r>
              <a:rPr lang="en-US" sz="1050"/>
              <a:t>caseControls &lt;- selectControls(caseData = caseData,</a:t>
            </a:r>
          </a:p>
          <a:p>
            <a:r>
              <a:rPr lang="en-US" sz="1050" smtClean="0"/>
              <a:t>                                                       </a:t>
            </a:r>
            <a:r>
              <a:rPr lang="en-US" sz="1050"/>
              <a:t>outcomeId = 1,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firstOutcomeOnly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washoutPeriod = 180,</a:t>
            </a:r>
          </a:p>
          <a:p>
            <a:r>
              <a:rPr lang="en-US" sz="1050"/>
              <a:t>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controlsPerCase = 2,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matchOnAge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ageCaliper = 2,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matchOnGender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matchOnProvider = FALSE,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matchOnVisitDate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visitDateCaliper = 30)</a:t>
            </a:r>
          </a:p>
          <a:p>
            <a:r>
              <a:rPr lang="en-US" sz="1050"/>
              <a:t>caseControlsExposure &lt;- getDbExposureData(connectionDetails = connectionDetails,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caseControls = caseControls,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exposureDatabaseSchema = cdmDatabaseSchema,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exposureTable = "drug_era",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exposureIds = </a:t>
            </a:r>
            <a:r>
              <a:rPr lang="en-US" sz="1050" smtClean="0"/>
              <a:t>1124300,</a:t>
            </a:r>
          </a:p>
          <a:p>
            <a:r>
              <a:rPr lang="en-US" sz="1050" smtClean="0"/>
              <a:t>                                                                                  covariateSettings = covariateSettings)</a:t>
            </a:r>
            <a:endParaRPr lang="en-US" sz="1050"/>
          </a:p>
          <a:p>
            <a:r>
              <a:rPr lang="en-US" sz="1050"/>
              <a:t>caseControlData &lt;- createCaseControlData(caseControlsExposure = caseControlsExposure,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exposureId = 1124300,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firstExposureOnly = FALSE,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riskWindowStart = 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riskWindowEnd = 0)				 </a:t>
            </a:r>
          </a:p>
          <a:p>
            <a:r>
              <a:rPr lang="en-US" sz="1050"/>
              <a:t>fit &lt;- fitCaseControlModel(caseControlData, useCovariates = TRUE, caseControlsExposure </a:t>
            </a:r>
            <a:r>
              <a:rPr lang="en-US" sz="1050" smtClean="0"/>
              <a:t> = caseControlsExposure)</a:t>
            </a:r>
            <a:r>
              <a:rPr lang="en-US" sz="1050"/>
              <a:t>	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669546"/>
            <a:ext cx="6400800" cy="104545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2667000"/>
            <a:ext cx="6096000" cy="1748687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Retrieve exposure information for cases and controls from database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Using drug_era table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r>
              <a:rPr lang="en-US" sz="2000" smtClean="0"/>
              <a:t>Retrieve covariate data using FeatureExtraction package</a:t>
            </a:r>
          </a:p>
        </p:txBody>
      </p:sp>
      <p:sp>
        <p:nvSpPr>
          <p:cNvPr id="7" name="Up Arrow 6"/>
          <p:cNvSpPr/>
          <p:nvPr/>
        </p:nvSpPr>
        <p:spPr>
          <a:xfrm rot="10800000">
            <a:off x="4978399" y="4418487"/>
            <a:ext cx="685800" cy="2510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single CaseControl study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162800" cy="55861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caseData &lt;- getDbCaseData(connectionDetails = connectionDetails,</a:t>
            </a:r>
          </a:p>
          <a:p>
            <a:r>
              <a:rPr lang="en-US" sz="1050"/>
              <a:t>                          </a:t>
            </a:r>
            <a:r>
              <a:rPr lang="en-US" sz="1050" smtClean="0"/>
              <a:t>                         cdmDatabaseSchema </a:t>
            </a:r>
            <a:r>
              <a:rPr lang="en-US" sz="1050"/>
              <a:t>= cdmDatabaseSchema,</a:t>
            </a:r>
          </a:p>
          <a:p>
            <a:r>
              <a:rPr lang="en-US" sz="1050"/>
              <a:t> </a:t>
            </a:r>
            <a:r>
              <a:rPr lang="en-US" sz="1050" smtClean="0"/>
              <a:t>                                                  </a:t>
            </a:r>
            <a:r>
              <a:rPr lang="en-US" sz="1050"/>
              <a:t>outcomeDatabaseSchema = cohortDatabaseSchema,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outcomeTable = cohortTable,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outcomeIds = 1,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useNestingCohort = TRUE,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nestingCohortDatabaseSchema = cohortDatabaseSchema,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nestingCohortTable = cohortTable,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</a:t>
            </a:r>
            <a:r>
              <a:rPr lang="en-US" sz="1050"/>
              <a:t>nestingCohortId = 2,</a:t>
            </a:r>
          </a:p>
          <a:p>
            <a:r>
              <a:rPr lang="en-US" sz="1050" smtClean="0"/>
              <a:t>                                                  </a:t>
            </a:r>
            <a:r>
              <a:rPr lang="en-US" sz="1050"/>
              <a:t>useObservationEndAsNestingEndDate = TRUE,</a:t>
            </a:r>
          </a:p>
          <a:p>
            <a:r>
              <a:rPr lang="en-US" sz="1050"/>
              <a:t>                      </a:t>
            </a:r>
            <a:r>
              <a:rPr lang="en-US" sz="1050" smtClean="0"/>
              <a:t>                            </a:t>
            </a:r>
            <a:r>
              <a:rPr lang="en-US" sz="1050"/>
              <a:t>getVisits = TRUE)</a:t>
            </a:r>
          </a:p>
          <a:p>
            <a:r>
              <a:rPr lang="en-US" sz="1050"/>
              <a:t>caseControls &lt;- selectControls(caseData = caseData,</a:t>
            </a:r>
          </a:p>
          <a:p>
            <a:r>
              <a:rPr lang="en-US" sz="1050" smtClean="0"/>
              <a:t>                                                       </a:t>
            </a:r>
            <a:r>
              <a:rPr lang="en-US" sz="1050"/>
              <a:t>outcomeId = 1,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firstOutcomeOnly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washoutPeriod = 180,</a:t>
            </a:r>
          </a:p>
          <a:p>
            <a:r>
              <a:rPr lang="en-US" sz="1050"/>
              <a:t>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controlsPerCase = 2,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matchOnAge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ageCaliper = 2,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matchOnGender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matchOnProvider = FALSE,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matchOnVisitDate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visitDateCaliper = 30)</a:t>
            </a:r>
          </a:p>
          <a:p>
            <a:r>
              <a:rPr lang="en-US" sz="1050"/>
              <a:t>caseControlsExposure &lt;- getDbExposureData(connectionDetails = connectionDetails,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caseControls = caseControls,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exposureDatabaseSchema = cdmDatabaseSchema,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exposureTable = "drug_era",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exposureIds = </a:t>
            </a:r>
            <a:r>
              <a:rPr lang="en-US" sz="1050" smtClean="0"/>
              <a:t>1124300,</a:t>
            </a:r>
          </a:p>
          <a:p>
            <a:r>
              <a:rPr lang="en-US" sz="1050" smtClean="0"/>
              <a:t>                                                                                  covariateSettings = covariateSettings)</a:t>
            </a:r>
            <a:endParaRPr lang="en-US" sz="1050"/>
          </a:p>
          <a:p>
            <a:r>
              <a:rPr lang="en-US" sz="1050"/>
              <a:t>caseControlData &lt;- createCaseControlData(caseControlsExposure = caseControlsExposure,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exposureId = 1124300,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firstExposureOnly = FALSE,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riskWindowStart = 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riskWindowEnd = 0)				 </a:t>
            </a:r>
          </a:p>
          <a:p>
            <a:r>
              <a:rPr lang="en-US" sz="1050"/>
              <a:t>fit &lt;- fitCaseControlModel(caseControlData, useCovariates = TRUE, caseControlsExposure </a:t>
            </a:r>
            <a:r>
              <a:rPr lang="en-US" sz="1050" smtClean="0"/>
              <a:t> = caseControlsExposure)</a:t>
            </a:r>
            <a:r>
              <a:rPr lang="en-US" sz="1050"/>
              <a:t>	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7067" y="5638800"/>
            <a:ext cx="6400800" cy="838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65867" y="4648200"/>
            <a:ext cx="6096000" cy="69315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Defining ‘risk window’</a:t>
            </a:r>
          </a:p>
        </p:txBody>
      </p:sp>
      <p:sp>
        <p:nvSpPr>
          <p:cNvPr id="7" name="Up Arrow 6"/>
          <p:cNvSpPr/>
          <p:nvPr/>
        </p:nvSpPr>
        <p:spPr>
          <a:xfrm rot="10800000">
            <a:off x="5084232" y="5341355"/>
            <a:ext cx="685800" cy="2510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single CaseControl study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162800" cy="55861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caseData &lt;- getDbCaseData(connectionDetails = connectionDetails,</a:t>
            </a:r>
          </a:p>
          <a:p>
            <a:r>
              <a:rPr lang="en-US" sz="1050"/>
              <a:t>                          </a:t>
            </a:r>
            <a:r>
              <a:rPr lang="en-US" sz="1050" smtClean="0"/>
              <a:t>                         cdmDatabaseSchema </a:t>
            </a:r>
            <a:r>
              <a:rPr lang="en-US" sz="1050"/>
              <a:t>= cdmDatabaseSchema,</a:t>
            </a:r>
          </a:p>
          <a:p>
            <a:r>
              <a:rPr lang="en-US" sz="1050"/>
              <a:t> </a:t>
            </a:r>
            <a:r>
              <a:rPr lang="en-US" sz="1050" smtClean="0"/>
              <a:t>                                                  </a:t>
            </a:r>
            <a:r>
              <a:rPr lang="en-US" sz="1050"/>
              <a:t>outcomeDatabaseSchema = cohortDatabaseSchema,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outcomeTable = cohortTable,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outcomeIds = 1,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useNestingCohort = TRUE,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nestingCohortDatabaseSchema = cohortDatabaseSchema,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nestingCohortTable = cohortTable,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</a:t>
            </a:r>
            <a:r>
              <a:rPr lang="en-US" sz="1050"/>
              <a:t>nestingCohortId = 2,</a:t>
            </a:r>
          </a:p>
          <a:p>
            <a:r>
              <a:rPr lang="en-US" sz="1050" smtClean="0"/>
              <a:t>                                                  </a:t>
            </a:r>
            <a:r>
              <a:rPr lang="en-US" sz="1050"/>
              <a:t>useObservationEndAsNestingEndDate = TRUE,</a:t>
            </a:r>
          </a:p>
          <a:p>
            <a:r>
              <a:rPr lang="en-US" sz="1050"/>
              <a:t>                      </a:t>
            </a:r>
            <a:r>
              <a:rPr lang="en-US" sz="1050" smtClean="0"/>
              <a:t>                            </a:t>
            </a:r>
            <a:r>
              <a:rPr lang="en-US" sz="1050"/>
              <a:t>getVisits = TRUE)</a:t>
            </a:r>
          </a:p>
          <a:p>
            <a:r>
              <a:rPr lang="en-US" sz="1050"/>
              <a:t>caseControls &lt;- selectControls(caseData = caseData,</a:t>
            </a:r>
          </a:p>
          <a:p>
            <a:r>
              <a:rPr lang="en-US" sz="1050" smtClean="0"/>
              <a:t>                                                       </a:t>
            </a:r>
            <a:r>
              <a:rPr lang="en-US" sz="1050"/>
              <a:t>outcomeId = 1,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firstOutcomeOnly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washoutPeriod = 180,</a:t>
            </a:r>
          </a:p>
          <a:p>
            <a:r>
              <a:rPr lang="en-US" sz="1050"/>
              <a:t>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controlsPerCase = 2,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matchOnAge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ageCaliper = 2,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matchOnGender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matchOnProvider = FALSE,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matchOnVisitDate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visitDateCaliper = 30)</a:t>
            </a:r>
          </a:p>
          <a:p>
            <a:r>
              <a:rPr lang="en-US" sz="1050"/>
              <a:t>caseControlsExposure &lt;- getDbExposureData(connectionDetails = connectionDetails,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caseControls = caseControls,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exposureDatabaseSchema = cdmDatabaseSchema,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exposureTable = "drug_era",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exposureIds = </a:t>
            </a:r>
            <a:r>
              <a:rPr lang="en-US" sz="1050" smtClean="0"/>
              <a:t>1124300,</a:t>
            </a:r>
          </a:p>
          <a:p>
            <a:r>
              <a:rPr lang="en-US" sz="1050" smtClean="0"/>
              <a:t>                                                                                  covariateSettings = covariateSettings)</a:t>
            </a:r>
            <a:endParaRPr lang="en-US" sz="1050"/>
          </a:p>
          <a:p>
            <a:r>
              <a:rPr lang="en-US" sz="1050"/>
              <a:t>caseControlData &lt;- createCaseControlData(caseControlsExposure = caseControlsExposure,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exposureId = 1124300,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firstExposureOnly = FALSE,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riskWindowStart = 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riskWindowEnd = 0)				 </a:t>
            </a:r>
          </a:p>
          <a:p>
            <a:r>
              <a:rPr lang="en-US" sz="1050"/>
              <a:t>fit &lt;- fitCaseControlModel(caseControlData, useCovariates = TRUE, caseControlsExposure </a:t>
            </a:r>
            <a:r>
              <a:rPr lang="en-US" sz="1050" smtClean="0"/>
              <a:t> = caseControlsExposure)</a:t>
            </a:r>
            <a:r>
              <a:rPr lang="en-US" sz="1050"/>
              <a:t>	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476999"/>
            <a:ext cx="6400800" cy="3275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78565" y="5504803"/>
            <a:ext cx="6400800" cy="69315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Fit model: logistic regression conditioned on matched sets</a:t>
            </a:r>
          </a:p>
        </p:txBody>
      </p:sp>
      <p:sp>
        <p:nvSpPr>
          <p:cNvPr id="7" name="Up Arrow 6"/>
          <p:cNvSpPr/>
          <p:nvPr/>
        </p:nvSpPr>
        <p:spPr>
          <a:xfrm rot="10800000">
            <a:off x="5075765" y="6197958"/>
            <a:ext cx="685800" cy="2510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residual bias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smtClean="0"/>
              <a:t>A negative control is a hypothesis </a:t>
            </a:r>
            <a:r>
              <a:rPr lang="en-US"/>
              <a:t>(</a:t>
            </a:r>
            <a:r>
              <a:rPr lang="en-US" smtClean="0"/>
              <a:t>related to the main study hypothesis)  where the null hypothesis (no effect) is believed to be true</a:t>
            </a:r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r>
              <a:rPr lang="en-US" smtClean="0"/>
              <a:t>For an unbiased estimate, only 5% of negative controls should have p &lt; .05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on age and gender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:\Users\mschuemi\Desktop\ca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914400"/>
            <a:ext cx="73152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+ nesting in rheumatoid arthritis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C:\Users\mschuemi\Desktop\ca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+ adding Charlson, DCSI, and CHADS2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2" name="Picture 4" descr="C:\Users\mschuemi\Desktop\cal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+ </a:t>
            </a:r>
            <a:r>
              <a:rPr lang="en-US" smtClean="0"/>
              <a:t>matching on visit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mschuemi\Desktop\cal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Case-control is still popular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 descr="C:\home\Research\Case control\LitPl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8534"/>
            <a:ext cx="60579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365234"/>
            <a:ext cx="778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Number of articles in Pubmed on case-control studies in observational databases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recap of previous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We discussed the question ‘what question to answer?’</a:t>
            </a:r>
          </a:p>
          <a:p>
            <a:pPr lvl="1"/>
            <a:r>
              <a:rPr lang="en-US" sz="1600" smtClean="0"/>
              <a:t>Clinicals decide on most important question</a:t>
            </a:r>
          </a:p>
          <a:p>
            <a:pPr lvl="1"/>
            <a:r>
              <a:rPr lang="en-US" sz="1600" smtClean="0"/>
              <a:t>Let data decide</a:t>
            </a:r>
          </a:p>
          <a:p>
            <a:pPr lvl="2"/>
            <a:r>
              <a:rPr lang="en-US" sz="1200" smtClean="0"/>
              <a:t>Prevalent disease</a:t>
            </a:r>
          </a:p>
          <a:p>
            <a:pPr lvl="2"/>
            <a:r>
              <a:rPr lang="en-US" sz="1200" smtClean="0"/>
              <a:t>Multiple prevalent treatments</a:t>
            </a:r>
          </a:p>
          <a:p>
            <a:pPr lvl="2"/>
            <a:r>
              <a:rPr lang="en-US" sz="1200" smtClean="0"/>
              <a:t>Outcomes that occur frequently after initiation of the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recent papers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264747" cy="658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5486400" cy="571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019800" cy="5994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57400" y="2667000"/>
            <a:ext cx="6096000" cy="1748687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None match on visit date!</a:t>
            </a:r>
          </a:p>
        </p:txBody>
      </p:sp>
    </p:spTree>
    <p:extLst>
      <p:ext uri="{BB962C8B-B14F-4D97-AF65-F5344CB8AC3E}">
        <p14:creationId xmlns:p14="http://schemas.microsoft.com/office/powerpoint/2010/main" val="24743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CaseControl package features</a:t>
            </a:r>
          </a:p>
          <a:p>
            <a:pPr lvl="1"/>
            <a:r>
              <a:rPr lang="en-US"/>
              <a:t>Matching on </a:t>
            </a:r>
            <a:endParaRPr lang="en-US" smtClean="0"/>
          </a:p>
          <a:p>
            <a:pPr lvl="2"/>
            <a:r>
              <a:rPr lang="en-US" smtClean="0"/>
              <a:t>Calendar time</a:t>
            </a:r>
          </a:p>
          <a:p>
            <a:pPr lvl="2"/>
            <a:r>
              <a:rPr lang="en-US" smtClean="0"/>
              <a:t>Age</a:t>
            </a:r>
          </a:p>
          <a:p>
            <a:pPr lvl="2"/>
            <a:r>
              <a:rPr lang="en-US" smtClean="0"/>
              <a:t>Gender</a:t>
            </a:r>
          </a:p>
          <a:p>
            <a:pPr lvl="2"/>
            <a:r>
              <a:rPr lang="en-US" smtClean="0"/>
              <a:t>Visit dates</a:t>
            </a:r>
          </a:p>
          <a:p>
            <a:pPr lvl="2"/>
            <a:r>
              <a:rPr lang="en-US" smtClean="0"/>
              <a:t>Provider</a:t>
            </a:r>
            <a:endParaRPr lang="en-US"/>
          </a:p>
          <a:p>
            <a:pPr lvl="1"/>
            <a:r>
              <a:rPr lang="en-US" smtClean="0"/>
              <a:t>Nesting</a:t>
            </a:r>
          </a:p>
          <a:p>
            <a:pPr lvl="1"/>
            <a:r>
              <a:rPr lang="en-US" smtClean="0"/>
              <a:t>Covariates</a:t>
            </a:r>
          </a:p>
          <a:p>
            <a:r>
              <a:rPr lang="en-US" smtClean="0"/>
              <a:t>Using negative controls, we still see residual bias even when nesting, matching, and adding covariates</a:t>
            </a:r>
          </a:p>
          <a:p>
            <a:r>
              <a:rPr lang="en-US" smtClean="0"/>
              <a:t>Strongly positively biased when not matching on visit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Case-control performs poorly</a:t>
            </a:r>
          </a:p>
          <a:p>
            <a:r>
              <a:rPr lang="en-US" smtClean="0"/>
              <a:t>The design is still being used extensively (also in studies I’ve been involved in)</a:t>
            </a:r>
          </a:p>
          <a:p>
            <a:pPr lvl="1"/>
            <a:r>
              <a:rPr lang="en-US" smtClean="0"/>
              <a:t>Ease of implementation</a:t>
            </a:r>
          </a:p>
          <a:p>
            <a:pPr lvl="1"/>
            <a:r>
              <a:rPr lang="en-US" smtClean="0"/>
              <a:t>Sometimes data is costly to obtain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Writing a paper arguing against case-control in retrospective observational data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research network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observational databases in OHDSI</a:t>
            </a:r>
          </a:p>
          <a:p>
            <a:pPr lvl="1"/>
            <a:r>
              <a:rPr lang="en-US" smtClean="0"/>
              <a:t>large numbers</a:t>
            </a:r>
          </a:p>
          <a:p>
            <a:pPr lvl="1"/>
            <a:r>
              <a:rPr lang="en-US" smtClean="0"/>
              <a:t>large diversity</a:t>
            </a:r>
          </a:p>
          <a:p>
            <a:r>
              <a:rPr lang="en-US" smtClean="0"/>
              <a:t>We cannot share patient-level data</a:t>
            </a:r>
          </a:p>
          <a:p>
            <a:r>
              <a:rPr lang="en-US" smtClean="0"/>
              <a:t>Solution: </a:t>
            </a:r>
          </a:p>
          <a:p>
            <a:pPr lvl="1"/>
            <a:r>
              <a:rPr lang="en-US" smtClean="0"/>
              <a:t>analysis code ‘visits’ the data</a:t>
            </a:r>
          </a:p>
          <a:p>
            <a:pPr lvl="1"/>
            <a:r>
              <a:rPr lang="en-US" smtClean="0"/>
              <a:t>only population-level data is shared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 and spoke network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33800" y="2781300"/>
            <a:ext cx="1447800" cy="1028700"/>
            <a:chOff x="3733800" y="2781300"/>
            <a:chExt cx="1447800" cy="1028700"/>
          </a:xfrm>
        </p:grpSpPr>
        <p:sp>
          <p:nvSpPr>
            <p:cNvPr id="4" name="Rounded Rectangle 3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Coordinating center</a:t>
              </a:r>
              <a:endParaRPr lang="en-US" sz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1900200"/>
            <a:ext cx="1447800" cy="1028700"/>
            <a:chOff x="3733800" y="2781300"/>
            <a:chExt cx="1447800" cy="1028700"/>
          </a:xfrm>
        </p:grpSpPr>
        <p:sp>
          <p:nvSpPr>
            <p:cNvPr id="18" name="Rounded Rectangle 17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 F</a:t>
              </a:r>
              <a:endParaRPr lang="en-US" sz="1200"/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91200" y="1009650"/>
            <a:ext cx="1447800" cy="1028700"/>
            <a:chOff x="3733800" y="2781300"/>
            <a:chExt cx="1447800" cy="1028700"/>
          </a:xfrm>
        </p:grpSpPr>
        <p:sp>
          <p:nvSpPr>
            <p:cNvPr id="22" name="Rounded Rectangle 21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Data site A</a:t>
              </a:r>
              <a:endParaRPr lang="en-US" sz="1200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0600" y="4054200"/>
            <a:ext cx="1447800" cy="1028700"/>
            <a:chOff x="3733800" y="2781300"/>
            <a:chExt cx="1447800" cy="1028700"/>
          </a:xfrm>
        </p:grpSpPr>
        <p:sp>
          <p:nvSpPr>
            <p:cNvPr id="26" name="Rounded Rectangle 25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 E</a:t>
              </a:r>
              <a:endParaRPr lang="en-US" sz="1200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09300" y="4876800"/>
            <a:ext cx="1447800" cy="1028700"/>
            <a:chOff x="3733800" y="2781300"/>
            <a:chExt cx="1447800" cy="1028700"/>
          </a:xfrm>
        </p:grpSpPr>
        <p:sp>
          <p:nvSpPr>
            <p:cNvPr id="30" name="Rounded Rectangle 29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 D</a:t>
              </a:r>
              <a:endParaRPr lang="en-US" sz="1200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0" y="4663800"/>
            <a:ext cx="1447800" cy="1028700"/>
            <a:chOff x="3733800" y="2781300"/>
            <a:chExt cx="1447800" cy="1028700"/>
          </a:xfrm>
        </p:grpSpPr>
        <p:sp>
          <p:nvSpPr>
            <p:cNvPr id="34" name="Rounded Rectangle 33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 C</a:t>
              </a:r>
              <a:endParaRPr lang="en-US" sz="1200"/>
            </a:p>
          </p:txBody>
        </p:sp>
        <p:sp>
          <p:nvSpPr>
            <p:cNvPr id="36" name="Flowchart: Magnetic Disk 35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29400" y="2514600"/>
            <a:ext cx="1447800" cy="1028700"/>
            <a:chOff x="3733800" y="2781300"/>
            <a:chExt cx="1447800" cy="1028700"/>
          </a:xfrm>
        </p:grpSpPr>
        <p:sp>
          <p:nvSpPr>
            <p:cNvPr id="38" name="Rounded Rectangle 37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 B</a:t>
              </a:r>
              <a:endParaRPr lang="en-US" sz="1200"/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Left-Right Arrow 40"/>
          <p:cNvSpPr/>
          <p:nvPr/>
        </p:nvSpPr>
        <p:spPr>
          <a:xfrm rot="1100344">
            <a:off x="2416270" y="2660117"/>
            <a:ext cx="1252800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-Right Arrow 41"/>
          <p:cNvSpPr/>
          <p:nvPr/>
        </p:nvSpPr>
        <p:spPr>
          <a:xfrm rot="19761223">
            <a:off x="2485895" y="3882752"/>
            <a:ext cx="1252800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-Right Arrow 42"/>
          <p:cNvSpPr/>
          <p:nvPr/>
        </p:nvSpPr>
        <p:spPr>
          <a:xfrm rot="5400000">
            <a:off x="4186501" y="4168502"/>
            <a:ext cx="800097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-Right Arrow 43"/>
          <p:cNvSpPr/>
          <p:nvPr/>
        </p:nvSpPr>
        <p:spPr>
          <a:xfrm rot="1775628">
            <a:off x="5348877" y="4055554"/>
            <a:ext cx="1506582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 rot="21206981">
            <a:off x="5258269" y="2977063"/>
            <a:ext cx="1252800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 rot="5400000">
            <a:off x="4164075" y="2235977"/>
            <a:ext cx="595349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OHDSI network</a:t>
            </a:r>
            <a:endParaRPr lang="en-US" sz="2800"/>
          </a:p>
        </p:txBody>
      </p:sp>
      <p:sp>
        <p:nvSpPr>
          <p:cNvPr id="4" name="Rounded Rectangle 3"/>
          <p:cNvSpPr/>
          <p:nvPr/>
        </p:nvSpPr>
        <p:spPr>
          <a:xfrm>
            <a:off x="2378400" y="28384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ounded Rectangle 4"/>
          <p:cNvSpPr/>
          <p:nvPr/>
        </p:nvSpPr>
        <p:spPr>
          <a:xfrm>
            <a:off x="2492700" y="26479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Columbia University</a:t>
            </a:r>
            <a:endParaRPr lang="en-US" sz="1200"/>
          </a:p>
        </p:txBody>
      </p:sp>
      <p:sp>
        <p:nvSpPr>
          <p:cNvPr id="6" name="Flowchart: Magnetic Disk 5"/>
          <p:cNvSpPr/>
          <p:nvPr/>
        </p:nvSpPr>
        <p:spPr>
          <a:xfrm>
            <a:off x="2759400" y="31051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50100" y="4636650"/>
            <a:ext cx="1447800" cy="1028700"/>
            <a:chOff x="3264600" y="4312800"/>
            <a:chExt cx="1447800" cy="1028700"/>
          </a:xfrm>
        </p:grpSpPr>
        <p:sp>
          <p:nvSpPr>
            <p:cNvPr id="7" name="Rounded Rectangle 6"/>
            <p:cNvSpPr/>
            <p:nvPr/>
          </p:nvSpPr>
          <p:spPr>
            <a:xfrm>
              <a:off x="3264600" y="45033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78900" y="43128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Janssen</a:t>
              </a:r>
              <a:endParaRPr lang="en-US" sz="1100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33363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38106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260600" y="4789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34941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9597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31800" y="14239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ounded Rectangle 14"/>
          <p:cNvSpPr/>
          <p:nvPr/>
        </p:nvSpPr>
        <p:spPr>
          <a:xfrm>
            <a:off x="4936200" y="12334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UCLA</a:t>
            </a:r>
            <a:endParaRPr lang="en-US" sz="1100"/>
          </a:p>
        </p:txBody>
      </p:sp>
      <p:sp>
        <p:nvSpPr>
          <p:cNvPr id="20" name="Rounded Rectangle 19"/>
          <p:cNvSpPr/>
          <p:nvPr/>
        </p:nvSpPr>
        <p:spPr>
          <a:xfrm>
            <a:off x="762000" y="4312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ounded Rectangle 20"/>
          <p:cNvSpPr/>
          <p:nvPr/>
        </p:nvSpPr>
        <p:spPr>
          <a:xfrm>
            <a:off x="876300" y="4122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Regenstrief</a:t>
            </a:r>
            <a:endParaRPr lang="en-US" sz="1200"/>
          </a:p>
        </p:txBody>
      </p:sp>
      <p:sp>
        <p:nvSpPr>
          <p:cNvPr id="22" name="Flowchart: Magnetic Disk 21"/>
          <p:cNvSpPr/>
          <p:nvPr/>
        </p:nvSpPr>
        <p:spPr>
          <a:xfrm>
            <a:off x="1143000" y="4579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55100" y="29908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ounded Rectangle 23"/>
          <p:cNvSpPr/>
          <p:nvPr/>
        </p:nvSpPr>
        <p:spPr>
          <a:xfrm>
            <a:off x="5069400" y="28003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University of</a:t>
            </a:r>
          </a:p>
          <a:p>
            <a:pPr algn="ctr"/>
            <a:r>
              <a:rPr lang="en-US" sz="1200" smtClean="0"/>
              <a:t>Hong Kong</a:t>
            </a:r>
            <a:endParaRPr lang="en-US" sz="1200"/>
          </a:p>
        </p:txBody>
      </p:sp>
      <p:sp>
        <p:nvSpPr>
          <p:cNvPr id="25" name="Flowchart: Magnetic Disk 24"/>
          <p:cNvSpPr/>
          <p:nvPr/>
        </p:nvSpPr>
        <p:spPr>
          <a:xfrm>
            <a:off x="5336100" y="32575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97800" y="2743200"/>
            <a:ext cx="1447800" cy="1028700"/>
            <a:chOff x="7183500" y="3229500"/>
            <a:chExt cx="1447800" cy="1028700"/>
          </a:xfrm>
        </p:grpSpPr>
        <p:sp>
          <p:nvSpPr>
            <p:cNvPr id="26" name="Rounded Rectangle 25"/>
            <p:cNvSpPr/>
            <p:nvPr/>
          </p:nvSpPr>
          <p:spPr>
            <a:xfrm>
              <a:off x="7183500" y="34200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297800" y="32295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Taipei Medical University</a:t>
              </a:r>
              <a:endParaRPr lang="en-US" sz="1200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7564500" y="36867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7600" y="4686900"/>
            <a:ext cx="1447800" cy="1028700"/>
            <a:chOff x="7200900" y="4815000"/>
            <a:chExt cx="1447800" cy="1028700"/>
          </a:xfrm>
        </p:grpSpPr>
        <p:sp>
          <p:nvSpPr>
            <p:cNvPr id="32" name="Rounded Rectangle 31"/>
            <p:cNvSpPr/>
            <p:nvPr/>
          </p:nvSpPr>
          <p:spPr>
            <a:xfrm>
              <a:off x="72009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152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Ajou School of Medicine</a:t>
              </a:r>
              <a:endParaRPr lang="en-US" sz="1200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75819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6200" y="4572600"/>
            <a:ext cx="1447800" cy="1028700"/>
            <a:chOff x="5405100" y="4815000"/>
            <a:chExt cx="1447800" cy="1028700"/>
          </a:xfrm>
        </p:grpSpPr>
        <p:sp>
          <p:nvSpPr>
            <p:cNvPr id="35" name="Rounded Rectangle 34"/>
            <p:cNvSpPr/>
            <p:nvPr/>
          </p:nvSpPr>
          <p:spPr>
            <a:xfrm>
              <a:off x="54051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194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University of South Australia</a:t>
              </a:r>
              <a:endParaRPr lang="en-US" sz="1200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57861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762000" y="1339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ounded Rectangle 45"/>
          <p:cNvSpPr/>
          <p:nvPr/>
        </p:nvSpPr>
        <p:spPr>
          <a:xfrm>
            <a:off x="876300" y="1149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Stanford</a:t>
            </a:r>
            <a:endParaRPr lang="en-US" sz="1200"/>
          </a:p>
        </p:txBody>
      </p:sp>
      <p:sp>
        <p:nvSpPr>
          <p:cNvPr id="47" name="Flowchart: Magnetic Disk 46"/>
          <p:cNvSpPr/>
          <p:nvPr/>
        </p:nvSpPr>
        <p:spPr>
          <a:xfrm>
            <a:off x="1143000" y="1606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23600" y="2441700"/>
            <a:ext cx="1447800" cy="1028700"/>
            <a:chOff x="2837400" y="925050"/>
            <a:chExt cx="1447800" cy="1028700"/>
          </a:xfrm>
        </p:grpSpPr>
        <p:sp>
          <p:nvSpPr>
            <p:cNvPr id="54" name="Rounded Rectangle 53"/>
            <p:cNvSpPr/>
            <p:nvPr/>
          </p:nvSpPr>
          <p:spPr>
            <a:xfrm>
              <a:off x="2837400" y="111555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951700" y="92505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IMS</a:t>
              </a:r>
              <a:endParaRPr lang="en-US" sz="1100"/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29091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33834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agnetic Disk 57"/>
            <p:cNvSpPr/>
            <p:nvPr/>
          </p:nvSpPr>
          <p:spPr>
            <a:xfrm>
              <a:off x="3833400" y="1401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30669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5325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Treatment pathway study</a:t>
            </a:r>
            <a:endParaRPr lang="en-US" sz="2800"/>
          </a:p>
        </p:txBody>
      </p:sp>
      <p:sp>
        <p:nvSpPr>
          <p:cNvPr id="4" name="Rounded Rectangle 3"/>
          <p:cNvSpPr/>
          <p:nvPr/>
        </p:nvSpPr>
        <p:spPr>
          <a:xfrm>
            <a:off x="2378400" y="2838450"/>
            <a:ext cx="14478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ounded Rectangle 4"/>
          <p:cNvSpPr/>
          <p:nvPr/>
        </p:nvSpPr>
        <p:spPr>
          <a:xfrm>
            <a:off x="2492700" y="2647950"/>
            <a:ext cx="1219200" cy="419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Columbia University</a:t>
            </a:r>
            <a:endParaRPr lang="en-US" sz="1200"/>
          </a:p>
        </p:txBody>
      </p:sp>
      <p:sp>
        <p:nvSpPr>
          <p:cNvPr id="6" name="Flowchart: Magnetic Disk 5"/>
          <p:cNvSpPr/>
          <p:nvPr/>
        </p:nvSpPr>
        <p:spPr>
          <a:xfrm>
            <a:off x="2759400" y="31051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50100" y="4636650"/>
            <a:ext cx="1447800" cy="1028700"/>
            <a:chOff x="3264600" y="4312800"/>
            <a:chExt cx="1447800" cy="1028700"/>
          </a:xfrm>
        </p:grpSpPr>
        <p:sp>
          <p:nvSpPr>
            <p:cNvPr id="7" name="Rounded Rectangle 6"/>
            <p:cNvSpPr/>
            <p:nvPr/>
          </p:nvSpPr>
          <p:spPr>
            <a:xfrm>
              <a:off x="3264600" y="45033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78900" y="43128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Janssen</a:t>
              </a:r>
              <a:endParaRPr lang="en-US" sz="1100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33363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38106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260600" y="4789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34941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9597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31800" y="14239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ounded Rectangle 14"/>
          <p:cNvSpPr/>
          <p:nvPr/>
        </p:nvSpPr>
        <p:spPr>
          <a:xfrm>
            <a:off x="4936200" y="12334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UCLA</a:t>
            </a:r>
            <a:endParaRPr lang="en-US" sz="1100"/>
          </a:p>
        </p:txBody>
      </p:sp>
      <p:sp>
        <p:nvSpPr>
          <p:cNvPr id="20" name="Rounded Rectangle 19"/>
          <p:cNvSpPr/>
          <p:nvPr/>
        </p:nvSpPr>
        <p:spPr>
          <a:xfrm>
            <a:off x="762000" y="4312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ounded Rectangle 20"/>
          <p:cNvSpPr/>
          <p:nvPr/>
        </p:nvSpPr>
        <p:spPr>
          <a:xfrm>
            <a:off x="876300" y="4122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Regenstrief</a:t>
            </a:r>
            <a:endParaRPr lang="en-US" sz="1200"/>
          </a:p>
        </p:txBody>
      </p:sp>
      <p:sp>
        <p:nvSpPr>
          <p:cNvPr id="22" name="Flowchart: Magnetic Disk 21"/>
          <p:cNvSpPr/>
          <p:nvPr/>
        </p:nvSpPr>
        <p:spPr>
          <a:xfrm>
            <a:off x="1143000" y="4579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55100" y="29908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ounded Rectangle 23"/>
          <p:cNvSpPr/>
          <p:nvPr/>
        </p:nvSpPr>
        <p:spPr>
          <a:xfrm>
            <a:off x="5069400" y="28003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University of</a:t>
            </a:r>
          </a:p>
          <a:p>
            <a:pPr algn="ctr"/>
            <a:r>
              <a:rPr lang="en-US" sz="1200" smtClean="0"/>
              <a:t>Hong Kong</a:t>
            </a:r>
            <a:endParaRPr lang="en-US" sz="1200"/>
          </a:p>
        </p:txBody>
      </p:sp>
      <p:sp>
        <p:nvSpPr>
          <p:cNvPr id="25" name="Flowchart: Magnetic Disk 24"/>
          <p:cNvSpPr/>
          <p:nvPr/>
        </p:nvSpPr>
        <p:spPr>
          <a:xfrm>
            <a:off x="5336100" y="32575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97800" y="2743200"/>
            <a:ext cx="1447800" cy="1028700"/>
            <a:chOff x="7183500" y="3229500"/>
            <a:chExt cx="1447800" cy="1028700"/>
          </a:xfrm>
        </p:grpSpPr>
        <p:sp>
          <p:nvSpPr>
            <p:cNvPr id="26" name="Rounded Rectangle 25"/>
            <p:cNvSpPr/>
            <p:nvPr/>
          </p:nvSpPr>
          <p:spPr>
            <a:xfrm>
              <a:off x="7183500" y="34200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297800" y="32295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Taipei Medical </a:t>
              </a:r>
              <a:r>
                <a:rPr lang="en-US" sz="1200"/>
                <a:t>University</a:t>
              </a:r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7564500" y="36867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7600" y="4686900"/>
            <a:ext cx="1447800" cy="1028700"/>
            <a:chOff x="7200900" y="4815000"/>
            <a:chExt cx="1447800" cy="1028700"/>
          </a:xfrm>
        </p:grpSpPr>
        <p:sp>
          <p:nvSpPr>
            <p:cNvPr id="32" name="Rounded Rectangle 31"/>
            <p:cNvSpPr/>
            <p:nvPr/>
          </p:nvSpPr>
          <p:spPr>
            <a:xfrm>
              <a:off x="72009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152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Ajou School of Medicine</a:t>
              </a:r>
              <a:endParaRPr lang="en-US" sz="1200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75819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6200" y="4572600"/>
            <a:ext cx="1447800" cy="1028700"/>
            <a:chOff x="5405100" y="4815000"/>
            <a:chExt cx="1447800" cy="1028700"/>
          </a:xfrm>
        </p:grpSpPr>
        <p:sp>
          <p:nvSpPr>
            <p:cNvPr id="35" name="Rounded Rectangle 34"/>
            <p:cNvSpPr/>
            <p:nvPr/>
          </p:nvSpPr>
          <p:spPr>
            <a:xfrm>
              <a:off x="54051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194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University of South Australia</a:t>
              </a:r>
              <a:endParaRPr lang="en-US" sz="1200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57861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762000" y="1339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ounded Rectangle 45"/>
          <p:cNvSpPr/>
          <p:nvPr/>
        </p:nvSpPr>
        <p:spPr>
          <a:xfrm>
            <a:off x="876300" y="1149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Stanford</a:t>
            </a:r>
            <a:endParaRPr lang="en-US" sz="1200"/>
          </a:p>
        </p:txBody>
      </p:sp>
      <p:sp>
        <p:nvSpPr>
          <p:cNvPr id="47" name="Flowchart: Magnetic Disk 46"/>
          <p:cNvSpPr/>
          <p:nvPr/>
        </p:nvSpPr>
        <p:spPr>
          <a:xfrm>
            <a:off x="1143000" y="1606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3201633">
            <a:off x="1901078" y="2376441"/>
            <a:ext cx="617444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11173217">
            <a:off x="3881308" y="3178928"/>
            <a:ext cx="1058250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4801441">
            <a:off x="3039234" y="3996083"/>
            <a:ext cx="827845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51"/>
          <p:cNvSpPr/>
          <p:nvPr/>
        </p:nvSpPr>
        <p:spPr>
          <a:xfrm rot="7247345">
            <a:off x="2067242" y="3883511"/>
            <a:ext cx="720788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23600" y="2441700"/>
            <a:ext cx="1447800" cy="1028700"/>
            <a:chOff x="2837400" y="925050"/>
            <a:chExt cx="1447800" cy="1028700"/>
          </a:xfrm>
        </p:grpSpPr>
        <p:sp>
          <p:nvSpPr>
            <p:cNvPr id="54" name="Rounded Rectangle 53"/>
            <p:cNvSpPr/>
            <p:nvPr/>
          </p:nvSpPr>
          <p:spPr>
            <a:xfrm>
              <a:off x="2837400" y="111555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951700" y="92505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IMS</a:t>
              </a:r>
              <a:endParaRPr lang="en-US" sz="1100"/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29091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33834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agnetic Disk 57"/>
            <p:cNvSpPr/>
            <p:nvPr/>
          </p:nvSpPr>
          <p:spPr>
            <a:xfrm>
              <a:off x="3833400" y="1401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30669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5325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Left-Right Arrow 60"/>
          <p:cNvSpPr/>
          <p:nvPr/>
        </p:nvSpPr>
        <p:spPr>
          <a:xfrm rot="13527193">
            <a:off x="3740531" y="4003147"/>
            <a:ext cx="1261809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Drug Utilization in Children study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78400" y="28384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ounded Rectangle 4"/>
          <p:cNvSpPr/>
          <p:nvPr/>
        </p:nvSpPr>
        <p:spPr>
          <a:xfrm>
            <a:off x="2492700" y="26479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Columbia University</a:t>
            </a:r>
            <a:endParaRPr lang="en-US" sz="1200"/>
          </a:p>
        </p:txBody>
      </p:sp>
      <p:sp>
        <p:nvSpPr>
          <p:cNvPr id="6" name="Flowchart: Magnetic Disk 5"/>
          <p:cNvSpPr/>
          <p:nvPr/>
        </p:nvSpPr>
        <p:spPr>
          <a:xfrm>
            <a:off x="2759400" y="31051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50100" y="4636650"/>
            <a:ext cx="1447800" cy="1028700"/>
            <a:chOff x="3264600" y="4312800"/>
            <a:chExt cx="1447800" cy="1028700"/>
          </a:xfrm>
        </p:grpSpPr>
        <p:sp>
          <p:nvSpPr>
            <p:cNvPr id="7" name="Rounded Rectangle 6"/>
            <p:cNvSpPr/>
            <p:nvPr/>
          </p:nvSpPr>
          <p:spPr>
            <a:xfrm>
              <a:off x="3264600" y="45033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78900" y="43128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Janssen</a:t>
              </a:r>
              <a:endParaRPr lang="en-US" sz="1100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33363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38106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260600" y="4789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34941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9597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31800" y="14239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ounded Rectangle 14"/>
          <p:cNvSpPr/>
          <p:nvPr/>
        </p:nvSpPr>
        <p:spPr>
          <a:xfrm>
            <a:off x="4936200" y="12334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UCLA</a:t>
            </a:r>
            <a:endParaRPr lang="en-US" sz="1100"/>
          </a:p>
        </p:txBody>
      </p:sp>
      <p:sp>
        <p:nvSpPr>
          <p:cNvPr id="20" name="Rounded Rectangle 19"/>
          <p:cNvSpPr/>
          <p:nvPr/>
        </p:nvSpPr>
        <p:spPr>
          <a:xfrm>
            <a:off x="762000" y="4312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ounded Rectangle 20"/>
          <p:cNvSpPr/>
          <p:nvPr/>
        </p:nvSpPr>
        <p:spPr>
          <a:xfrm>
            <a:off x="876300" y="4122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Regenstrief</a:t>
            </a:r>
            <a:endParaRPr lang="en-US" sz="1200"/>
          </a:p>
        </p:txBody>
      </p:sp>
      <p:sp>
        <p:nvSpPr>
          <p:cNvPr id="22" name="Flowchart: Magnetic Disk 21"/>
          <p:cNvSpPr/>
          <p:nvPr/>
        </p:nvSpPr>
        <p:spPr>
          <a:xfrm>
            <a:off x="1143000" y="4579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55100" y="2990850"/>
            <a:ext cx="14478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ounded Rectangle 23"/>
          <p:cNvSpPr/>
          <p:nvPr/>
        </p:nvSpPr>
        <p:spPr>
          <a:xfrm>
            <a:off x="5069400" y="2800350"/>
            <a:ext cx="1219200" cy="419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University of</a:t>
            </a:r>
          </a:p>
          <a:p>
            <a:pPr algn="ctr"/>
            <a:r>
              <a:rPr lang="en-US" sz="1200" smtClean="0"/>
              <a:t>Hong Kong</a:t>
            </a:r>
            <a:endParaRPr lang="en-US" sz="1200"/>
          </a:p>
        </p:txBody>
      </p:sp>
      <p:sp>
        <p:nvSpPr>
          <p:cNvPr id="25" name="Flowchart: Magnetic Disk 24"/>
          <p:cNvSpPr/>
          <p:nvPr/>
        </p:nvSpPr>
        <p:spPr>
          <a:xfrm>
            <a:off x="5336100" y="32575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97800" y="2743200"/>
            <a:ext cx="1447800" cy="1028700"/>
            <a:chOff x="7183500" y="3229500"/>
            <a:chExt cx="1447800" cy="1028700"/>
          </a:xfrm>
        </p:grpSpPr>
        <p:sp>
          <p:nvSpPr>
            <p:cNvPr id="26" name="Rounded Rectangle 25"/>
            <p:cNvSpPr/>
            <p:nvPr/>
          </p:nvSpPr>
          <p:spPr>
            <a:xfrm>
              <a:off x="7183500" y="34200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297800" y="32295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Taipei Medical University</a:t>
              </a:r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7564500" y="36867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7600" y="4686900"/>
            <a:ext cx="1447800" cy="1028700"/>
            <a:chOff x="7200900" y="4815000"/>
            <a:chExt cx="1447800" cy="1028700"/>
          </a:xfrm>
        </p:grpSpPr>
        <p:sp>
          <p:nvSpPr>
            <p:cNvPr id="32" name="Rounded Rectangle 31"/>
            <p:cNvSpPr/>
            <p:nvPr/>
          </p:nvSpPr>
          <p:spPr>
            <a:xfrm>
              <a:off x="72009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152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Ajou School of Medicine</a:t>
              </a:r>
              <a:endParaRPr lang="en-US" sz="1200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75819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6200" y="4572600"/>
            <a:ext cx="1447800" cy="1028700"/>
            <a:chOff x="5405100" y="4815000"/>
            <a:chExt cx="1447800" cy="1028700"/>
          </a:xfrm>
        </p:grpSpPr>
        <p:sp>
          <p:nvSpPr>
            <p:cNvPr id="35" name="Rounded Rectangle 34"/>
            <p:cNvSpPr/>
            <p:nvPr/>
          </p:nvSpPr>
          <p:spPr>
            <a:xfrm>
              <a:off x="54051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194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University of South Australia</a:t>
              </a:r>
              <a:endParaRPr lang="en-US" sz="1200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57861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762000" y="1339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ounded Rectangle 45"/>
          <p:cNvSpPr/>
          <p:nvPr/>
        </p:nvSpPr>
        <p:spPr>
          <a:xfrm>
            <a:off x="876300" y="1149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Stanford</a:t>
            </a:r>
            <a:endParaRPr lang="en-US" sz="1200"/>
          </a:p>
        </p:txBody>
      </p:sp>
      <p:sp>
        <p:nvSpPr>
          <p:cNvPr id="47" name="Flowchart: Magnetic Disk 46"/>
          <p:cNvSpPr/>
          <p:nvPr/>
        </p:nvSpPr>
        <p:spPr>
          <a:xfrm>
            <a:off x="1143000" y="1606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8327797">
            <a:off x="4025484" y="4050076"/>
            <a:ext cx="1082651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10800000">
            <a:off x="6436799" y="3195750"/>
            <a:ext cx="839398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3499568">
            <a:off x="6118791" y="4114090"/>
            <a:ext cx="827845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51"/>
          <p:cNvSpPr/>
          <p:nvPr/>
        </p:nvSpPr>
        <p:spPr>
          <a:xfrm rot="5616003">
            <a:off x="5273846" y="4094752"/>
            <a:ext cx="720788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23600" y="2441700"/>
            <a:ext cx="1447800" cy="1028700"/>
            <a:chOff x="2837400" y="925050"/>
            <a:chExt cx="1447800" cy="1028700"/>
          </a:xfrm>
        </p:grpSpPr>
        <p:sp>
          <p:nvSpPr>
            <p:cNvPr id="54" name="Rounded Rectangle 53"/>
            <p:cNvSpPr/>
            <p:nvPr/>
          </p:nvSpPr>
          <p:spPr>
            <a:xfrm>
              <a:off x="2837400" y="111555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951700" y="92505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IMS</a:t>
              </a:r>
              <a:endParaRPr lang="en-US" sz="1100"/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29091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33834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agnetic Disk 57"/>
            <p:cNvSpPr/>
            <p:nvPr/>
          </p:nvSpPr>
          <p:spPr>
            <a:xfrm>
              <a:off x="3833400" y="1401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30669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5325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Keppra-angioedema study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78400" y="28384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ounded Rectangle 4"/>
          <p:cNvSpPr/>
          <p:nvPr/>
        </p:nvSpPr>
        <p:spPr>
          <a:xfrm>
            <a:off x="2492700" y="26479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Columbia University</a:t>
            </a:r>
            <a:endParaRPr lang="en-US" sz="1200"/>
          </a:p>
        </p:txBody>
      </p:sp>
      <p:sp>
        <p:nvSpPr>
          <p:cNvPr id="6" name="Flowchart: Magnetic Disk 5"/>
          <p:cNvSpPr/>
          <p:nvPr/>
        </p:nvSpPr>
        <p:spPr>
          <a:xfrm>
            <a:off x="2759400" y="31051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50100" y="4636650"/>
            <a:ext cx="1447800" cy="1028700"/>
            <a:chOff x="3264600" y="4312800"/>
            <a:chExt cx="1447800" cy="1028700"/>
          </a:xfrm>
        </p:grpSpPr>
        <p:sp>
          <p:nvSpPr>
            <p:cNvPr id="7" name="Rounded Rectangle 6"/>
            <p:cNvSpPr/>
            <p:nvPr/>
          </p:nvSpPr>
          <p:spPr>
            <a:xfrm>
              <a:off x="3264600" y="45033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78900" y="43128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Janssen</a:t>
              </a:r>
              <a:endParaRPr lang="en-US" sz="1100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33363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3810600" y="4786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260600" y="47892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34941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3959700" y="492240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31800" y="14239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ounded Rectangle 14"/>
          <p:cNvSpPr/>
          <p:nvPr/>
        </p:nvSpPr>
        <p:spPr>
          <a:xfrm>
            <a:off x="4936200" y="12334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UCLA</a:t>
            </a:r>
            <a:endParaRPr lang="en-US" sz="1100"/>
          </a:p>
        </p:txBody>
      </p:sp>
      <p:sp>
        <p:nvSpPr>
          <p:cNvPr id="20" name="Rounded Rectangle 19"/>
          <p:cNvSpPr/>
          <p:nvPr/>
        </p:nvSpPr>
        <p:spPr>
          <a:xfrm>
            <a:off x="762000" y="4312800"/>
            <a:ext cx="14478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ounded Rectangle 20"/>
          <p:cNvSpPr/>
          <p:nvPr/>
        </p:nvSpPr>
        <p:spPr>
          <a:xfrm>
            <a:off x="876300" y="4122300"/>
            <a:ext cx="1219200" cy="419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Regenstrief</a:t>
            </a:r>
            <a:endParaRPr lang="en-US" sz="1200"/>
          </a:p>
        </p:txBody>
      </p:sp>
      <p:sp>
        <p:nvSpPr>
          <p:cNvPr id="22" name="Flowchart: Magnetic Disk 21"/>
          <p:cNvSpPr/>
          <p:nvPr/>
        </p:nvSpPr>
        <p:spPr>
          <a:xfrm>
            <a:off x="1143000" y="4579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55100" y="299085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ounded Rectangle 23"/>
          <p:cNvSpPr/>
          <p:nvPr/>
        </p:nvSpPr>
        <p:spPr>
          <a:xfrm>
            <a:off x="5069400" y="280035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University of</a:t>
            </a:r>
          </a:p>
          <a:p>
            <a:pPr algn="ctr"/>
            <a:r>
              <a:rPr lang="en-US" sz="1200" smtClean="0"/>
              <a:t>Hong Kong</a:t>
            </a:r>
            <a:endParaRPr lang="en-US" sz="1200"/>
          </a:p>
        </p:txBody>
      </p:sp>
      <p:sp>
        <p:nvSpPr>
          <p:cNvPr id="25" name="Flowchart: Magnetic Disk 24"/>
          <p:cNvSpPr/>
          <p:nvPr/>
        </p:nvSpPr>
        <p:spPr>
          <a:xfrm>
            <a:off x="5336100" y="325755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97800" y="2743200"/>
            <a:ext cx="1447800" cy="1028700"/>
            <a:chOff x="7183500" y="3229500"/>
            <a:chExt cx="1447800" cy="1028700"/>
          </a:xfrm>
        </p:grpSpPr>
        <p:sp>
          <p:nvSpPr>
            <p:cNvPr id="26" name="Rounded Rectangle 25"/>
            <p:cNvSpPr/>
            <p:nvPr/>
          </p:nvSpPr>
          <p:spPr>
            <a:xfrm>
              <a:off x="7183500" y="34200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297800" y="32295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Taipei Medical University</a:t>
              </a:r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7564500" y="36867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07600" y="4686900"/>
            <a:ext cx="1447800" cy="1028700"/>
            <a:chOff x="7200900" y="4815000"/>
            <a:chExt cx="1447800" cy="1028700"/>
          </a:xfrm>
        </p:grpSpPr>
        <p:sp>
          <p:nvSpPr>
            <p:cNvPr id="32" name="Rounded Rectangle 31"/>
            <p:cNvSpPr/>
            <p:nvPr/>
          </p:nvSpPr>
          <p:spPr>
            <a:xfrm>
              <a:off x="72009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152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Ajou School of Medicine</a:t>
              </a:r>
              <a:endParaRPr lang="en-US" sz="1200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75819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6200" y="4572600"/>
            <a:ext cx="1447800" cy="1028700"/>
            <a:chOff x="5405100" y="4815000"/>
            <a:chExt cx="1447800" cy="1028700"/>
          </a:xfrm>
        </p:grpSpPr>
        <p:sp>
          <p:nvSpPr>
            <p:cNvPr id="35" name="Rounded Rectangle 34"/>
            <p:cNvSpPr/>
            <p:nvPr/>
          </p:nvSpPr>
          <p:spPr>
            <a:xfrm>
              <a:off x="5405100" y="50055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19400" y="48150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University of South Australia</a:t>
              </a:r>
              <a:endParaRPr lang="en-US" sz="1200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5786100" y="52722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762000" y="1339800"/>
            <a:ext cx="14478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ounded Rectangle 45"/>
          <p:cNvSpPr/>
          <p:nvPr/>
        </p:nvSpPr>
        <p:spPr>
          <a:xfrm>
            <a:off x="876300" y="1149300"/>
            <a:ext cx="1219200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Stanford</a:t>
            </a:r>
            <a:endParaRPr lang="en-US" sz="1200"/>
          </a:p>
        </p:txBody>
      </p:sp>
      <p:sp>
        <p:nvSpPr>
          <p:cNvPr id="47" name="Flowchart: Magnetic Disk 46"/>
          <p:cNvSpPr/>
          <p:nvPr/>
        </p:nvSpPr>
        <p:spPr>
          <a:xfrm>
            <a:off x="1143000" y="1606500"/>
            <a:ext cx="685800" cy="457200"/>
          </a:xfrm>
          <a:prstGeom prst="flowChartMagneticDisk">
            <a:avLst/>
          </a:prstGeom>
          <a:solidFill>
            <a:srgbClr val="FCCB1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23600" y="2441700"/>
            <a:ext cx="1447800" cy="1028700"/>
            <a:chOff x="2837400" y="925050"/>
            <a:chExt cx="1447800" cy="1028700"/>
          </a:xfrm>
        </p:grpSpPr>
        <p:sp>
          <p:nvSpPr>
            <p:cNvPr id="54" name="Rounded Rectangle 53"/>
            <p:cNvSpPr/>
            <p:nvPr/>
          </p:nvSpPr>
          <p:spPr>
            <a:xfrm>
              <a:off x="2837400" y="111555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951700" y="92505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IMS</a:t>
              </a:r>
              <a:endParaRPr lang="en-US" sz="1100"/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29091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3383400" y="1398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agnetic Disk 57"/>
            <p:cNvSpPr/>
            <p:nvPr/>
          </p:nvSpPr>
          <p:spPr>
            <a:xfrm>
              <a:off x="3833400" y="14014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30669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532500" y="1534650"/>
              <a:ext cx="408600" cy="2724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Left-Right Arrow 60"/>
          <p:cNvSpPr/>
          <p:nvPr/>
        </p:nvSpPr>
        <p:spPr>
          <a:xfrm rot="4654648">
            <a:off x="811072" y="3645057"/>
            <a:ext cx="550715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-Right Arrow 61"/>
          <p:cNvSpPr/>
          <p:nvPr/>
        </p:nvSpPr>
        <p:spPr>
          <a:xfrm rot="408412">
            <a:off x="2228390" y="4712253"/>
            <a:ext cx="491052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-Right Arrow 62"/>
          <p:cNvSpPr/>
          <p:nvPr/>
        </p:nvSpPr>
        <p:spPr>
          <a:xfrm rot="7247345">
            <a:off x="2120215" y="3856836"/>
            <a:ext cx="720788" cy="3429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Case-control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699510"/>
            <a:ext cx="6934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61224" y="3379774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Exposure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580" y="4850130"/>
            <a:ext cx="7696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4545330"/>
            <a:ext cx="1143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Exposure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6061710"/>
            <a:ext cx="78486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7024" y="2757977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Outcome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335" y="1219200"/>
            <a:ext cx="868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For every case (person with the outcome) find n controls</a:t>
            </a:r>
          </a:p>
          <a:p>
            <a:endParaRPr lang="en-US" sz="2400" smtClean="0">
              <a:solidFill>
                <a:srgbClr val="20425A"/>
              </a:solidFill>
            </a:endParaRPr>
          </a:p>
          <a:p>
            <a:r>
              <a:rPr lang="en-US" sz="2400" smtClean="0">
                <a:solidFill>
                  <a:srgbClr val="20425A"/>
                </a:solidFill>
              </a:rPr>
              <a:t>Determine exposure status on index date (= date of outcome) 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0719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Case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5240" y="447317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1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568475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2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3722489"/>
            <a:ext cx="0" cy="233922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Merge 11"/>
          <p:cNvSpPr/>
          <p:nvPr/>
        </p:nvSpPr>
        <p:spPr>
          <a:xfrm>
            <a:off x="6019800" y="3136292"/>
            <a:ext cx="228600" cy="179374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43187" y="2468999"/>
            <a:ext cx="3764280" cy="1676400"/>
          </a:xfrm>
          <a:prstGeom prst="roundRect">
            <a:avLst/>
          </a:prstGeom>
          <a:ln w="28575"/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Matching on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Calendar time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Age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Gender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Visit date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224" y="3122533"/>
            <a:ext cx="1356462" cy="2966819"/>
            <a:chOff x="6358224" y="3122533"/>
            <a:chExt cx="1356462" cy="2966819"/>
          </a:xfrm>
        </p:grpSpPr>
        <p:sp>
          <p:nvSpPr>
            <p:cNvPr id="3" name="TextBox 2"/>
            <p:cNvSpPr txBox="1"/>
            <p:nvPr/>
          </p:nvSpPr>
          <p:spPr>
            <a:xfrm>
              <a:off x="6358224" y="3122533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Jan 10, 2001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8224" y="4441884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Jan 10, 2001</a:t>
              </a: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8224" y="5720020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Jan 10, 2001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9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Everyone can initiate and lead a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See the Wiki Collaborative Study </a:t>
            </a:r>
            <a:r>
              <a:rPr lang="en-US" sz="2400" smtClean="0"/>
              <a:t>FAQ: </a:t>
            </a:r>
          </a:p>
          <a:p>
            <a:pPr marL="0" indent="0">
              <a:buNone/>
            </a:pPr>
            <a:r>
              <a:rPr lang="en-US" sz="2000" smtClean="0">
                <a:hlinkClick r:id="rId2"/>
              </a:rPr>
              <a:t>http</a:t>
            </a:r>
            <a:r>
              <a:rPr lang="en-US" sz="2000">
                <a:hlinkClick r:id="rId2"/>
              </a:rPr>
              <a:t>://</a:t>
            </a:r>
            <a:r>
              <a:rPr lang="en-US" sz="2000" smtClean="0">
                <a:hlinkClick r:id="rId2"/>
              </a:rPr>
              <a:t>www.ohdsi.org/web/wiki/doku.php?id=research:studies:faq</a:t>
            </a:r>
            <a:endParaRPr lang="en-US" sz="2000" smtClean="0"/>
          </a:p>
          <a:p>
            <a:endParaRPr lang="en-US" sz="2400" smtClean="0"/>
          </a:p>
          <a:p>
            <a:r>
              <a:rPr lang="en-US" sz="2400" smtClean="0"/>
              <a:t>Post preliminary protocol on Wiki</a:t>
            </a:r>
          </a:p>
          <a:p>
            <a:r>
              <a:rPr lang="en-US" sz="2400" smtClean="0"/>
              <a:t>Invite community review</a:t>
            </a:r>
          </a:p>
          <a:p>
            <a:r>
              <a:rPr lang="en-US" sz="2400" smtClean="0"/>
              <a:t>Post final protocol on Wiki </a:t>
            </a:r>
          </a:p>
          <a:p>
            <a:pPr lvl="1"/>
            <a:r>
              <a:rPr lang="en-US" sz="2000" smtClean="0"/>
              <a:t>can be used for IRB approval</a:t>
            </a:r>
          </a:p>
          <a:p>
            <a:r>
              <a:rPr lang="en-US" sz="2400" smtClean="0"/>
              <a:t>Develop study code, post on GitHub</a:t>
            </a:r>
          </a:p>
          <a:p>
            <a:r>
              <a:rPr lang="en-US" sz="2400" smtClean="0"/>
              <a:t>Test code at at least 2 sites</a:t>
            </a:r>
          </a:p>
          <a:p>
            <a:r>
              <a:rPr lang="en-US" sz="2400" smtClean="0"/>
              <a:t>Invite sites to join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6200" y="1524000"/>
            <a:ext cx="1447800" cy="1028700"/>
            <a:chOff x="3733800" y="2781300"/>
            <a:chExt cx="1447800" cy="1028700"/>
          </a:xfrm>
        </p:grpSpPr>
        <p:sp>
          <p:nvSpPr>
            <p:cNvPr id="5" name="Rounded Rectangle 4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/>
                <a:t>Study coordinator</a:t>
              </a:r>
              <a:endParaRPr lang="en-US" sz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2200" y="1524000"/>
            <a:ext cx="1447800" cy="1028700"/>
            <a:chOff x="3733800" y="2781300"/>
            <a:chExt cx="1447800" cy="1028700"/>
          </a:xfrm>
        </p:grpSpPr>
        <p:sp>
          <p:nvSpPr>
            <p:cNvPr id="8" name="Rounded Rectangle 7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</a:t>
              </a:r>
              <a:endParaRPr lang="en-US" sz="1200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2438400"/>
            <a:ext cx="3124200" cy="2362200"/>
            <a:chOff x="5715000" y="2438400"/>
            <a:chExt cx="3124200" cy="2362200"/>
          </a:xfrm>
        </p:grpSpPr>
        <p:sp>
          <p:nvSpPr>
            <p:cNvPr id="14" name="Rounded Rectangle 13"/>
            <p:cNvSpPr/>
            <p:nvPr/>
          </p:nvSpPr>
          <p:spPr>
            <a:xfrm>
              <a:off x="5715000" y="3276600"/>
              <a:ext cx="3124200" cy="15240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tx1"/>
                  </a:solidFill>
                </a:rPr>
                <a:t>Standards: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1"/>
                  </a:solidFill>
                </a:rPr>
                <a:t>PostgreSQL, Oracle, SQL Server, RedShift, or </a:t>
              </a:r>
              <a:r>
                <a:rPr lang="en-US" sz="1600" smtClean="0">
                  <a:solidFill>
                    <a:schemeClr val="tx1"/>
                  </a:solidFill>
                </a:rPr>
                <a:t>APS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1"/>
                  </a:solidFill>
                </a:rPr>
                <a:t>OMOP Common Data Model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Windows, MacOs, Linux</a:t>
              </a:r>
              <a:endParaRPr lang="en-US" sz="160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R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7277100" y="24384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6200" y="1524000"/>
            <a:ext cx="1447800" cy="1028700"/>
            <a:chOff x="3733800" y="2781300"/>
            <a:chExt cx="1447800" cy="1028700"/>
          </a:xfrm>
        </p:grpSpPr>
        <p:sp>
          <p:nvSpPr>
            <p:cNvPr id="5" name="Rounded Rectangle 4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Study coordinator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2200" y="1524000"/>
            <a:ext cx="1447800" cy="1028700"/>
            <a:chOff x="3733800" y="2781300"/>
            <a:chExt cx="1447800" cy="1028700"/>
          </a:xfrm>
        </p:grpSpPr>
        <p:sp>
          <p:nvSpPr>
            <p:cNvPr id="8" name="Rounded Rectangle 7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</a:t>
              </a:r>
              <a:endParaRPr lang="en-US" sz="1200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286000" y="1719150"/>
            <a:ext cx="4267200" cy="26205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38200" y="1905000"/>
            <a:ext cx="3124200" cy="1524000"/>
            <a:chOff x="5715000" y="2492625"/>
            <a:chExt cx="3124200" cy="1524000"/>
          </a:xfrm>
        </p:grpSpPr>
        <p:sp>
          <p:nvSpPr>
            <p:cNvPr id="14" name="Rounded Rectangle 13"/>
            <p:cNvSpPr/>
            <p:nvPr/>
          </p:nvSpPr>
          <p:spPr>
            <a:xfrm>
              <a:off x="5715000" y="3330825"/>
              <a:ext cx="3124200" cy="6858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Content: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R package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7277100" y="2492625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48200" y="29718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Mini-Sentinel: SAS</a:t>
            </a:r>
          </a:p>
          <a:p>
            <a:r>
              <a:rPr lang="en-US" smtClean="0"/>
              <a:t>EU-ADR: Java application (Jerboa)</a:t>
            </a:r>
          </a:p>
          <a:p>
            <a:endParaRPr lang="en-US"/>
          </a:p>
          <a:p>
            <a:r>
              <a:rPr lang="en-US" smtClean="0"/>
              <a:t>Why 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Efficient in deploying advanced computing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Easy to integrate different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Can we written by person ≠ Martijn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90800" y="1905000"/>
            <a:ext cx="3124200" cy="3657600"/>
            <a:chOff x="5715000" y="1654425"/>
            <a:chExt cx="3124200" cy="3657600"/>
          </a:xfrm>
        </p:grpSpPr>
        <p:sp>
          <p:nvSpPr>
            <p:cNvPr id="18" name="Rounded Rectangle 17"/>
            <p:cNvSpPr/>
            <p:nvPr/>
          </p:nvSpPr>
          <p:spPr>
            <a:xfrm>
              <a:off x="5715000" y="3330825"/>
              <a:ext cx="3124200" cy="19812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Delivery: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GitHub (StudyProtocols repo)</a:t>
              </a:r>
            </a:p>
            <a:p>
              <a:endParaRPr lang="en-US" sz="1600">
                <a:solidFill>
                  <a:schemeClr val="tx1"/>
                </a:solidFill>
              </a:endParaRPr>
            </a:p>
            <a:p>
              <a:r>
                <a:rPr lang="en-US" sz="1600" smtClean="0">
                  <a:solidFill>
                    <a:schemeClr val="tx1"/>
                  </a:solidFill>
                </a:rPr>
                <a:t>E.g. </a:t>
              </a:r>
            </a:p>
            <a:p>
              <a:r>
                <a:rPr lang="en-US" sz="1400">
                  <a:solidFill>
                    <a:schemeClr val="tx1"/>
                  </a:solidFill>
                  <a:hlinkClick r:id="rId2"/>
                </a:rPr>
                <a:t>https://</a:t>
              </a:r>
              <a:r>
                <a:rPr lang="en-US" sz="1400" smtClean="0">
                  <a:solidFill>
                    <a:schemeClr val="tx1"/>
                  </a:solidFill>
                  <a:hlinkClick r:id="rId2"/>
                </a:rPr>
                <a:t>github.com/OHDSI/StudyProtocols/tree/master/KeppraAngioedema</a:t>
              </a:r>
              <a:endParaRPr lang="en-US" sz="140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8143800" y="1654425"/>
              <a:ext cx="0" cy="1676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6200" y="1524000"/>
            <a:ext cx="1447800" cy="1028700"/>
            <a:chOff x="3733800" y="2781300"/>
            <a:chExt cx="1447800" cy="1028700"/>
          </a:xfrm>
        </p:grpSpPr>
        <p:sp>
          <p:nvSpPr>
            <p:cNvPr id="5" name="Rounded Rectangle 4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Study coordinator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2200" y="1524000"/>
            <a:ext cx="1447800" cy="1028700"/>
            <a:chOff x="3733800" y="2781300"/>
            <a:chExt cx="1447800" cy="1028700"/>
          </a:xfrm>
        </p:grpSpPr>
        <p:sp>
          <p:nvSpPr>
            <p:cNvPr id="8" name="Rounded Rectangle 7"/>
            <p:cNvSpPr/>
            <p:nvPr/>
          </p:nvSpPr>
          <p:spPr>
            <a:xfrm>
              <a:off x="3733800" y="2971800"/>
              <a:ext cx="1447800" cy="8382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48100" y="2781300"/>
              <a:ext cx="1219200" cy="4191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Data </a:t>
              </a:r>
              <a:r>
                <a:rPr lang="en-US" sz="1200" smtClean="0"/>
                <a:t>site</a:t>
              </a:r>
              <a:endParaRPr lang="en-US" sz="1200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4114800" y="3238500"/>
              <a:ext cx="685800" cy="457200"/>
            </a:xfrm>
            <a:prstGeom prst="flowChartMagneticDisk">
              <a:avLst/>
            </a:prstGeom>
            <a:solidFill>
              <a:srgbClr val="FCCB1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286000" y="1719150"/>
            <a:ext cx="4267200" cy="26205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38200" y="2395652"/>
            <a:ext cx="3429000" cy="3243148"/>
            <a:chOff x="5562600" y="2492626"/>
            <a:chExt cx="3429000" cy="3243148"/>
          </a:xfrm>
        </p:grpSpPr>
        <p:sp>
          <p:nvSpPr>
            <p:cNvPr id="14" name="Rounded Rectangle 13"/>
            <p:cNvSpPr/>
            <p:nvPr/>
          </p:nvSpPr>
          <p:spPr>
            <a:xfrm>
              <a:off x="5562600" y="3331874"/>
              <a:ext cx="3429000" cy="24039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Content: zip file containing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Plain text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CSV (comma-separated values)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PNG (plots)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…</a:t>
              </a:r>
            </a:p>
            <a:p>
              <a:endParaRPr lang="en-US" sz="1600" smtClean="0">
                <a:solidFill>
                  <a:schemeClr val="tx1"/>
                </a:solidFill>
              </a:endParaRPr>
            </a:p>
            <a:p>
              <a:r>
                <a:rPr lang="en-US" sz="1600" smtClean="0">
                  <a:solidFill>
                    <a:schemeClr val="tx1"/>
                  </a:solidFill>
                </a:rPr>
                <a:t>Needs to be: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1"/>
                  </a:solidFill>
                </a:rPr>
                <a:t>Non-identifiable </a:t>
              </a:r>
              <a:r>
                <a:rPr lang="en-US" sz="1600" smtClean="0">
                  <a:solidFill>
                    <a:schemeClr val="tx1"/>
                  </a:solidFill>
                </a:rPr>
                <a:t>information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Human reviewable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7277100" y="2492626"/>
              <a:ext cx="0" cy="839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 rot="10800000">
            <a:off x="2286000" y="2133600"/>
            <a:ext cx="4267200" cy="2620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513800" y="2438400"/>
            <a:ext cx="3429000" cy="1828800"/>
            <a:chOff x="5562600" y="2492626"/>
            <a:chExt cx="3429000" cy="1828800"/>
          </a:xfrm>
        </p:grpSpPr>
        <p:sp>
          <p:nvSpPr>
            <p:cNvPr id="29" name="Rounded Rectangle 28"/>
            <p:cNvSpPr/>
            <p:nvPr/>
          </p:nvSpPr>
          <p:spPr>
            <a:xfrm>
              <a:off x="5562600" y="3331874"/>
              <a:ext cx="3429000" cy="989552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Delivery: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E-mail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mtClean="0">
                  <a:solidFill>
                    <a:schemeClr val="tx1"/>
                  </a:solidFill>
                </a:rPr>
                <a:t>Amazon S3</a:t>
              </a:r>
            </a:p>
          </p:txBody>
        </p:sp>
        <p:cxnSp>
          <p:nvCxnSpPr>
            <p:cNvPr id="30" name="Straight Arrow Connector 29"/>
            <p:cNvCxnSpPr>
              <a:stCxn id="29" idx="0"/>
            </p:cNvCxnSpPr>
            <p:nvPr/>
          </p:nvCxnSpPr>
          <p:spPr>
            <a:xfrm flipV="1">
              <a:off x="7277100" y="2492626"/>
              <a:ext cx="0" cy="839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Interpreting results of a network 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smtClean="0"/>
              <a:t>Options:</a:t>
            </a:r>
          </a:p>
          <a:p>
            <a:endParaRPr lang="en-US" sz="2400"/>
          </a:p>
          <a:p>
            <a:r>
              <a:rPr lang="en-US" sz="2400" smtClean="0"/>
              <a:t>Do not combine results from sites</a:t>
            </a:r>
          </a:p>
          <a:p>
            <a:endParaRPr lang="en-US" sz="2400" smtClean="0"/>
          </a:p>
          <a:p>
            <a:r>
              <a:rPr lang="en-US" sz="2400" smtClean="0"/>
              <a:t>Combine results from sites using meta-analytic approach</a:t>
            </a:r>
          </a:p>
          <a:p>
            <a:endParaRPr lang="en-US" sz="2400" smtClean="0"/>
          </a:p>
          <a:p>
            <a:r>
              <a:rPr lang="en-US" sz="2400" smtClean="0"/>
              <a:t>Run a single regression across sites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heterogeneity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3091374"/>
            <a:ext cx="5419725" cy="37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r="937"/>
          <a:stretch/>
        </p:blipFill>
        <p:spPr bwMode="auto">
          <a:xfrm>
            <a:off x="2938461" y="1447800"/>
            <a:ext cx="5483983" cy="4221163"/>
          </a:xfrm>
          <a:prstGeom prst="rect">
            <a:avLst/>
          </a:prstGeom>
          <a:noFill/>
          <a:ln>
            <a:noFill/>
          </a:ln>
          <a:effectLst>
            <a:outerShdw blurRad="215900" dist="35921" dir="2700000" sx="108000" sy="108000" algn="ctr" rotWithShape="0">
              <a:schemeClr val="tx1">
                <a:alpha val="6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Databases differ in terms of</a:t>
            </a:r>
          </a:p>
          <a:p>
            <a:r>
              <a:rPr lang="en-US" sz="2400" smtClean="0"/>
              <a:t>Different sensitivity and specificity for exposure and outcome</a:t>
            </a:r>
          </a:p>
          <a:p>
            <a:r>
              <a:rPr lang="en-US" sz="2400" smtClean="0"/>
              <a:t>Different covariates captured (with different sens and spec)</a:t>
            </a:r>
          </a:p>
          <a:p>
            <a:r>
              <a:rPr lang="en-US" sz="2400" smtClean="0"/>
              <a:t>Different healthcare system: different confounding by indication?</a:t>
            </a:r>
          </a:p>
          <a:p>
            <a:r>
              <a:rPr lang="en-US" sz="2400" smtClean="0"/>
              <a:t>Different population: </a:t>
            </a:r>
          </a:p>
          <a:p>
            <a:pPr lvl="1"/>
            <a:r>
              <a:rPr lang="en-US" sz="2000" smtClean="0"/>
              <a:t>different baseline rate?</a:t>
            </a:r>
          </a:p>
          <a:p>
            <a:pPr lvl="1"/>
            <a:r>
              <a:rPr lang="en-US" sz="2000" smtClean="0"/>
              <a:t>different genetics: effect modification?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Dealing with database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Address study bias</a:t>
            </a:r>
          </a:p>
          <a:p>
            <a:pPr lvl="1"/>
            <a:r>
              <a:rPr lang="en-US" sz="2000" smtClean="0"/>
              <a:t>Use negative controls to demonstrate bias ≈ 0, or</a:t>
            </a:r>
          </a:p>
          <a:p>
            <a:pPr lvl="1"/>
            <a:r>
              <a:rPr lang="en-US" sz="2000" smtClean="0"/>
              <a:t>Calibrate confidence intervals</a:t>
            </a:r>
          </a:p>
          <a:p>
            <a:pPr lvl="1"/>
            <a:endParaRPr lang="en-US" sz="2000"/>
          </a:p>
          <a:p>
            <a:r>
              <a:rPr lang="en-US" sz="2400" smtClean="0"/>
              <a:t>Assume random effect</a:t>
            </a:r>
          </a:p>
          <a:p>
            <a:endParaRPr lang="en-US" sz="2400"/>
          </a:p>
          <a:p>
            <a:r>
              <a:rPr lang="en-US" sz="2400" smtClean="0"/>
              <a:t>Assume random intercept (background rate)</a:t>
            </a:r>
          </a:p>
          <a:p>
            <a:pPr lvl="1"/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262766" cy="3494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Starting to think about network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of next meeting(s)?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?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case-control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699510"/>
            <a:ext cx="6934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61224" y="3379774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Exposure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580" y="4850130"/>
            <a:ext cx="7696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4545330"/>
            <a:ext cx="1143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Exposure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6061710"/>
            <a:ext cx="78486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7024" y="2757977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Outcome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336" y="1371600"/>
            <a:ext cx="868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Restrict analysis to a specific group (= nesting cohort). Typically people with one of the indications of the drug of interest.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0719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Case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5240" y="447317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1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568475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2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3722489"/>
            <a:ext cx="0" cy="233922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Merge 11"/>
          <p:cNvSpPr/>
          <p:nvPr/>
        </p:nvSpPr>
        <p:spPr>
          <a:xfrm>
            <a:off x="6019800" y="3136292"/>
            <a:ext cx="228600" cy="179374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1295400" y="3379774"/>
            <a:ext cx="228600" cy="2016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8795" y="300770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Diagnose X</a:t>
            </a: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715805" y="4548069"/>
            <a:ext cx="228600" cy="2016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200" y="417599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Diagnose X</a:t>
            </a:r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544264" y="5782271"/>
            <a:ext cx="228600" cy="2016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47659" y="541020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Diagnose 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July 13</a:t>
            </a:r>
            <a:endParaRPr lang="en-US"/>
          </a:p>
          <a:p>
            <a:r>
              <a:rPr lang="en-US"/>
              <a:t>3pm Hong Kong / Taiwan</a:t>
            </a:r>
          </a:p>
          <a:p>
            <a:r>
              <a:rPr lang="en-US"/>
              <a:t>4pm South Korea</a:t>
            </a:r>
          </a:p>
          <a:p>
            <a:r>
              <a:rPr lang="en-US"/>
              <a:t>4:30pm Adelaide</a:t>
            </a:r>
          </a:p>
          <a:p>
            <a:r>
              <a:rPr lang="en-US" smtClean="0"/>
              <a:t>9am </a:t>
            </a:r>
            <a:r>
              <a:rPr lang="en-US"/>
              <a:t>Central European </a:t>
            </a:r>
            <a:r>
              <a:rPr lang="en-US" smtClean="0"/>
              <a:t>time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Covariates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699510"/>
            <a:ext cx="6934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61224" y="3379774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Exposure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580" y="4850130"/>
            <a:ext cx="7696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4545330"/>
            <a:ext cx="1143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Exposure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6061710"/>
            <a:ext cx="78486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7024" y="2757977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Outcome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336" y="1371600"/>
            <a:ext cx="868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Assess covariate status in period prior to index date</a:t>
            </a:r>
          </a:p>
          <a:p>
            <a:r>
              <a:rPr lang="en-US" sz="2400" smtClean="0">
                <a:solidFill>
                  <a:srgbClr val="20425A"/>
                </a:solidFill>
              </a:rPr>
              <a:t>Add covariates to logistic regression 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0719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Case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5240" y="447317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1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568475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2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3722489"/>
            <a:ext cx="0" cy="233922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Merge 11"/>
          <p:cNvSpPr/>
          <p:nvPr/>
        </p:nvSpPr>
        <p:spPr>
          <a:xfrm>
            <a:off x="6019800" y="3136292"/>
            <a:ext cx="228600" cy="179374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3997098" y="628488"/>
            <a:ext cx="495301" cy="37636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370424" y="3379774"/>
            <a:ext cx="0" cy="26743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43187" y="2289109"/>
            <a:ext cx="3764280" cy="936870"/>
          </a:xfrm>
          <a:prstGeom prst="roundRect">
            <a:avLst/>
          </a:prstGeom>
          <a:ln w="28575"/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Problem with intermediates</a:t>
            </a:r>
          </a:p>
        </p:txBody>
      </p:sp>
    </p:spTree>
    <p:extLst>
      <p:ext uri="{BB962C8B-B14F-4D97-AF65-F5344CB8AC3E}">
        <p14:creationId xmlns:p14="http://schemas.microsoft.com/office/powerpoint/2010/main" val="8437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on visit 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699510"/>
            <a:ext cx="6934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61224" y="3379774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Exposure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580" y="4850130"/>
            <a:ext cx="76962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4545330"/>
            <a:ext cx="11430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Exposure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6061710"/>
            <a:ext cx="7848600" cy="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3041313"/>
            <a:ext cx="105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Outcome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336" y="1371600"/>
            <a:ext cx="868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20425A"/>
                </a:solidFill>
              </a:rPr>
              <a:t>Find controls with visit close to index date. Set index date for that control to visit date.</a:t>
            </a:r>
            <a:endParaRPr lang="en-US" sz="2400">
              <a:solidFill>
                <a:srgbClr val="20425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30719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Case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5240" y="447317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1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5684758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Control 2</a:t>
            </a:r>
            <a:endParaRPr lang="en-US"/>
          </a:p>
        </p:txBody>
      </p:sp>
      <p:sp>
        <p:nvSpPr>
          <p:cNvPr id="12" name="Flowchart: Merge 11"/>
          <p:cNvSpPr/>
          <p:nvPr/>
        </p:nvSpPr>
        <p:spPr>
          <a:xfrm>
            <a:off x="6019800" y="3136292"/>
            <a:ext cx="228600" cy="179374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/>
          <p:cNvSpPr/>
          <p:nvPr/>
        </p:nvSpPr>
        <p:spPr>
          <a:xfrm>
            <a:off x="6019799" y="2642632"/>
            <a:ext cx="228600" cy="228600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8399" y="257226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Visit</a:t>
            </a:r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5698067" y="4543544"/>
            <a:ext cx="228600" cy="228600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26667" y="447317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Visit</a:t>
            </a:r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6489996" y="5740969"/>
            <a:ext cx="228600" cy="228600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18596" y="567060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Visit</a:t>
            </a: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43187" y="2289109"/>
            <a:ext cx="3764280" cy="936870"/>
          </a:xfrm>
          <a:prstGeom prst="roundRect">
            <a:avLst/>
          </a:prstGeom>
          <a:ln w="28575"/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Aim to make index date more comparable between cases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5872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Weaknesses of case-control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Vulnerable to between-person confounding</a:t>
            </a:r>
          </a:p>
          <a:p>
            <a:pPr lvl="1"/>
            <a:r>
              <a:rPr lang="en-US" smtClean="0"/>
              <a:t>Cases and controls are only matched on a few general attributes (age, sex)</a:t>
            </a:r>
          </a:p>
          <a:p>
            <a:pPr lvl="1"/>
            <a:r>
              <a:rPr lang="en-US" smtClean="0"/>
              <a:t>Even when nesting</a:t>
            </a:r>
          </a:p>
          <a:p>
            <a:r>
              <a:rPr lang="en-US" smtClean="0"/>
              <a:t>Vulnerable to time-varying confounding</a:t>
            </a:r>
          </a:p>
          <a:p>
            <a:pPr lvl="1"/>
            <a:r>
              <a:rPr lang="en-US" smtClean="0"/>
              <a:t>For cases, index date is significant</a:t>
            </a:r>
          </a:p>
          <a:p>
            <a:pPr lvl="1"/>
            <a:r>
              <a:rPr lang="en-US" smtClean="0"/>
              <a:t>For controls, index date is a random point in time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single CaseControl study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162800" cy="55861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caseData &lt;- getDbCaseData(connectionDetails = connectionDetails,</a:t>
            </a:r>
          </a:p>
          <a:p>
            <a:r>
              <a:rPr lang="en-US" sz="1050"/>
              <a:t>                          </a:t>
            </a:r>
            <a:r>
              <a:rPr lang="en-US" sz="1050" smtClean="0"/>
              <a:t>                         cdmDatabaseSchema </a:t>
            </a:r>
            <a:r>
              <a:rPr lang="en-US" sz="1050"/>
              <a:t>= cdmDatabaseSchema,</a:t>
            </a:r>
          </a:p>
          <a:p>
            <a:r>
              <a:rPr lang="en-US" sz="1050"/>
              <a:t> </a:t>
            </a:r>
            <a:r>
              <a:rPr lang="en-US" sz="1050" smtClean="0"/>
              <a:t>                                                  </a:t>
            </a:r>
            <a:r>
              <a:rPr lang="en-US" sz="1050"/>
              <a:t>outcomeDatabaseSchema = cohortDatabaseSchema,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outcomeTable = cohortTable,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outcomeIds = 1,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useNestingCohort = TRUE,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nestingCohortDatabaseSchema = cohortDatabaseSchema,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nestingCohortTable = cohortTable,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</a:t>
            </a:r>
            <a:r>
              <a:rPr lang="en-US" sz="1050"/>
              <a:t>nestingCohortId = 2,</a:t>
            </a:r>
          </a:p>
          <a:p>
            <a:r>
              <a:rPr lang="en-US" sz="1050" smtClean="0"/>
              <a:t>                                                  </a:t>
            </a:r>
            <a:r>
              <a:rPr lang="en-US" sz="1050"/>
              <a:t>useObservationEndAsNestingEndDate = TRUE,</a:t>
            </a:r>
          </a:p>
          <a:p>
            <a:r>
              <a:rPr lang="en-US" sz="1050"/>
              <a:t>                      </a:t>
            </a:r>
            <a:r>
              <a:rPr lang="en-US" sz="1050" smtClean="0"/>
              <a:t>                            </a:t>
            </a:r>
            <a:r>
              <a:rPr lang="en-US" sz="1050"/>
              <a:t>getVisits = TRUE)</a:t>
            </a:r>
          </a:p>
          <a:p>
            <a:r>
              <a:rPr lang="en-US" sz="1050"/>
              <a:t>caseControls &lt;- selectControls(caseData = caseData,</a:t>
            </a:r>
          </a:p>
          <a:p>
            <a:r>
              <a:rPr lang="en-US" sz="1050" smtClean="0"/>
              <a:t>                                                       </a:t>
            </a:r>
            <a:r>
              <a:rPr lang="en-US" sz="1050"/>
              <a:t>outcomeId = 1,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firstOutcomeOnly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washoutPeriod = 180,</a:t>
            </a:r>
          </a:p>
          <a:p>
            <a:r>
              <a:rPr lang="en-US" sz="1050"/>
              <a:t>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controlsPerCase = 2,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matchOnAge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ageCaliper = 2,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matchOnGender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matchOnProvider = FALSE,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matchOnVisitDate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visitDateCaliper = 30)</a:t>
            </a:r>
          </a:p>
          <a:p>
            <a:r>
              <a:rPr lang="en-US" sz="1050"/>
              <a:t>caseControlsExposure &lt;- getDbExposureData(connectionDetails = connectionDetails,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caseControls = caseControls,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exposureDatabaseSchema = cdmDatabaseSchema,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exposureTable = "drug_era",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exposureIds = </a:t>
            </a:r>
            <a:r>
              <a:rPr lang="en-US" sz="1050" smtClean="0"/>
              <a:t>1124300,</a:t>
            </a:r>
          </a:p>
          <a:p>
            <a:r>
              <a:rPr lang="en-US" sz="1050" smtClean="0"/>
              <a:t>                                                                                  covariateSettings = covariateSettings)</a:t>
            </a:r>
            <a:endParaRPr lang="en-US" sz="1050"/>
          </a:p>
          <a:p>
            <a:r>
              <a:rPr lang="en-US" sz="1050"/>
              <a:t>caseControlData &lt;- createCaseControlData(caseControlsExposure = caseControlsExposure,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exposureId = 1124300,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firstExposureOnly = FALSE,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riskWindowStart = 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riskWindowEnd = 0)				 </a:t>
            </a:r>
          </a:p>
          <a:p>
            <a:r>
              <a:rPr lang="en-US" sz="1050"/>
              <a:t>fit &lt;- fitCaseControlModel(caseControlData, useCovariates = TRUE, caseControlsExposure </a:t>
            </a:r>
            <a:r>
              <a:rPr lang="en-US" sz="1050" smtClean="0"/>
              <a:t> = caseControlsExposure)</a:t>
            </a:r>
            <a:r>
              <a:rPr lang="en-US" sz="1050"/>
              <a:t>	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single CaseControl study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162800" cy="55861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caseData &lt;- getDbCaseData(connectionDetails = connectionDetails,</a:t>
            </a:r>
          </a:p>
          <a:p>
            <a:r>
              <a:rPr lang="en-US" sz="1050"/>
              <a:t>                          </a:t>
            </a:r>
            <a:r>
              <a:rPr lang="en-US" sz="1050" smtClean="0"/>
              <a:t>                         cdmDatabaseSchema </a:t>
            </a:r>
            <a:r>
              <a:rPr lang="en-US" sz="1050"/>
              <a:t>= cdmDatabaseSchema,</a:t>
            </a:r>
          </a:p>
          <a:p>
            <a:r>
              <a:rPr lang="en-US" sz="1050"/>
              <a:t> </a:t>
            </a:r>
            <a:r>
              <a:rPr lang="en-US" sz="1050" smtClean="0"/>
              <a:t>                                                  </a:t>
            </a:r>
            <a:r>
              <a:rPr lang="en-US" sz="1050"/>
              <a:t>outcomeDatabaseSchema = cohortDatabaseSchema,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outcomeTable = cohortTable,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outcomeIds = 1,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useNestingCohort = TRUE,</a:t>
            </a:r>
          </a:p>
          <a:p>
            <a:r>
              <a:rPr lang="en-US" sz="1050"/>
              <a:t>                         </a:t>
            </a:r>
            <a:r>
              <a:rPr lang="en-US" sz="1050" smtClean="0"/>
              <a:t>                          </a:t>
            </a:r>
            <a:r>
              <a:rPr lang="en-US" sz="1050"/>
              <a:t>nestingCohortDatabaseSchema = cohortDatabaseSchema,</a:t>
            </a:r>
          </a:p>
          <a:p>
            <a:r>
              <a:rPr lang="en-US" sz="1050" smtClean="0"/>
              <a:t>                                                   </a:t>
            </a:r>
            <a:r>
              <a:rPr lang="en-US" sz="1050"/>
              <a:t>nestingCohortTable = cohortTable,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</a:t>
            </a:r>
            <a:r>
              <a:rPr lang="en-US" sz="1050"/>
              <a:t>nestingCohortId = 2,</a:t>
            </a:r>
          </a:p>
          <a:p>
            <a:r>
              <a:rPr lang="en-US" sz="1050" smtClean="0"/>
              <a:t>                                                  </a:t>
            </a:r>
            <a:r>
              <a:rPr lang="en-US" sz="1050"/>
              <a:t>useObservationEndAsNestingEndDate = TRUE,</a:t>
            </a:r>
          </a:p>
          <a:p>
            <a:r>
              <a:rPr lang="en-US" sz="1050"/>
              <a:t>                      </a:t>
            </a:r>
            <a:r>
              <a:rPr lang="en-US" sz="1050" smtClean="0"/>
              <a:t>                            </a:t>
            </a:r>
            <a:r>
              <a:rPr lang="en-US" sz="1050"/>
              <a:t>getVisits = TRUE)</a:t>
            </a:r>
          </a:p>
          <a:p>
            <a:r>
              <a:rPr lang="en-US" sz="1050"/>
              <a:t>caseControls &lt;- selectControls(caseData = caseData,</a:t>
            </a:r>
          </a:p>
          <a:p>
            <a:r>
              <a:rPr lang="en-US" sz="1050" smtClean="0"/>
              <a:t>                                                       </a:t>
            </a:r>
            <a:r>
              <a:rPr lang="en-US" sz="1050"/>
              <a:t>outcomeId = 1,</a:t>
            </a:r>
          </a:p>
          <a:p>
            <a:r>
              <a:rPr lang="en-US" sz="1050"/>
              <a:t> 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firstOutcomeOnly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washoutPeriod = 180,</a:t>
            </a:r>
          </a:p>
          <a:p>
            <a:r>
              <a:rPr lang="en-US" sz="1050"/>
              <a:t>                       </a:t>
            </a:r>
            <a:r>
              <a:rPr lang="en-US" sz="1050" smtClean="0"/>
              <a:t>                               </a:t>
            </a:r>
            <a:r>
              <a:rPr lang="en-US" sz="1050"/>
              <a:t>controlsPerCase = 2,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matchOnAge = TRUE,</a:t>
            </a:r>
          </a:p>
          <a:p>
            <a:r>
              <a:rPr lang="en-US" sz="1050" smtClean="0"/>
              <a:t>                                                      </a:t>
            </a:r>
            <a:r>
              <a:rPr lang="en-US" sz="1050"/>
              <a:t>ageCaliper = 2,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matchOnGender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matchOnProvider = FALSE,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matchOnVisitDate = TRUE,</a:t>
            </a:r>
          </a:p>
          <a:p>
            <a:r>
              <a:rPr lang="en-US" sz="1050" smtClean="0"/>
              <a:t>                                                     </a:t>
            </a:r>
            <a:r>
              <a:rPr lang="en-US" sz="1050"/>
              <a:t>visitDateCaliper = 30)</a:t>
            </a:r>
          </a:p>
          <a:p>
            <a:r>
              <a:rPr lang="en-US" sz="1050"/>
              <a:t>caseControlsExposure &lt;- getDbExposureData(connectionDetails = connectionDetails,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caseControls = caseControls,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exposureDatabaseSchema = cdmDatabaseSchema,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exposureTable = "drug_era",</a:t>
            </a:r>
          </a:p>
          <a:p>
            <a:r>
              <a:rPr lang="en-US" sz="1050" smtClean="0"/>
              <a:t>                                                                                  </a:t>
            </a:r>
            <a:r>
              <a:rPr lang="en-US" sz="1050"/>
              <a:t>exposureIds = </a:t>
            </a:r>
            <a:r>
              <a:rPr lang="en-US" sz="1050" smtClean="0"/>
              <a:t>1124300,</a:t>
            </a:r>
          </a:p>
          <a:p>
            <a:r>
              <a:rPr lang="en-US" sz="1050" smtClean="0"/>
              <a:t>                                                                                  covariateSettings = covariateSettings)</a:t>
            </a:r>
            <a:endParaRPr lang="en-US" sz="1050"/>
          </a:p>
          <a:p>
            <a:r>
              <a:rPr lang="en-US" sz="1050"/>
              <a:t>caseControlData &lt;- createCaseControlData(caseControlsExposure = caseControlsExposure,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exposureId = 1124300,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firstExposureOnly = FALSE,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riskWindowStart = 0,</a:t>
            </a:r>
          </a:p>
          <a:p>
            <a:r>
              <a:rPr lang="en-US" sz="1050" smtClean="0"/>
              <a:t>                                                                              </a:t>
            </a:r>
            <a:r>
              <a:rPr lang="en-US" sz="1050"/>
              <a:t>riskWindowEnd = 0)				 </a:t>
            </a:r>
          </a:p>
          <a:p>
            <a:r>
              <a:rPr lang="en-US" sz="1050"/>
              <a:t>fit &lt;- fitCaseControlModel(caseControlData, useCovariates = TRUE, caseControlsExposure </a:t>
            </a:r>
            <a:r>
              <a:rPr lang="en-US" sz="1050" smtClean="0"/>
              <a:t> = caseControlsExposure)</a:t>
            </a:r>
            <a:r>
              <a:rPr lang="en-US" sz="1050"/>
              <a:t>	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6400800" cy="1828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14133" y="3299058"/>
            <a:ext cx="6096000" cy="210982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Get the data from the CDM database: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Specified 1 outcome in the cohort table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Specified a nesting cohort in the cohort table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Nesting cohort ends on observation end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Get visit data</a:t>
            </a:r>
          </a:p>
        </p:txBody>
      </p:sp>
      <p:sp>
        <p:nvSpPr>
          <p:cNvPr id="7" name="Up Arrow 6"/>
          <p:cNvSpPr/>
          <p:nvPr/>
        </p:nvSpPr>
        <p:spPr>
          <a:xfrm>
            <a:off x="5376333" y="3048000"/>
            <a:ext cx="685800" cy="2510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2073</Words>
  <Application>Microsoft Office PowerPoint</Application>
  <PresentationFormat>On-screen Show (4:3)</PresentationFormat>
  <Paragraphs>516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CaseControl package</vt:lpstr>
      <vt:lpstr>Quick recap of previous meeting</vt:lpstr>
      <vt:lpstr>Case-control</vt:lpstr>
      <vt:lpstr>Nested case-control</vt:lpstr>
      <vt:lpstr>Covariates</vt:lpstr>
      <vt:lpstr>Matching on visit date</vt:lpstr>
      <vt:lpstr>Weaknesses of case-control</vt:lpstr>
      <vt:lpstr>A single CaseControl study</vt:lpstr>
      <vt:lpstr>A single CaseControl study</vt:lpstr>
      <vt:lpstr>A single CaseControl study</vt:lpstr>
      <vt:lpstr>A single CaseControl study</vt:lpstr>
      <vt:lpstr>A single CaseControl study</vt:lpstr>
      <vt:lpstr>A single CaseControl study</vt:lpstr>
      <vt:lpstr>Evaluating residual bias</vt:lpstr>
      <vt:lpstr>Matching on age and gender</vt:lpstr>
      <vt:lpstr>+ nesting in rheumatoid arthritis</vt:lpstr>
      <vt:lpstr>+ adding Charlson, DCSI, and CHADS2</vt:lpstr>
      <vt:lpstr>+ matching on visit</vt:lpstr>
      <vt:lpstr>Case-control is still popular</vt:lpstr>
      <vt:lpstr>Some recent papers</vt:lpstr>
      <vt:lpstr>Conclusions</vt:lpstr>
      <vt:lpstr>Conclusions</vt:lpstr>
      <vt:lpstr>Next steps</vt:lpstr>
      <vt:lpstr>Distributed research network</vt:lpstr>
      <vt:lpstr>Hub and spoke network</vt:lpstr>
      <vt:lpstr>OHDSI network</vt:lpstr>
      <vt:lpstr>Treatment pathway study</vt:lpstr>
      <vt:lpstr>Drug Utilization in Children study</vt:lpstr>
      <vt:lpstr>Keppra-angioedema study</vt:lpstr>
      <vt:lpstr>Everyone can initiate and lead a study</vt:lpstr>
      <vt:lpstr>Implementation</vt:lpstr>
      <vt:lpstr>Implementation</vt:lpstr>
      <vt:lpstr>Implementation</vt:lpstr>
      <vt:lpstr>Interpreting results of a network  study</vt:lpstr>
      <vt:lpstr>Database heterogeneity</vt:lpstr>
      <vt:lpstr>Database heterogeneity</vt:lpstr>
      <vt:lpstr>Dealing with database heterogeneity</vt:lpstr>
      <vt:lpstr>Conclusions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265</cp:revision>
  <dcterms:created xsi:type="dcterms:W3CDTF">2013-12-30T14:14:20Z</dcterms:created>
  <dcterms:modified xsi:type="dcterms:W3CDTF">2016-06-30T07:22:19Z</dcterms:modified>
</cp:coreProperties>
</file>