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649" r:id="rId2"/>
    <p:sldId id="656" r:id="rId3"/>
    <p:sldId id="664" r:id="rId4"/>
    <p:sldId id="650" r:id="rId5"/>
    <p:sldId id="652" r:id="rId6"/>
    <p:sldId id="653" r:id="rId7"/>
    <p:sldId id="655" r:id="rId8"/>
    <p:sldId id="657" r:id="rId9"/>
    <p:sldId id="658" r:id="rId10"/>
    <p:sldId id="661" r:id="rId11"/>
    <p:sldId id="663" r:id="rId12"/>
    <p:sldId id="662" r:id="rId13"/>
    <p:sldId id="665" r:id="rId14"/>
    <p:sldId id="667" r:id="rId15"/>
    <p:sldId id="670" r:id="rId16"/>
    <p:sldId id="671" r:id="rId17"/>
    <p:sldId id="672" r:id="rId18"/>
    <p:sldId id="673" r:id="rId19"/>
    <p:sldId id="674" r:id="rId20"/>
    <p:sldId id="675" r:id="rId21"/>
    <p:sldId id="676" r:id="rId22"/>
    <p:sldId id="677" r:id="rId23"/>
    <p:sldId id="678" r:id="rId24"/>
    <p:sldId id="679" r:id="rId25"/>
    <p:sldId id="680" r:id="rId26"/>
    <p:sldId id="681" r:id="rId27"/>
    <p:sldId id="682" r:id="rId28"/>
    <p:sldId id="683" r:id="rId29"/>
    <p:sldId id="684" r:id="rId30"/>
    <p:sldId id="685" r:id="rId31"/>
    <p:sldId id="686" r:id="rId32"/>
    <p:sldId id="687" r:id="rId33"/>
    <p:sldId id="688" r:id="rId34"/>
    <p:sldId id="689" r:id="rId35"/>
    <p:sldId id="690" r:id="rId36"/>
    <p:sldId id="691" r:id="rId37"/>
    <p:sldId id="692" r:id="rId38"/>
    <p:sldId id="693" r:id="rId39"/>
    <p:sldId id="694" r:id="rId40"/>
    <p:sldId id="695" r:id="rId41"/>
    <p:sldId id="696" r:id="rId42"/>
    <p:sldId id="697" r:id="rId43"/>
    <p:sldId id="698" r:id="rId44"/>
    <p:sldId id="699" r:id="rId45"/>
    <p:sldId id="700" r:id="rId46"/>
    <p:sldId id="701" r:id="rId47"/>
    <p:sldId id="702" r:id="rId48"/>
    <p:sldId id="703" r:id="rId49"/>
    <p:sldId id="704" r:id="rId50"/>
    <p:sldId id="705" r:id="rId51"/>
    <p:sldId id="706" r:id="rId52"/>
    <p:sldId id="707" r:id="rId53"/>
    <p:sldId id="708" r:id="rId54"/>
    <p:sldId id="709" r:id="rId55"/>
    <p:sldId id="710" r:id="rId5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9F15"/>
    <a:srgbClr val="FCCB10"/>
    <a:srgbClr val="20425A"/>
    <a:srgbClr val="EB6622"/>
    <a:srgbClr val="153153"/>
    <a:srgbClr val="E287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5" autoAdjust="0"/>
    <p:restoredTop sz="96000" autoAdjust="0"/>
  </p:normalViewPr>
  <p:slideViewPr>
    <p:cSldViewPr>
      <p:cViewPr>
        <p:scale>
          <a:sx n="125" d="100"/>
          <a:sy n="125" d="100"/>
        </p:scale>
        <p:origin x="396" y="-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1/10/2018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6142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err="1" smtClean="0">
                <a:effectLst/>
              </a:rPr>
              <a:t>Guertin</a:t>
            </a:r>
            <a:r>
              <a:rPr lang="en-US" altLang="ko-KR" dirty="0" smtClean="0">
                <a:effectLst/>
              </a:rPr>
              <a:t>, Jason R., </a:t>
            </a:r>
            <a:r>
              <a:rPr lang="en-US" altLang="ko-KR" dirty="0" err="1" smtClean="0">
                <a:effectLst/>
              </a:rPr>
              <a:t>Elham</a:t>
            </a:r>
            <a:r>
              <a:rPr lang="en-US" altLang="ko-KR" dirty="0" smtClean="0">
                <a:effectLst/>
              </a:rPr>
              <a:t> </a:t>
            </a:r>
            <a:r>
              <a:rPr lang="en-US" altLang="ko-KR" dirty="0" err="1" smtClean="0">
                <a:effectLst/>
              </a:rPr>
              <a:t>Rahme</a:t>
            </a:r>
            <a:r>
              <a:rPr lang="en-US" altLang="ko-KR" dirty="0" smtClean="0">
                <a:effectLst/>
              </a:rPr>
              <a:t>, Colin R. </a:t>
            </a:r>
            <a:r>
              <a:rPr lang="en-US" altLang="ko-KR" dirty="0" err="1" smtClean="0">
                <a:effectLst/>
              </a:rPr>
              <a:t>Dormuth</a:t>
            </a:r>
            <a:r>
              <a:rPr lang="en-US" altLang="ko-KR" dirty="0" smtClean="0">
                <a:effectLst/>
              </a:rPr>
              <a:t>, and Jacques </a:t>
            </a:r>
            <a:r>
              <a:rPr lang="en-US" altLang="ko-KR" dirty="0" err="1" smtClean="0">
                <a:effectLst/>
              </a:rPr>
              <a:t>LeLorier</a:t>
            </a:r>
            <a:r>
              <a:rPr lang="en-US" altLang="ko-KR" dirty="0" smtClean="0">
                <a:effectLst/>
              </a:rPr>
              <a:t>. “Head to Head Comparison of the Propensity Score and the High-Dimensional Propensity Score Matching Methods.” </a:t>
            </a:r>
            <a:r>
              <a:rPr lang="en-US" altLang="ko-KR" i="1" dirty="0" smtClean="0">
                <a:effectLst/>
              </a:rPr>
              <a:t>BMC Medical Research Methodology</a:t>
            </a:r>
            <a:r>
              <a:rPr lang="en-US" altLang="ko-KR" dirty="0" smtClean="0">
                <a:effectLst/>
              </a:rPr>
              <a:t> 16 (February 19, 2016). doi:10.1186/s12874-016-0119-1.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7344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9049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Theoretically, COX-2 inhibitors are expected</a:t>
            </a:r>
            <a:r>
              <a:rPr lang="ko-KR" altLang="en-US" smtClean="0"/>
              <a:t> </a:t>
            </a:r>
            <a:r>
              <a:rPr lang="en-US" altLang="ko-KR" dirty="0" smtClean="0"/>
              <a:t>to</a:t>
            </a:r>
            <a:r>
              <a:rPr lang="ko-KR" altLang="en-US" smtClean="0"/>
              <a:t> </a:t>
            </a:r>
            <a:r>
              <a:rPr lang="en-US" altLang="ko-KR" dirty="0" smtClean="0"/>
              <a:t>be safer to conventional NSAIDs regarding renal toxicity. However, the previous reports are </a:t>
            </a:r>
            <a:r>
              <a:rPr lang="en-US" altLang="ko-KR" dirty="0" smtClean="0">
                <a:solidFill>
                  <a:srgbClr val="C00000"/>
                </a:solidFill>
              </a:rPr>
              <a:t>controversial</a:t>
            </a:r>
            <a:r>
              <a:rPr lang="en-US" altLang="ko-KR" dirty="0" smtClean="0"/>
              <a:t>. </a:t>
            </a: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90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Theoretically, COX-2 inhibitors are expected</a:t>
            </a:r>
            <a:r>
              <a:rPr lang="ko-KR" altLang="en-US" smtClean="0"/>
              <a:t> </a:t>
            </a:r>
            <a:r>
              <a:rPr lang="en-US" altLang="ko-KR" dirty="0" smtClean="0"/>
              <a:t>to</a:t>
            </a:r>
            <a:r>
              <a:rPr lang="ko-KR" altLang="en-US" smtClean="0"/>
              <a:t> </a:t>
            </a:r>
            <a:r>
              <a:rPr lang="en-US" altLang="ko-KR" dirty="0" smtClean="0"/>
              <a:t>be safer to conventional NSAIDs regarding renal toxicity. However, the previous reports are </a:t>
            </a:r>
            <a:r>
              <a:rPr lang="en-US" altLang="ko-KR" dirty="0" smtClean="0">
                <a:solidFill>
                  <a:srgbClr val="C00000"/>
                </a:solidFill>
              </a:rPr>
              <a:t>controversial</a:t>
            </a:r>
            <a:r>
              <a:rPr lang="en-US" altLang="ko-KR" dirty="0" smtClean="0"/>
              <a:t>. </a:t>
            </a: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5623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compare the risk of acute kidney injury between conventional nonsteroidal anti-inflammatory drugs (NSAIDs) and selective cyclooxygenase-2 (COX-2) inhibitors.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8554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Shouldn’t we exclude CKD </a:t>
            </a:r>
            <a:r>
              <a:rPr lang="en-US" altLang="ko-KR" dirty="0" err="1" smtClean="0"/>
              <a:t>patietns</a:t>
            </a:r>
            <a:r>
              <a:rPr lang="en-US" altLang="ko-KR" dirty="0" smtClean="0"/>
              <a:t>?</a:t>
            </a:r>
            <a:r>
              <a:rPr lang="en-US" altLang="ko-KR" baseline="0" dirty="0" smtClean="0"/>
              <a:t>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2355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Shouldn’t we exclude CKD </a:t>
            </a:r>
            <a:r>
              <a:rPr lang="en-US" altLang="ko-KR" dirty="0" err="1" smtClean="0"/>
              <a:t>patietns</a:t>
            </a:r>
            <a:r>
              <a:rPr lang="en-US" altLang="ko-KR" dirty="0" smtClean="0"/>
              <a:t>?</a:t>
            </a:r>
            <a:r>
              <a:rPr lang="en-US" altLang="ko-KR" baseline="0" dirty="0" smtClean="0"/>
              <a:t>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2339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 smtClean="0"/>
              <a:t>Martijn J. Schuemie, Marc A. Suchard and Patrick B. Ryan (2017). CohortMethod: New-user cohort method with large scale propensity and outcome models. R package version 2.4.3.</a:t>
            </a:r>
            <a:endParaRPr lang="ko-KR" altLang="en-US" smtClean="0"/>
          </a:p>
        </p:txBody>
      </p:sp>
      <p:sp>
        <p:nvSpPr>
          <p:cNvPr id="1843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fld id="{352AF785-2F6D-420F-B176-9D708FF3483B}" type="slidenum">
              <a:rPr lang="ko-KR" altLang="en-US" smtClean="0">
                <a:latin typeface="맑은 고딕" panose="020B0503020000020004" pitchFamily="50" charset="-127"/>
              </a:rPr>
              <a:pPr/>
              <a:t>31</a:t>
            </a:fld>
            <a:endParaRPr lang="ko-KR" altLang="en-US" smtClean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090857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2867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fld id="{F01B34B5-1805-43D2-A3BE-AF2CF3FBF572}" type="slidenum">
              <a:rPr lang="ko-KR" altLang="en-US" smtClean="0">
                <a:latin typeface="맑은 고딕" panose="020B0503020000020004" pitchFamily="50" charset="-127"/>
              </a:rPr>
              <a:pPr/>
              <a:t>32</a:t>
            </a:fld>
            <a:endParaRPr lang="ko-KR" altLang="en-US" smtClean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133341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2867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fld id="{F01B34B5-1805-43D2-A3BE-AF2CF3FBF572}" type="slidenum">
              <a:rPr lang="ko-KR" altLang="en-US" smtClean="0">
                <a:latin typeface="맑은 고딕" panose="020B0503020000020004" pitchFamily="50" charset="-127"/>
              </a:rPr>
              <a:pPr/>
              <a:t>33</a:t>
            </a:fld>
            <a:endParaRPr lang="ko-KR" altLang="en-US" smtClean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10112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>
                <a:effectLst/>
              </a:rPr>
              <a:t>Zeng and Lin. </a:t>
            </a:r>
            <a:r>
              <a:rPr lang="en-US" altLang="ko-KR" i="1" dirty="0" err="1" smtClean="0">
                <a:effectLst/>
              </a:rPr>
              <a:t>Biometrika</a:t>
            </a:r>
            <a:r>
              <a:rPr lang="en-US" altLang="ko-KR" dirty="0" smtClean="0">
                <a:effectLst/>
              </a:rPr>
              <a:t> (2015)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360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2867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fld id="{F01B34B5-1805-43D2-A3BE-AF2CF3FBF572}" type="slidenum">
              <a:rPr lang="ko-KR" altLang="en-US" smtClean="0">
                <a:latin typeface="맑은 고딕" panose="020B0503020000020004" pitchFamily="50" charset="-127"/>
              </a:rPr>
              <a:pPr/>
              <a:t>34</a:t>
            </a:fld>
            <a:endParaRPr lang="ko-KR" altLang="en-US" smtClean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809643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2867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fld id="{F01B34B5-1805-43D2-A3BE-AF2CF3FBF572}" type="slidenum">
              <a:rPr lang="ko-KR" altLang="en-US" smtClean="0">
                <a:latin typeface="맑은 고딕" panose="020B0503020000020004" pitchFamily="50" charset="-127"/>
              </a:rPr>
              <a:pPr/>
              <a:t>35</a:t>
            </a:fld>
            <a:endParaRPr lang="ko-KR" altLang="en-US" smtClean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416699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2867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fld id="{F01B34B5-1805-43D2-A3BE-AF2CF3FBF572}" type="slidenum">
              <a:rPr lang="ko-KR" altLang="en-US" smtClean="0">
                <a:latin typeface="맑은 고딕" panose="020B0503020000020004" pitchFamily="50" charset="-127"/>
              </a:rPr>
              <a:pPr/>
              <a:t>36</a:t>
            </a:fld>
            <a:endParaRPr lang="ko-KR" altLang="en-US" smtClean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170386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 smtClean="0"/>
          </a:p>
        </p:txBody>
      </p:sp>
      <p:sp>
        <p:nvSpPr>
          <p:cNvPr id="2867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fld id="{F01B34B5-1805-43D2-A3BE-AF2CF3FBF572}" type="slidenum">
              <a:rPr lang="ko-KR" altLang="en-US" smtClean="0">
                <a:latin typeface="맑은 고딕" panose="020B0503020000020004" pitchFamily="50" charset="-127"/>
              </a:rPr>
              <a:pPr/>
              <a:t>37</a:t>
            </a:fld>
            <a:endParaRPr lang="ko-KR" altLang="en-US" smtClean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699125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compare the risk of acute kidney injury between conventional nonsteroidal anti-inflammatory drugs (NSAIDs) and selective cyclooxygenase-2 (COX-2) inhibitors.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4735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We need to restrict the</a:t>
            </a:r>
            <a:r>
              <a:rPr lang="en-US" altLang="ko-KR" baseline="0" dirty="0" smtClean="0"/>
              <a:t> age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049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 smtClean="0"/>
              <a:t>Martijn J. Schuemie, Marc A. Suchard and Patrick B. Ryan (2017). CohortMethod: New-user cohort method with large scale propensity and outcome models. R package version 2.4.3.</a:t>
            </a:r>
            <a:endParaRPr lang="ko-KR" altLang="en-US" smtClean="0"/>
          </a:p>
        </p:txBody>
      </p:sp>
      <p:sp>
        <p:nvSpPr>
          <p:cNvPr id="1843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fld id="{352AF785-2F6D-420F-B176-9D708FF3483B}" type="slidenum">
              <a:rPr lang="ko-KR" altLang="en-US" smtClean="0">
                <a:latin typeface="맑은 고딕" panose="020B0503020000020004" pitchFamily="50" charset="-127"/>
              </a:rPr>
              <a:pPr/>
              <a:t>44</a:t>
            </a:fld>
            <a:endParaRPr lang="ko-KR" altLang="en-US" smtClean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86856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 dirty="0" smtClean="0"/>
              <a:t>(T) </a:t>
            </a:r>
            <a:r>
              <a:rPr lang="en-US" altLang="ko-KR" dirty="0" err="1" smtClean="0"/>
              <a:t>Tenofovia</a:t>
            </a:r>
            <a:r>
              <a:rPr lang="en-US" altLang="ko-KR" dirty="0" smtClean="0"/>
              <a:t> </a:t>
            </a:r>
          </a:p>
          <a:p>
            <a:r>
              <a:rPr lang="en-US" altLang="ko-KR" dirty="0" smtClean="0"/>
              <a:t>2007</a:t>
            </a:r>
            <a:r>
              <a:rPr lang="ko-KR" altLang="en-US" dirty="0" smtClean="0"/>
              <a:t>년 이후</a:t>
            </a:r>
            <a:r>
              <a:rPr lang="en-US" altLang="ko-KR" baseline="0" dirty="0" smtClean="0"/>
              <a:t> </a:t>
            </a:r>
            <a:r>
              <a:rPr lang="en-US" altLang="ko-KR" dirty="0" err="1" smtClean="0"/>
              <a:t>Earlist</a:t>
            </a:r>
            <a:r>
              <a:rPr lang="en-US" altLang="ko-KR" baseline="0" dirty="0" smtClean="0"/>
              <a:t> event</a:t>
            </a:r>
          </a:p>
          <a:p>
            <a:r>
              <a:rPr lang="en-US" altLang="ko-KR" baseline="0" dirty="0" err="1" smtClean="0"/>
              <a:t>Entecavir</a:t>
            </a:r>
            <a:r>
              <a:rPr lang="en-US" altLang="ko-KR" baseline="0" dirty="0" smtClean="0"/>
              <a:t> before 730 days &amp; after 7 days</a:t>
            </a:r>
          </a:p>
          <a:p>
            <a:r>
              <a:rPr lang="en-US" altLang="ko-KR" dirty="0" smtClean="0"/>
              <a:t>HIV :</a:t>
            </a:r>
            <a:r>
              <a:rPr lang="en-US" altLang="ko-KR" baseline="0" dirty="0" smtClean="0"/>
              <a:t> at most 0</a:t>
            </a:r>
          </a:p>
          <a:p>
            <a:r>
              <a:rPr lang="en-US" altLang="ko-KR" dirty="0" smtClean="0"/>
              <a:t>HBV : at least 1 all</a:t>
            </a:r>
            <a:r>
              <a:rPr lang="en-US" altLang="ko-KR" baseline="0" dirty="0" smtClean="0"/>
              <a:t> before and 7 days after</a:t>
            </a:r>
          </a:p>
          <a:p>
            <a:endParaRPr lang="en-US" altLang="ko-KR" baseline="0" dirty="0" smtClean="0"/>
          </a:p>
          <a:p>
            <a:r>
              <a:rPr lang="en-US" altLang="ko-KR" dirty="0" smtClean="0"/>
              <a:t>(C) </a:t>
            </a:r>
            <a:r>
              <a:rPr lang="en-US" altLang="ko-KR" dirty="0" err="1" smtClean="0"/>
              <a:t>Enticavir</a:t>
            </a:r>
            <a:r>
              <a:rPr lang="en-US" altLang="ko-KR" dirty="0" smtClean="0"/>
              <a:t> </a:t>
            </a:r>
          </a:p>
          <a:p>
            <a:r>
              <a:rPr lang="en-US" altLang="ko-KR" dirty="0" smtClean="0"/>
              <a:t>2007</a:t>
            </a:r>
            <a:r>
              <a:rPr lang="ko-KR" altLang="en-US" dirty="0" smtClean="0"/>
              <a:t>년 이후</a:t>
            </a:r>
            <a:r>
              <a:rPr lang="en-US" altLang="ko-KR" baseline="0" dirty="0" smtClean="0"/>
              <a:t> </a:t>
            </a:r>
            <a:r>
              <a:rPr lang="en-US" altLang="ko-KR" dirty="0" err="1" smtClean="0"/>
              <a:t>Earlist</a:t>
            </a:r>
            <a:r>
              <a:rPr lang="en-US" altLang="ko-KR" baseline="0" dirty="0" smtClean="0"/>
              <a:t> event</a:t>
            </a:r>
          </a:p>
          <a:p>
            <a:r>
              <a:rPr lang="en-US" altLang="ko-KR" baseline="0" dirty="0" err="1" smtClean="0"/>
              <a:t>Tenofovia</a:t>
            </a:r>
            <a:r>
              <a:rPr lang="en-US" altLang="ko-KR" baseline="0" dirty="0" smtClean="0"/>
              <a:t> before 730 days &amp; after 7 days</a:t>
            </a:r>
          </a:p>
          <a:p>
            <a:r>
              <a:rPr lang="en-US" altLang="ko-KR" dirty="0" smtClean="0"/>
              <a:t>HIV :</a:t>
            </a:r>
            <a:r>
              <a:rPr lang="en-US" altLang="ko-KR" baseline="0" dirty="0" smtClean="0"/>
              <a:t> at most 0</a:t>
            </a:r>
          </a:p>
          <a:p>
            <a:r>
              <a:rPr lang="en-US" altLang="ko-KR" dirty="0" smtClean="0"/>
              <a:t>HBV : at least 1 all</a:t>
            </a:r>
            <a:r>
              <a:rPr lang="en-US" altLang="ko-KR" baseline="0" dirty="0" smtClean="0"/>
              <a:t> before and 7 days after</a:t>
            </a:r>
          </a:p>
          <a:p>
            <a:endParaRPr lang="en-US" altLang="ko-KR" baseline="0" dirty="0" smtClean="0"/>
          </a:p>
          <a:p>
            <a:r>
              <a:rPr lang="en-US" altLang="ko-KR" baseline="0" dirty="0" smtClean="0"/>
              <a:t>(O) fracture</a:t>
            </a:r>
          </a:p>
          <a:p>
            <a:endParaRPr lang="ko-KR" altLang="en-US" dirty="0" smtClean="0"/>
          </a:p>
        </p:txBody>
      </p:sp>
      <p:sp>
        <p:nvSpPr>
          <p:cNvPr id="2867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fld id="{F01B34B5-1805-43D2-A3BE-AF2CF3FBF572}" type="slidenum">
              <a:rPr lang="ko-KR" altLang="en-US" smtClean="0">
                <a:latin typeface="맑은 고딕" panose="020B0503020000020004" pitchFamily="50" charset="-127"/>
              </a:rPr>
              <a:pPr/>
              <a:t>45</a:t>
            </a:fld>
            <a:endParaRPr lang="ko-KR" altLang="en-US" smtClean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721224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2867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fld id="{F01B34B5-1805-43D2-A3BE-AF2CF3FBF572}" type="slidenum">
              <a:rPr lang="ko-KR" altLang="en-US" smtClean="0">
                <a:latin typeface="맑은 고딕" panose="020B0503020000020004" pitchFamily="50" charset="-127"/>
              </a:rPr>
              <a:pPr/>
              <a:t>46</a:t>
            </a:fld>
            <a:endParaRPr lang="ko-KR" altLang="en-US" smtClean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88849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2867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fld id="{F01B34B5-1805-43D2-A3BE-AF2CF3FBF572}" type="slidenum">
              <a:rPr lang="ko-KR" altLang="en-US" smtClean="0">
                <a:latin typeface="맑은 고딕" panose="020B0503020000020004" pitchFamily="50" charset="-127"/>
              </a:rPr>
              <a:pPr/>
              <a:t>47</a:t>
            </a:fld>
            <a:endParaRPr lang="ko-KR" altLang="en-US" smtClean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865182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>
                <a:effectLst/>
              </a:rPr>
              <a:t>La </a:t>
            </a:r>
            <a:r>
              <a:rPr lang="en-US" altLang="ko-KR" dirty="0" err="1" smtClean="0">
                <a:effectLst/>
              </a:rPr>
              <a:t>Gamba</a:t>
            </a:r>
            <a:r>
              <a:rPr lang="en-US" altLang="ko-KR" dirty="0" smtClean="0">
                <a:effectLst/>
              </a:rPr>
              <a:t> et al., </a:t>
            </a:r>
            <a:r>
              <a:rPr lang="en-US" altLang="ko-KR" i="1" dirty="0" err="1" smtClean="0">
                <a:effectLst/>
              </a:rPr>
              <a:t>Pharmacoepidemiology</a:t>
            </a:r>
            <a:r>
              <a:rPr lang="en-US" altLang="ko-KR" i="1" dirty="0" smtClean="0">
                <a:effectLst/>
              </a:rPr>
              <a:t> and Drug Safety</a:t>
            </a:r>
            <a:r>
              <a:rPr lang="en-US" altLang="ko-KR" dirty="0" smtClean="0">
                <a:effectLst/>
              </a:rPr>
              <a:t> (2017)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the effect of interest is heterogeneous, a one‐stage meta‐analysis ignoring clustering gives biased estimates. Two‐stage meta‐analysis generates estimates at least as accurate and precise as one‐stage meta‐analysis. However, in a study using small databases and rare exposures and/or outcomes, a correct one‐stage meta‐analysis becomes essential</a:t>
            </a:r>
            <a:r>
              <a:rPr lang="en-US" altLang="ko-KR" dirty="0" smtClean="0"/>
              <a:t> </a:t>
            </a:r>
            <a:br>
              <a:rPr lang="en-US" altLang="ko-KR" dirty="0" smtClean="0"/>
            </a:b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17556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 smtClean="0"/>
          </a:p>
        </p:txBody>
      </p:sp>
      <p:sp>
        <p:nvSpPr>
          <p:cNvPr id="2867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fld id="{F01B34B5-1805-43D2-A3BE-AF2CF3FBF572}" type="slidenum">
              <a:rPr lang="ko-KR" altLang="en-US" smtClean="0">
                <a:latin typeface="맑은 고딕" panose="020B0503020000020004" pitchFamily="50" charset="-127"/>
              </a:rPr>
              <a:pPr/>
              <a:t>48</a:t>
            </a:fld>
            <a:endParaRPr lang="ko-KR" altLang="en-US" dirty="0" smtClean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7630960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 dirty="0" smtClean="0"/>
              <a:t>Treated</a:t>
            </a:r>
            <a:r>
              <a:rPr lang="en-US" altLang="ko-KR" baseline="0" dirty="0" smtClean="0"/>
              <a:t> : </a:t>
            </a:r>
            <a:r>
              <a:rPr lang="en-US" altLang="ko-KR" baseline="0" dirty="0" err="1" smtClean="0"/>
              <a:t>Tenofoviar</a:t>
            </a:r>
            <a:endParaRPr lang="en-US" altLang="ko-KR" baseline="0" dirty="0" smtClean="0"/>
          </a:p>
          <a:p>
            <a:r>
              <a:rPr lang="en-US" altLang="ko-KR" baseline="0" dirty="0" err="1" smtClean="0"/>
              <a:t>Compatator</a:t>
            </a:r>
            <a:r>
              <a:rPr lang="en-US" altLang="ko-KR" baseline="0" dirty="0" smtClean="0"/>
              <a:t> : </a:t>
            </a:r>
            <a:r>
              <a:rPr lang="en-US" altLang="ko-KR" baseline="0" dirty="0" err="1" smtClean="0"/>
              <a:t>Entecaviar</a:t>
            </a:r>
            <a:endParaRPr lang="ko-KR" altLang="en-US" dirty="0" smtClean="0"/>
          </a:p>
        </p:txBody>
      </p:sp>
      <p:sp>
        <p:nvSpPr>
          <p:cNvPr id="2867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fld id="{F01B34B5-1805-43D2-A3BE-AF2CF3FBF572}" type="slidenum">
              <a:rPr lang="ko-KR" altLang="en-US" smtClean="0">
                <a:latin typeface="맑은 고딕" panose="020B0503020000020004" pitchFamily="50" charset="-127"/>
              </a:rPr>
              <a:pPr/>
              <a:t>49</a:t>
            </a:fld>
            <a:endParaRPr lang="ko-KR" altLang="en-US" dirty="0" smtClean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6814439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 smtClean="0"/>
          </a:p>
        </p:txBody>
      </p:sp>
      <p:sp>
        <p:nvSpPr>
          <p:cNvPr id="2867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fld id="{F01B34B5-1805-43D2-A3BE-AF2CF3FBF572}" type="slidenum">
              <a:rPr lang="ko-KR" altLang="en-US" smtClean="0">
                <a:latin typeface="맑은 고딕" panose="020B0503020000020004" pitchFamily="50" charset="-127"/>
              </a:rPr>
              <a:pPr/>
              <a:t>50</a:t>
            </a:fld>
            <a:endParaRPr lang="ko-KR" altLang="en-US" smtClean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038151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2867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fld id="{F01B34B5-1805-43D2-A3BE-AF2CF3FBF572}" type="slidenum">
              <a:rPr lang="ko-KR" altLang="en-US" smtClean="0">
                <a:latin typeface="맑은 고딕" panose="020B0503020000020004" pitchFamily="50" charset="-127"/>
              </a:rPr>
              <a:pPr/>
              <a:t>51</a:t>
            </a:fld>
            <a:endParaRPr lang="ko-KR" altLang="en-US" smtClean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330585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2867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fld id="{F01B34B5-1805-43D2-A3BE-AF2CF3FBF572}" type="slidenum">
              <a:rPr lang="ko-KR" altLang="en-US" smtClean="0">
                <a:latin typeface="맑은 고딕" panose="020B0503020000020004" pitchFamily="50" charset="-127"/>
              </a:rPr>
              <a:pPr/>
              <a:t>52</a:t>
            </a:fld>
            <a:endParaRPr lang="ko-KR" altLang="en-US" smtClean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6459815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 smtClean="0"/>
          </a:p>
        </p:txBody>
      </p:sp>
      <p:sp>
        <p:nvSpPr>
          <p:cNvPr id="2867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fld id="{F01B34B5-1805-43D2-A3BE-AF2CF3FBF572}" type="slidenum">
              <a:rPr lang="ko-KR" altLang="en-US" smtClean="0">
                <a:latin typeface="맑은 고딕" panose="020B0503020000020004" pitchFamily="50" charset="-127"/>
              </a:rPr>
              <a:pPr/>
              <a:t>53</a:t>
            </a:fld>
            <a:endParaRPr lang="ko-KR" altLang="en-US" dirty="0" smtClean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3422842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 smtClean="0"/>
          </a:p>
        </p:txBody>
      </p:sp>
      <p:sp>
        <p:nvSpPr>
          <p:cNvPr id="2867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fld id="{F01B34B5-1805-43D2-A3BE-AF2CF3FBF572}" type="slidenum">
              <a:rPr lang="ko-KR" altLang="en-US" smtClean="0">
                <a:latin typeface="맑은 고딕" panose="020B0503020000020004" pitchFamily="50" charset="-127"/>
              </a:rPr>
              <a:pPr/>
              <a:t>54</a:t>
            </a:fld>
            <a:endParaRPr lang="ko-KR" altLang="en-US" dirty="0" smtClean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4605583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 smtClean="0"/>
          </a:p>
        </p:txBody>
      </p:sp>
      <p:sp>
        <p:nvSpPr>
          <p:cNvPr id="2867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fld id="{F01B34B5-1805-43D2-A3BE-AF2CF3FBF572}" type="slidenum">
              <a:rPr lang="ko-KR" altLang="en-US" smtClean="0">
                <a:latin typeface="맑은 고딕" panose="020B0503020000020004" pitchFamily="50" charset="-127"/>
              </a:rPr>
              <a:pPr/>
              <a:t>55</a:t>
            </a:fld>
            <a:endParaRPr lang="ko-KR" altLang="en-US" smtClean="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104252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>
                <a:effectLst/>
              </a:rPr>
              <a:t>La </a:t>
            </a:r>
            <a:r>
              <a:rPr lang="en-US" altLang="ko-KR" dirty="0" err="1" smtClean="0">
                <a:effectLst/>
              </a:rPr>
              <a:t>Gamba</a:t>
            </a:r>
            <a:r>
              <a:rPr lang="en-US" altLang="ko-KR" dirty="0" smtClean="0">
                <a:effectLst/>
              </a:rPr>
              <a:t> et al., </a:t>
            </a:r>
            <a:r>
              <a:rPr lang="en-US" altLang="ko-KR" i="1" dirty="0" err="1" smtClean="0">
                <a:effectLst/>
              </a:rPr>
              <a:t>Pharmacoepidemiology</a:t>
            </a:r>
            <a:r>
              <a:rPr lang="en-US" altLang="ko-KR" i="1" dirty="0" smtClean="0">
                <a:effectLst/>
              </a:rPr>
              <a:t> and Drug Safety</a:t>
            </a:r>
            <a:r>
              <a:rPr lang="en-US" altLang="ko-KR" dirty="0" smtClean="0">
                <a:effectLst/>
              </a:rPr>
              <a:t> (2017)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the effect of interest is heterogeneous, a one‐stage meta‐analysis ignoring clustering gives biased estimates. Two‐stage meta‐analysis generates estimates at least as accurate and precise as one‐stage meta‐analysis. However, in a study using small databases and rare exposures and/or outcomes, a correct one‐stage meta‐analysis becomes essential</a:t>
            </a:r>
            <a:r>
              <a:rPr lang="en-US" altLang="ko-KR" dirty="0" smtClean="0"/>
              <a:t> </a:t>
            </a:r>
            <a:br>
              <a:rPr lang="en-US" altLang="ko-KR" dirty="0" smtClean="0"/>
            </a:b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189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>
                <a:effectLst/>
              </a:rPr>
              <a:t>La </a:t>
            </a:r>
            <a:r>
              <a:rPr lang="en-US" altLang="ko-KR" dirty="0" err="1" smtClean="0">
                <a:effectLst/>
              </a:rPr>
              <a:t>Gamba</a:t>
            </a:r>
            <a:r>
              <a:rPr lang="en-US" altLang="ko-KR" dirty="0" smtClean="0">
                <a:effectLst/>
              </a:rPr>
              <a:t> et al., </a:t>
            </a:r>
            <a:r>
              <a:rPr lang="en-US" altLang="ko-KR" i="1" dirty="0" err="1" smtClean="0">
                <a:effectLst/>
              </a:rPr>
              <a:t>Pharmacoepidemiology</a:t>
            </a:r>
            <a:r>
              <a:rPr lang="en-US" altLang="ko-KR" i="1" dirty="0" smtClean="0">
                <a:effectLst/>
              </a:rPr>
              <a:t> and Drug Safety</a:t>
            </a:r>
            <a:r>
              <a:rPr lang="en-US" altLang="ko-KR" dirty="0" smtClean="0">
                <a:effectLst/>
              </a:rPr>
              <a:t> (2017)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the effect of interest is heterogeneous, a one‐stage meta‐analysis ignoring clustering gives biased estimates. Two‐stage meta‐analysis generates estimates at least as accurate and precise as one‐stage meta‐analysis. However, in a study using small databases and rare exposures and/or outcomes, a correct one‐stage meta‐analysis becomes essential</a:t>
            </a:r>
            <a:r>
              <a:rPr lang="en-US" altLang="ko-KR" dirty="0" smtClean="0"/>
              <a:t> </a:t>
            </a:r>
            <a:br>
              <a:rPr lang="en-US" altLang="ko-KR" dirty="0" smtClean="0"/>
            </a:b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1523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>
                <a:effectLst/>
              </a:rPr>
              <a:t>La </a:t>
            </a:r>
            <a:r>
              <a:rPr lang="en-US" altLang="ko-KR" dirty="0" err="1" smtClean="0">
                <a:effectLst/>
              </a:rPr>
              <a:t>Gamba</a:t>
            </a:r>
            <a:r>
              <a:rPr lang="en-US" altLang="ko-KR" dirty="0" smtClean="0">
                <a:effectLst/>
              </a:rPr>
              <a:t> et al., </a:t>
            </a:r>
            <a:r>
              <a:rPr lang="en-US" altLang="ko-KR" i="1" dirty="0" err="1" smtClean="0">
                <a:effectLst/>
              </a:rPr>
              <a:t>Pharmacoepidemiology</a:t>
            </a:r>
            <a:r>
              <a:rPr lang="en-US" altLang="ko-KR" i="1" dirty="0" smtClean="0">
                <a:effectLst/>
              </a:rPr>
              <a:t> and Drug Safety</a:t>
            </a:r>
            <a:r>
              <a:rPr lang="en-US" altLang="ko-KR" dirty="0" smtClean="0">
                <a:effectLst/>
              </a:rPr>
              <a:t> (2017)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the effect of interest is heterogeneous, a one‐stage meta‐analysis ignoring clustering gives biased estimates. Two‐stage meta‐analysis generates estimates at least as accurate and precise as one‐stage meta‐analysis. However, in a study using small databases and rare exposures and/or outcomes, a correct one‐stage meta‐analysis becomes essential</a:t>
            </a:r>
            <a:r>
              <a:rPr lang="en-US" altLang="ko-KR" dirty="0" smtClean="0"/>
              <a:t> </a:t>
            </a:r>
            <a:br>
              <a:rPr lang="en-US" altLang="ko-KR" dirty="0" smtClean="0"/>
            </a:b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7285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err="1" smtClean="0">
                <a:effectLst/>
              </a:rPr>
              <a:t>Guertin</a:t>
            </a:r>
            <a:r>
              <a:rPr lang="en-US" altLang="ko-KR" dirty="0" smtClean="0">
                <a:effectLst/>
              </a:rPr>
              <a:t>, Jason R., </a:t>
            </a:r>
            <a:r>
              <a:rPr lang="en-US" altLang="ko-KR" dirty="0" err="1" smtClean="0">
                <a:effectLst/>
              </a:rPr>
              <a:t>Elham</a:t>
            </a:r>
            <a:r>
              <a:rPr lang="en-US" altLang="ko-KR" dirty="0" smtClean="0">
                <a:effectLst/>
              </a:rPr>
              <a:t> </a:t>
            </a:r>
            <a:r>
              <a:rPr lang="en-US" altLang="ko-KR" dirty="0" err="1" smtClean="0">
                <a:effectLst/>
              </a:rPr>
              <a:t>Rahme</a:t>
            </a:r>
            <a:r>
              <a:rPr lang="en-US" altLang="ko-KR" dirty="0" smtClean="0">
                <a:effectLst/>
              </a:rPr>
              <a:t>, Colin R. </a:t>
            </a:r>
            <a:r>
              <a:rPr lang="en-US" altLang="ko-KR" dirty="0" err="1" smtClean="0">
                <a:effectLst/>
              </a:rPr>
              <a:t>Dormuth</a:t>
            </a:r>
            <a:r>
              <a:rPr lang="en-US" altLang="ko-KR" dirty="0" smtClean="0">
                <a:effectLst/>
              </a:rPr>
              <a:t>, and Jacques </a:t>
            </a:r>
            <a:r>
              <a:rPr lang="en-US" altLang="ko-KR" dirty="0" err="1" smtClean="0">
                <a:effectLst/>
              </a:rPr>
              <a:t>LeLorier</a:t>
            </a:r>
            <a:r>
              <a:rPr lang="en-US" altLang="ko-KR" dirty="0" smtClean="0">
                <a:effectLst/>
              </a:rPr>
              <a:t>. “Head to Head Comparison of the Propensity Score and the High-Dimensional Propensity Score Matching Methods.” </a:t>
            </a:r>
            <a:r>
              <a:rPr lang="en-US" altLang="ko-KR" i="1" dirty="0" smtClean="0">
                <a:effectLst/>
              </a:rPr>
              <a:t>BMC Medical Research Methodology</a:t>
            </a:r>
            <a:r>
              <a:rPr lang="en-US" altLang="ko-KR" dirty="0" smtClean="0">
                <a:effectLst/>
              </a:rPr>
              <a:t> 16 (February 19, 2016). doi:10.1186/s12874-016-0119-1.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4476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err="1" smtClean="0">
                <a:effectLst/>
              </a:rPr>
              <a:t>Guertin</a:t>
            </a:r>
            <a:r>
              <a:rPr lang="en-US" altLang="ko-KR" dirty="0" smtClean="0">
                <a:effectLst/>
              </a:rPr>
              <a:t>, Jason R., </a:t>
            </a:r>
            <a:r>
              <a:rPr lang="en-US" altLang="ko-KR" dirty="0" err="1" smtClean="0">
                <a:effectLst/>
              </a:rPr>
              <a:t>Elham</a:t>
            </a:r>
            <a:r>
              <a:rPr lang="en-US" altLang="ko-KR" dirty="0" smtClean="0">
                <a:effectLst/>
              </a:rPr>
              <a:t> </a:t>
            </a:r>
            <a:r>
              <a:rPr lang="en-US" altLang="ko-KR" dirty="0" err="1" smtClean="0">
                <a:effectLst/>
              </a:rPr>
              <a:t>Rahme</a:t>
            </a:r>
            <a:r>
              <a:rPr lang="en-US" altLang="ko-KR" dirty="0" smtClean="0">
                <a:effectLst/>
              </a:rPr>
              <a:t>, Colin R. </a:t>
            </a:r>
            <a:r>
              <a:rPr lang="en-US" altLang="ko-KR" dirty="0" err="1" smtClean="0">
                <a:effectLst/>
              </a:rPr>
              <a:t>Dormuth</a:t>
            </a:r>
            <a:r>
              <a:rPr lang="en-US" altLang="ko-KR" dirty="0" smtClean="0">
                <a:effectLst/>
              </a:rPr>
              <a:t>, and Jacques </a:t>
            </a:r>
            <a:r>
              <a:rPr lang="en-US" altLang="ko-KR" dirty="0" err="1" smtClean="0">
                <a:effectLst/>
              </a:rPr>
              <a:t>LeLorier</a:t>
            </a:r>
            <a:r>
              <a:rPr lang="en-US" altLang="ko-KR" dirty="0" smtClean="0">
                <a:effectLst/>
              </a:rPr>
              <a:t>. “Head to Head Comparison of the Propensity Score and the High-Dimensional Propensity Score Matching Methods.” </a:t>
            </a:r>
            <a:r>
              <a:rPr lang="en-US" altLang="ko-KR" i="1" dirty="0" smtClean="0">
                <a:effectLst/>
              </a:rPr>
              <a:t>BMC Medical Research Methodology</a:t>
            </a:r>
            <a:r>
              <a:rPr lang="en-US" altLang="ko-KR" dirty="0" smtClean="0">
                <a:effectLst/>
              </a:rPr>
              <a:t> 16 (February 19, 2016). doi:10.1186/s12874-016-0119-1.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3848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err="1" smtClean="0">
                <a:effectLst/>
              </a:rPr>
              <a:t>Guertin</a:t>
            </a:r>
            <a:r>
              <a:rPr lang="en-US" altLang="ko-KR" dirty="0" smtClean="0">
                <a:effectLst/>
              </a:rPr>
              <a:t>, Jason R., </a:t>
            </a:r>
            <a:r>
              <a:rPr lang="en-US" altLang="ko-KR" dirty="0" err="1" smtClean="0">
                <a:effectLst/>
              </a:rPr>
              <a:t>Elham</a:t>
            </a:r>
            <a:r>
              <a:rPr lang="en-US" altLang="ko-KR" dirty="0" smtClean="0">
                <a:effectLst/>
              </a:rPr>
              <a:t> </a:t>
            </a:r>
            <a:r>
              <a:rPr lang="en-US" altLang="ko-KR" dirty="0" err="1" smtClean="0">
                <a:effectLst/>
              </a:rPr>
              <a:t>Rahme</a:t>
            </a:r>
            <a:r>
              <a:rPr lang="en-US" altLang="ko-KR" dirty="0" smtClean="0">
                <a:effectLst/>
              </a:rPr>
              <a:t>, Colin R. </a:t>
            </a:r>
            <a:r>
              <a:rPr lang="en-US" altLang="ko-KR" dirty="0" err="1" smtClean="0">
                <a:effectLst/>
              </a:rPr>
              <a:t>Dormuth</a:t>
            </a:r>
            <a:r>
              <a:rPr lang="en-US" altLang="ko-KR" dirty="0" smtClean="0">
                <a:effectLst/>
              </a:rPr>
              <a:t>, and Jacques </a:t>
            </a:r>
            <a:r>
              <a:rPr lang="en-US" altLang="ko-KR" dirty="0" err="1" smtClean="0">
                <a:effectLst/>
              </a:rPr>
              <a:t>LeLorier</a:t>
            </a:r>
            <a:r>
              <a:rPr lang="en-US" altLang="ko-KR" dirty="0" smtClean="0">
                <a:effectLst/>
              </a:rPr>
              <a:t>. “Head to Head Comparison of the Propensity Score and the High-Dimensional Propensity Score Matching Methods.” </a:t>
            </a:r>
            <a:r>
              <a:rPr lang="en-US" altLang="ko-KR" i="1" dirty="0" smtClean="0">
                <a:effectLst/>
              </a:rPr>
              <a:t>BMC Medical Research Methodology</a:t>
            </a:r>
            <a:r>
              <a:rPr lang="en-US" altLang="ko-KR" dirty="0" smtClean="0">
                <a:effectLst/>
              </a:rPr>
              <a:t> 16 (February 19, 2016). doi:10.1186/s12874-016-0119-1.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210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forums.ohdsi.org/t/save-our-sisyphus-in-korea-challenge/3373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hdsi.org/web/wiki/doku.php?id=research:risk_of_acute_kidney_injury_between_conventional_nsaids_and_selective_cox-2_inhibitors#code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ithub.com/OHDSI/StudyProtocolSandbox/tree/master/NSAIDsVsCoxib_AKI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OHDSI/StudyProtocolSandbox/tree/master/TenfovirVsEntecavir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286000" y="2362200"/>
            <a:ext cx="6705600" cy="1755775"/>
          </a:xfrm>
        </p:spPr>
        <p:txBody>
          <a:bodyPr>
            <a:noAutofit/>
          </a:bodyPr>
          <a:lstStyle/>
          <a:p>
            <a:r>
              <a:rPr lang="en-US" sz="4800" dirty="0" smtClean="0"/>
              <a:t>FAQs from researchers</a:t>
            </a:r>
            <a:br>
              <a:rPr lang="en-US" sz="4800" dirty="0" smtClean="0"/>
            </a:br>
            <a:r>
              <a:rPr lang="en-US" sz="4800" dirty="0" smtClean="0"/>
              <a:t>and the answers of mine </a:t>
            </a:r>
            <a:br>
              <a:rPr lang="en-US" sz="4800" dirty="0" smtClean="0"/>
            </a:br>
            <a:r>
              <a:rPr lang="en-US" sz="4800" dirty="0" smtClean="0"/>
              <a:t>for OHDSI study pipeline 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6781800" y="5867400"/>
            <a:ext cx="2362200" cy="53340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Seng Chan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723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2nd </a:t>
            </a:r>
            <a:r>
              <a:rPr lang="en-US" altLang="ko-KR" dirty="0"/>
              <a:t>A: Evidence for high-dimensional propensity score matching</a:t>
            </a:r>
            <a:endParaRPr lang="ko-KR" altLang="en-US" sz="270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31" y="1565694"/>
            <a:ext cx="4609620" cy="4485341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6955" y="1989136"/>
            <a:ext cx="4406079" cy="3802063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5715000" y="6125466"/>
            <a:ext cx="3429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100" dirty="0" err="1" smtClean="0"/>
              <a:t>Guertin</a:t>
            </a:r>
            <a:r>
              <a:rPr lang="en-US" altLang="ko-KR" sz="1100" dirty="0" smtClean="0"/>
              <a:t> et al., </a:t>
            </a:r>
            <a:r>
              <a:rPr lang="en-US" altLang="ko-KR" sz="1100" i="1" dirty="0" smtClean="0"/>
              <a:t>BMC </a:t>
            </a:r>
            <a:r>
              <a:rPr lang="en-US" altLang="ko-KR" sz="1100" i="1" dirty="0"/>
              <a:t>Medical Research </a:t>
            </a:r>
            <a:r>
              <a:rPr lang="en-US" altLang="ko-KR" sz="1100" i="1" dirty="0" smtClean="0"/>
              <a:t>Methodology</a:t>
            </a:r>
            <a:r>
              <a:rPr lang="en-US" altLang="ko-KR" sz="1100" dirty="0" smtClean="0"/>
              <a:t>, 2016</a:t>
            </a:r>
            <a:endParaRPr lang="en-US" altLang="ko-KR" sz="1100" dirty="0"/>
          </a:p>
        </p:txBody>
      </p:sp>
    </p:spTree>
    <p:extLst>
      <p:ext uri="{BB962C8B-B14F-4D97-AF65-F5344CB8AC3E}">
        <p14:creationId xmlns:p14="http://schemas.microsoft.com/office/powerpoint/2010/main" val="3126337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FAQ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1. Why don’t we just pool the data?</a:t>
            </a:r>
          </a:p>
          <a:p>
            <a:pPr lvl="1"/>
            <a:r>
              <a:rPr lang="en-US" altLang="ko-KR" dirty="0" smtClean="0"/>
              <a:t>Pooled data vs. Meta-analysis approach</a:t>
            </a:r>
          </a:p>
          <a:p>
            <a:pPr lvl="2"/>
            <a:r>
              <a:rPr lang="en-US" altLang="ko-KR" dirty="0" smtClean="0"/>
              <a:t>Synonyms: 1 stage vs. 2 stage meta-analysis</a:t>
            </a:r>
          </a:p>
          <a:p>
            <a:r>
              <a:rPr lang="en-US" altLang="ko-KR" b="1" dirty="0" smtClean="0"/>
              <a:t>2. Why should we use large scale propensity score matching?</a:t>
            </a:r>
            <a:endParaRPr lang="ko-KR" altLang="en-US" b="1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381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2nd </a:t>
            </a:r>
            <a:r>
              <a:rPr lang="en-US" altLang="ko-KR" dirty="0"/>
              <a:t>A: </a:t>
            </a:r>
            <a:r>
              <a:rPr lang="en-US" altLang="ko-KR" dirty="0" smtClean="0"/>
              <a:t>Experience from replica study</a:t>
            </a:r>
            <a:endParaRPr lang="ko-KR" altLang="en-US" sz="270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9" name="직사각형 8"/>
          <p:cNvSpPr/>
          <p:nvPr/>
        </p:nvSpPr>
        <p:spPr>
          <a:xfrm>
            <a:off x="5715000" y="6125466"/>
            <a:ext cx="3429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en-US" altLang="ko-KR" sz="1100" dirty="0" smtClean="0"/>
              <a:t>Lee et al., </a:t>
            </a:r>
            <a:r>
              <a:rPr lang="en-US" altLang="ko-KR" sz="1100" i="1" dirty="0" smtClean="0"/>
              <a:t>International Journal of </a:t>
            </a:r>
            <a:r>
              <a:rPr lang="en-US" altLang="ko-KR" sz="1100" i="1" dirty="0" err="1" smtClean="0"/>
              <a:t>Cardilogy</a:t>
            </a:r>
            <a:r>
              <a:rPr lang="en-US" altLang="ko-KR" sz="1100" dirty="0" smtClean="0"/>
              <a:t>, 2016</a:t>
            </a:r>
            <a:endParaRPr lang="en-US" altLang="ko-KR" sz="1100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75" y="881062"/>
            <a:ext cx="6800850" cy="509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14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2nd </a:t>
            </a:r>
            <a:r>
              <a:rPr lang="en-US" altLang="ko-KR" dirty="0"/>
              <a:t>A: </a:t>
            </a:r>
            <a:r>
              <a:rPr lang="en-US" altLang="ko-KR" dirty="0" smtClean="0"/>
              <a:t>Experience from replica study</a:t>
            </a:r>
            <a:endParaRPr lang="ko-KR" altLang="en-US" sz="2700"/>
          </a:p>
        </p:txBody>
      </p:sp>
      <p:sp>
        <p:nvSpPr>
          <p:cNvPr id="7" name="내용 개체 틀 6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ko-KR" altLang="en-US"/>
          </a:p>
        </p:txBody>
      </p:sp>
      <p:sp>
        <p:nvSpPr>
          <p:cNvPr id="8" name="내용 개체 틀 7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 smtClean="0"/>
              <a:t>Target: Type 2 DM with diabetic retinopathy</a:t>
            </a:r>
          </a:p>
          <a:p>
            <a:r>
              <a:rPr lang="en-US" altLang="ko-KR" dirty="0" smtClean="0"/>
              <a:t>Comparator: Type 2 DM without diabetic retinopathy</a:t>
            </a:r>
          </a:p>
          <a:p>
            <a:r>
              <a:rPr lang="en-US" altLang="ko-KR" dirty="0" smtClean="0"/>
              <a:t>Outcome: incident atrial fibrillation</a:t>
            </a:r>
          </a:p>
          <a:p>
            <a:r>
              <a:rPr lang="en-US" altLang="ko-KR" dirty="0" smtClean="0"/>
              <a:t>Adjusted for</a:t>
            </a:r>
          </a:p>
          <a:p>
            <a:pPr lvl="1"/>
            <a:r>
              <a:rPr lang="en-US" altLang="ko-KR" dirty="0" smtClean="0"/>
              <a:t>HTN, HF, COPD, MI, Stroke, ESRD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9" name="직사각형 8"/>
          <p:cNvSpPr/>
          <p:nvPr/>
        </p:nvSpPr>
        <p:spPr>
          <a:xfrm>
            <a:off x="5715000" y="6125466"/>
            <a:ext cx="3429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en-US" altLang="ko-KR" sz="1100" dirty="0" smtClean="0"/>
              <a:t>Lee et al., </a:t>
            </a:r>
            <a:r>
              <a:rPr lang="en-US" altLang="ko-KR" sz="1100" i="1" dirty="0" smtClean="0"/>
              <a:t>International Journal of </a:t>
            </a:r>
            <a:r>
              <a:rPr lang="en-US" altLang="ko-KR" sz="1100" i="1" dirty="0" err="1" smtClean="0"/>
              <a:t>Cardilogy</a:t>
            </a:r>
            <a:r>
              <a:rPr lang="en-US" altLang="ko-KR" sz="1100" dirty="0" smtClean="0"/>
              <a:t>, 2016</a:t>
            </a:r>
            <a:endParaRPr lang="en-US" altLang="ko-KR" sz="11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447800"/>
            <a:ext cx="4528086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768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2nd </a:t>
            </a:r>
            <a:r>
              <a:rPr lang="en-US" altLang="ko-KR" dirty="0"/>
              <a:t>A: </a:t>
            </a:r>
            <a:r>
              <a:rPr lang="en-US" altLang="ko-KR" dirty="0" smtClean="0"/>
              <a:t>Experience from replica study</a:t>
            </a:r>
            <a:endParaRPr lang="ko-KR" altLang="en-US" sz="270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034377"/>
            <a:ext cx="3657607" cy="3657607"/>
          </a:xfr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2" name="내용 개체 틀 11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2133600"/>
            <a:ext cx="4832832" cy="3452023"/>
          </a:xfrm>
        </p:spPr>
      </p:pic>
      <p:sp>
        <p:nvSpPr>
          <p:cNvPr id="13" name="TextBox 12"/>
          <p:cNvSpPr txBox="1"/>
          <p:nvPr/>
        </p:nvSpPr>
        <p:spPr>
          <a:xfrm>
            <a:off x="6019800" y="5691984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HR : 1.13 (CI: 0.93-1.37)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4863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2nd A: Experience from replica study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50937"/>
            <a:ext cx="86360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14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2nd A: Experience from replica study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1" t="13449" b="45742"/>
          <a:stretch/>
        </p:blipFill>
        <p:spPr>
          <a:xfrm>
            <a:off x="228599" y="1371600"/>
            <a:ext cx="8695491" cy="2895600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1295400" y="1524000"/>
            <a:ext cx="1600200" cy="457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04800" y="4495800"/>
            <a:ext cx="830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Human can miss important confounding factors.</a:t>
            </a:r>
            <a:endParaRPr lang="ko-KR" altLang="en-US" sz="2800"/>
          </a:p>
        </p:txBody>
      </p:sp>
    </p:spTree>
    <p:extLst>
      <p:ext uri="{BB962C8B-B14F-4D97-AF65-F5344CB8AC3E}">
        <p14:creationId xmlns:p14="http://schemas.microsoft.com/office/powerpoint/2010/main" val="3944433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332264" y="375351"/>
            <a:ext cx="6096000" cy="1755775"/>
          </a:xfrm>
        </p:spPr>
        <p:txBody>
          <a:bodyPr>
            <a:noAutofit/>
          </a:bodyPr>
          <a:lstStyle/>
          <a:p>
            <a:r>
              <a:rPr lang="en-US" sz="4800" dirty="0" smtClean="0"/>
              <a:t>1</a:t>
            </a:r>
            <a:r>
              <a:rPr lang="en-US" sz="4800" baseline="30000" dirty="0" smtClean="0"/>
              <a:t>st</a:t>
            </a:r>
            <a:r>
              <a:rPr lang="en-US" sz="4800" dirty="0" smtClean="0"/>
              <a:t> Save Our Sisyphus in Korea challenge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6781800" y="5867400"/>
            <a:ext cx="2362200" cy="53340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Seng Chan You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2264" y="1981200"/>
            <a:ext cx="6259286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539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400" y="1441157"/>
            <a:ext cx="4598398" cy="3852554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Save Our Sisyphus in Korea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176646"/>
            <a:ext cx="4724400" cy="4919353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/>
              <a:t>Data </a:t>
            </a:r>
            <a:r>
              <a:rPr lang="en-US" altLang="ko-KR" sz="2800" dirty="0" smtClean="0"/>
              <a:t>supporters</a:t>
            </a:r>
          </a:p>
          <a:p>
            <a:pPr lvl="1"/>
            <a:r>
              <a:rPr lang="en-US" altLang="ko-KR" sz="2400" dirty="0" smtClean="0"/>
              <a:t>Four </a:t>
            </a:r>
            <a:r>
              <a:rPr lang="en-US" altLang="ko-KR" sz="2400" dirty="0"/>
              <a:t>tertiary </a:t>
            </a:r>
            <a:r>
              <a:rPr lang="en-US" altLang="ko-KR" sz="2400" dirty="0" smtClean="0"/>
              <a:t>institutions in Korea</a:t>
            </a:r>
          </a:p>
          <a:p>
            <a:pPr lvl="1"/>
            <a:r>
              <a:rPr lang="en-US" altLang="ko-KR" sz="2400" dirty="0" smtClean="0"/>
              <a:t>2005~2015</a:t>
            </a:r>
          </a:p>
          <a:p>
            <a:pPr lvl="1"/>
            <a:r>
              <a:rPr lang="en-US" altLang="ko-KR" sz="2400" dirty="0" smtClean="0"/>
              <a:t>Total of 7,000,000 patients</a:t>
            </a:r>
          </a:p>
          <a:p>
            <a:r>
              <a:rPr lang="en-US" altLang="ko-KR" sz="2800" dirty="0" smtClean="0"/>
              <a:t>Launch data: 29</a:t>
            </a:r>
            <a:r>
              <a:rPr lang="en-US" altLang="ko-KR" sz="2800" baseline="30000" dirty="0" smtClean="0"/>
              <a:t>th</a:t>
            </a:r>
            <a:r>
              <a:rPr lang="en-US" altLang="ko-KR" sz="2800" dirty="0" smtClean="0"/>
              <a:t> Nov</a:t>
            </a:r>
            <a:r>
              <a:rPr lang="ko-KR" altLang="en-US" sz="2800" dirty="0" smtClean="0"/>
              <a:t> </a:t>
            </a:r>
            <a:r>
              <a:rPr lang="en-US" altLang="ko-KR" sz="2800" dirty="0" smtClean="0"/>
              <a:t>2017</a:t>
            </a:r>
          </a:p>
          <a:p>
            <a:r>
              <a:rPr lang="en-US" altLang="ko-KR" sz="2800" dirty="0" smtClean="0"/>
              <a:t>Due date: 18</a:t>
            </a:r>
            <a:r>
              <a:rPr lang="en-US" altLang="ko-KR" sz="2800" baseline="30000" dirty="0" smtClean="0"/>
              <a:t>th</a:t>
            </a:r>
            <a:r>
              <a:rPr lang="en-US" altLang="ko-KR" sz="2800" dirty="0" smtClean="0"/>
              <a:t> Nov</a:t>
            </a:r>
            <a:r>
              <a:rPr lang="ko-KR" altLang="en-US" sz="2800" dirty="0" smtClean="0"/>
              <a:t> </a:t>
            </a:r>
            <a:r>
              <a:rPr lang="en-US" altLang="ko-KR" sz="2800" dirty="0"/>
              <a:t>2017</a:t>
            </a:r>
            <a:endParaRPr lang="en-US" altLang="ko-KR" sz="2800" dirty="0" smtClean="0"/>
          </a:p>
          <a:p>
            <a:r>
              <a:rPr lang="en-US" altLang="ko-KR" sz="2800" dirty="0" smtClean="0"/>
              <a:t>Total of </a:t>
            </a:r>
            <a:r>
              <a:rPr lang="en-US" altLang="ko-KR" sz="2800" b="1" dirty="0" smtClean="0"/>
              <a:t>37</a:t>
            </a:r>
            <a:r>
              <a:rPr lang="en-US" altLang="ko-KR" sz="2800" dirty="0" smtClean="0"/>
              <a:t> research questions were submitted</a:t>
            </a:r>
          </a:p>
          <a:p>
            <a:r>
              <a:rPr lang="en-US" altLang="ko-KR" sz="2800" b="1" dirty="0" smtClean="0"/>
              <a:t>Two </a:t>
            </a:r>
            <a:r>
              <a:rPr lang="en-US" altLang="ko-KR" sz="2800" dirty="0" smtClean="0"/>
              <a:t>research questions were selected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636498" y="5370073"/>
            <a:ext cx="4305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altLang="ko-KR" sz="1400" dirty="0">
                <a:hlinkClick r:id="rId3"/>
              </a:rPr>
              <a:t>http://</a:t>
            </a:r>
            <a:r>
              <a:rPr lang="en-US" altLang="ko-KR" sz="1400" dirty="0" smtClean="0">
                <a:hlinkClick r:id="rId3"/>
              </a:rPr>
              <a:t>forums.ohdsi.org/t/save-our-sisyphus-in-korea-challenge/3373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09810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Renal toxicity risk between NSAIDs and COX-2 inhibitors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Leader: Ji In Park, MD</a:t>
            </a:r>
          </a:p>
          <a:p>
            <a:pPr lvl="1"/>
            <a:r>
              <a:rPr lang="en-US" sz="2400" dirty="0" err="1" smtClean="0"/>
              <a:t>Kangwon</a:t>
            </a:r>
            <a:r>
              <a:rPr lang="en-US" sz="2400" dirty="0" smtClean="0"/>
              <a:t> National University Hospital</a:t>
            </a:r>
          </a:p>
          <a:p>
            <a:r>
              <a:rPr lang="en-US" b="1" dirty="0" smtClean="0"/>
              <a:t>Background</a:t>
            </a:r>
            <a:r>
              <a:rPr lang="en-US" dirty="0"/>
              <a:t>:</a:t>
            </a:r>
            <a:br>
              <a:rPr lang="en-US" dirty="0"/>
            </a:br>
            <a:r>
              <a:rPr lang="en-US" sz="2600" dirty="0" smtClean="0"/>
              <a:t>Although it is evident that non-steroidal </a:t>
            </a:r>
            <a:r>
              <a:rPr lang="en-US" sz="2600" dirty="0"/>
              <a:t>anti-inflammatory drugs (NSAIDs) can </a:t>
            </a:r>
            <a:r>
              <a:rPr lang="en-US" sz="2600" dirty="0" smtClean="0"/>
              <a:t>cause </a:t>
            </a:r>
            <a:r>
              <a:rPr lang="en-US" sz="2600" dirty="0"/>
              <a:t>acute kidney </a:t>
            </a:r>
            <a:r>
              <a:rPr lang="en-US" sz="2600" dirty="0" smtClean="0"/>
              <a:t>injury, the risk for renal dysfunction of </a:t>
            </a:r>
            <a:r>
              <a:rPr lang="en-US" sz="2600" dirty="0"/>
              <a:t>cyclooxygenase-2 (COX-2) inhibitors </a:t>
            </a:r>
            <a:r>
              <a:rPr lang="en-US" sz="2600" dirty="0" smtClean="0"/>
              <a:t>is controversial. The </a:t>
            </a:r>
            <a:r>
              <a:rPr lang="en-US" sz="2600" dirty="0"/>
              <a:t>aim of this study is to compare the risk of acute kidney injury between COX-2 inhibitor and conventional NSAIDs in the large population</a:t>
            </a:r>
            <a:r>
              <a:rPr lang="en-US" sz="2600" dirty="0" smtClean="0"/>
              <a:t>.</a:t>
            </a:r>
          </a:p>
          <a:p>
            <a:r>
              <a:rPr lang="en-US" b="1" dirty="0" smtClean="0"/>
              <a:t>Target Cohort</a:t>
            </a:r>
            <a:r>
              <a:rPr lang="en-US" dirty="0" smtClean="0"/>
              <a:t>: COX-2 </a:t>
            </a:r>
            <a:r>
              <a:rPr lang="en-US" dirty="0"/>
              <a:t>inhibitor users</a:t>
            </a:r>
          </a:p>
          <a:p>
            <a:r>
              <a:rPr lang="en-US" b="1" dirty="0" smtClean="0"/>
              <a:t>Comparator Cohort</a:t>
            </a:r>
            <a:r>
              <a:rPr lang="en-US" dirty="0" smtClean="0"/>
              <a:t>: Conventional NSAIDs </a:t>
            </a:r>
            <a:r>
              <a:rPr lang="en-US" dirty="0"/>
              <a:t>users</a:t>
            </a:r>
          </a:p>
          <a:p>
            <a:r>
              <a:rPr lang="en-US" b="1" dirty="0" smtClean="0"/>
              <a:t>Outcome</a:t>
            </a:r>
            <a:r>
              <a:rPr lang="en-US" dirty="0" smtClean="0"/>
              <a:t>: Emergency </a:t>
            </a:r>
            <a:r>
              <a:rPr lang="en-US" dirty="0"/>
              <a:t>department admission or admission due to acute kidney injury</a:t>
            </a:r>
          </a:p>
          <a:p>
            <a:r>
              <a:rPr lang="en-US" b="1" dirty="0" smtClean="0"/>
              <a:t>Relative </a:t>
            </a:r>
            <a:r>
              <a:rPr lang="en-US" b="1" dirty="0"/>
              <a:t>risk metrics</a:t>
            </a:r>
            <a:r>
              <a:rPr lang="en-US" dirty="0"/>
              <a:t>: Cox proportional hazard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523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FAQ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1. Why don’t we just pool the data?</a:t>
            </a:r>
          </a:p>
          <a:p>
            <a:pPr lvl="1"/>
            <a:r>
              <a:rPr lang="en-US" altLang="ko-KR" dirty="0" smtClean="0"/>
              <a:t>Pooled data vs. Meta-analysis approach</a:t>
            </a:r>
          </a:p>
          <a:p>
            <a:pPr lvl="2"/>
            <a:r>
              <a:rPr lang="en-US" altLang="ko-KR" dirty="0" smtClean="0"/>
              <a:t>Synonyms: 1 stage vs. 2 stage meta-analysis</a:t>
            </a:r>
          </a:p>
          <a:p>
            <a:r>
              <a:rPr lang="en-US" altLang="ko-KR" dirty="0" smtClean="0"/>
              <a:t>2. Why should we use large scale propensity score matching?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895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Background</a:t>
            </a:r>
            <a:endParaRPr lang="ko-KR" altLang="en-US" b="1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Generally, NSAIDs are commonly associated with renal toxicity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5" name="내용 개체 틀 4">
            <a:extLst>
              <a:ext uri="{FF2B5EF4-FFF2-40B4-BE49-F238E27FC236}">
                <a16:creationId xmlns="" xmlns:a16="http://schemas.microsoft.com/office/drawing/2014/main" id="{C1206B17-A24B-47BB-A534-2FD42879F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667000"/>
            <a:ext cx="5007429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293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Background</a:t>
            </a:r>
            <a:endParaRPr lang="ko-KR" altLang="en-US" b="1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Generally, NSAIDs are commonly associated with renal toxicity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5" name="내용 개체 틀 4">
            <a:extLst>
              <a:ext uri="{FF2B5EF4-FFF2-40B4-BE49-F238E27FC236}">
                <a16:creationId xmlns="" xmlns:a16="http://schemas.microsoft.com/office/drawing/2014/main" id="{C1206B17-A24B-47BB-A534-2FD42879F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667000"/>
            <a:ext cx="5007429" cy="3505200"/>
          </a:xfrm>
          <a:prstGeom prst="rect">
            <a:avLst/>
          </a:prstGeom>
        </p:spPr>
      </p:pic>
      <p:sp>
        <p:nvSpPr>
          <p:cNvPr id="7" name="왼쪽 화살표 6"/>
          <p:cNvSpPr/>
          <p:nvPr/>
        </p:nvSpPr>
        <p:spPr>
          <a:xfrm>
            <a:off x="1981200" y="4267200"/>
            <a:ext cx="304800" cy="15240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="" xmlns:a16="http://schemas.microsoft.com/office/drawing/2014/main" id="{9FB5B244-4E71-443E-A67C-2247AD011D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930"/>
          <a:stretch/>
        </p:blipFill>
        <p:spPr>
          <a:xfrm>
            <a:off x="5548472" y="2780506"/>
            <a:ext cx="3443128" cy="3278188"/>
          </a:xfrm>
          <a:prstGeom prst="rect">
            <a:avLst/>
          </a:prstGeom>
        </p:spPr>
      </p:pic>
      <p:sp>
        <p:nvSpPr>
          <p:cNvPr id="6" name="번개 5"/>
          <p:cNvSpPr/>
          <p:nvPr/>
        </p:nvSpPr>
        <p:spPr>
          <a:xfrm>
            <a:off x="5557997" y="3444081"/>
            <a:ext cx="381000" cy="457200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6170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Background</a:t>
            </a:r>
            <a:endParaRPr lang="ko-KR" altLang="en-US" b="1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Theoretically</a:t>
            </a:r>
            <a:r>
              <a:rPr lang="en-US" altLang="ko-KR" dirty="0" smtClean="0"/>
              <a:t>, selective </a:t>
            </a:r>
            <a:r>
              <a:rPr lang="en-US" altLang="ko-KR" dirty="0"/>
              <a:t>COX-2 inhibitors are expected</a:t>
            </a:r>
            <a:r>
              <a:rPr lang="ko-KR" altLang="en-US"/>
              <a:t> </a:t>
            </a:r>
            <a:r>
              <a:rPr lang="en-US" altLang="ko-KR" dirty="0"/>
              <a:t>to</a:t>
            </a:r>
            <a:r>
              <a:rPr lang="ko-KR" altLang="en-US"/>
              <a:t> </a:t>
            </a:r>
            <a:r>
              <a:rPr lang="en-US" altLang="ko-KR" dirty="0"/>
              <a:t>be safer </a:t>
            </a:r>
            <a:r>
              <a:rPr lang="en-US" altLang="ko-KR" dirty="0" smtClean="0"/>
              <a:t>than </a:t>
            </a:r>
            <a:r>
              <a:rPr lang="en-US" altLang="ko-KR" dirty="0"/>
              <a:t>conventional NSAIDs </a:t>
            </a:r>
            <a:r>
              <a:rPr lang="en-US" altLang="ko-KR" dirty="0" smtClean="0"/>
              <a:t>regarding to </a:t>
            </a:r>
            <a:r>
              <a:rPr lang="en-US" altLang="ko-KR" dirty="0"/>
              <a:t>renal toxicity.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5" name="내용 개체 틀 4">
            <a:extLst>
              <a:ext uri="{FF2B5EF4-FFF2-40B4-BE49-F238E27FC236}">
                <a16:creationId xmlns="" xmlns:a16="http://schemas.microsoft.com/office/drawing/2014/main" id="{C1206B17-A24B-47BB-A534-2FD42879F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2804319"/>
            <a:ext cx="5007429" cy="3505200"/>
          </a:xfrm>
          <a:prstGeom prst="rect">
            <a:avLst/>
          </a:prstGeom>
        </p:spPr>
      </p:pic>
      <p:sp>
        <p:nvSpPr>
          <p:cNvPr id="9" name="번개 8"/>
          <p:cNvSpPr/>
          <p:nvPr/>
        </p:nvSpPr>
        <p:spPr>
          <a:xfrm>
            <a:off x="4890407" y="3695700"/>
            <a:ext cx="609600" cy="609600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4675414" y="3459560"/>
            <a:ext cx="1039586" cy="4722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COX-2 inhibitor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6646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Background</a:t>
            </a:r>
            <a:endParaRPr lang="ko-KR" altLang="en-US" b="1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Theoretically, selective COX-2 inhibitors are expected</a:t>
            </a:r>
            <a:r>
              <a:rPr lang="ko-KR" altLang="en-US" smtClean="0"/>
              <a:t> </a:t>
            </a:r>
            <a:r>
              <a:rPr lang="en-US" altLang="ko-KR" dirty="0" smtClean="0"/>
              <a:t>to</a:t>
            </a:r>
            <a:r>
              <a:rPr lang="ko-KR" altLang="en-US" smtClean="0"/>
              <a:t> </a:t>
            </a:r>
            <a:r>
              <a:rPr lang="en-US" altLang="ko-KR" dirty="0" smtClean="0"/>
              <a:t>be safer than conventional NSAIDs regarding to renal toxicity. </a:t>
            </a:r>
          </a:p>
          <a:p>
            <a:r>
              <a:rPr lang="en-US" altLang="ko-KR" dirty="0" smtClean="0"/>
              <a:t>However</a:t>
            </a:r>
            <a:r>
              <a:rPr lang="en-US" altLang="ko-KR" dirty="0"/>
              <a:t>, the </a:t>
            </a:r>
            <a:r>
              <a:rPr lang="en-US" altLang="ko-KR" dirty="0" smtClean="0"/>
              <a:t>evidences </a:t>
            </a:r>
            <a:r>
              <a:rPr lang="en-US" altLang="ko-KR" dirty="0"/>
              <a:t>are </a:t>
            </a:r>
            <a:r>
              <a:rPr lang="en-US" altLang="ko-KR" dirty="0">
                <a:solidFill>
                  <a:srgbClr val="C00000"/>
                </a:solidFill>
              </a:rPr>
              <a:t>controversial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Some </a:t>
            </a:r>
            <a:r>
              <a:rPr lang="en-US" altLang="ko-KR" i="1" u="sng" dirty="0"/>
              <a:t>favor COX-2 inhibitor</a:t>
            </a:r>
            <a:r>
              <a:rPr lang="en-US" altLang="ko-KR" dirty="0"/>
              <a:t>, but others </a:t>
            </a:r>
            <a:r>
              <a:rPr lang="en-US" altLang="ko-KR" i="1" u="sng" dirty="0"/>
              <a:t>do not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9" name="직사각형 8">
            <a:extLst>
              <a:ext uri="{FF2B5EF4-FFF2-40B4-BE49-F238E27FC236}">
                <a16:creationId xmlns="" xmlns:a16="http://schemas.microsoft.com/office/drawing/2014/main" id="{CC84A575-FAA1-4F41-A517-53D2ACC401A7}"/>
              </a:ext>
            </a:extLst>
          </p:cNvPr>
          <p:cNvSpPr/>
          <p:nvPr/>
        </p:nvSpPr>
        <p:spPr>
          <a:xfrm>
            <a:off x="5285766" y="4630896"/>
            <a:ext cx="376904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 J </a:t>
            </a:r>
            <a:r>
              <a:rPr lang="en-US" altLang="ko-KR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</a:t>
            </a:r>
            <a:r>
              <a:rPr lang="en-US" altLang="ko-KR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2000 May;7(3):159-75.</a:t>
            </a:r>
          </a:p>
          <a:p>
            <a:r>
              <a:rPr lang="sv-SE" altLang="ko-KR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Ann Intern Med. 2000 Jul 4;133(1):1-9.</a:t>
            </a:r>
          </a:p>
          <a:p>
            <a:r>
              <a:rPr lang="sv-SE" altLang="ko-KR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 </a:t>
            </a:r>
            <a:r>
              <a:rPr lang="sv-SE" altLang="ko-K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Intern Med. 2015 May;26(4):285-91</a:t>
            </a:r>
            <a:r>
              <a:rPr lang="sv-SE" altLang="ko-KR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altLang="ko-KR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BMC </a:t>
            </a:r>
            <a:r>
              <a:rPr lang="en-US" altLang="ko-KR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Nephrol</a:t>
            </a:r>
            <a:r>
              <a:rPr lang="en-US" altLang="ko-KR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2017 Aug 1;18(1):256. </a:t>
            </a:r>
            <a:endParaRPr lang="en-US" altLang="ko-KR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="" xmlns:a16="http://schemas.microsoft.com/office/drawing/2014/main" id="{5DE8A600-68D2-49D0-A26B-B3E5047590A0}"/>
              </a:ext>
            </a:extLst>
          </p:cNvPr>
          <p:cNvSpPr/>
          <p:nvPr/>
        </p:nvSpPr>
        <p:spPr>
          <a:xfrm>
            <a:off x="86334" y="4630896"/>
            <a:ext cx="482856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Arch Intern Med. 2000 May 22;160(10):1465-70</a:t>
            </a:r>
          </a:p>
          <a:p>
            <a:r>
              <a:rPr lang="en-US" altLang="ko-K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 J </a:t>
            </a:r>
            <a:r>
              <a:rPr lang="en-US" altLang="ko-KR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Epidemiol</a:t>
            </a:r>
            <a:r>
              <a:rPr lang="en-US" altLang="ko-K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2006 Nov 1;164(9):881-9. </a:t>
            </a:r>
          </a:p>
          <a:p>
            <a:r>
              <a:rPr lang="da-DK" altLang="ko-K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 J Med. 2008 Dec;121(12):1092-8.</a:t>
            </a:r>
          </a:p>
          <a:p>
            <a:r>
              <a:rPr lang="en-US" altLang="ko-KR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Pharmacoepidemiol</a:t>
            </a:r>
            <a:r>
              <a:rPr lang="en-US" altLang="ko-K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Drug </a:t>
            </a:r>
            <a:r>
              <a:rPr lang="en-US" altLang="ko-KR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Saf</a:t>
            </a:r>
            <a:r>
              <a:rPr lang="en-US" altLang="ko-K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2009 Oct;18(10):923-31.</a:t>
            </a:r>
          </a:p>
        </p:txBody>
      </p:sp>
    </p:spTree>
    <p:extLst>
      <p:ext uri="{BB962C8B-B14F-4D97-AF65-F5344CB8AC3E}">
        <p14:creationId xmlns:p14="http://schemas.microsoft.com/office/powerpoint/2010/main" val="3952990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Background</a:t>
            </a:r>
            <a:endParaRPr lang="ko-KR" altLang="en-US" b="1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However</a:t>
            </a:r>
            <a:r>
              <a:rPr lang="en-US" altLang="ko-KR" dirty="0"/>
              <a:t>, the </a:t>
            </a:r>
            <a:r>
              <a:rPr lang="en-US" altLang="ko-KR" dirty="0" smtClean="0"/>
              <a:t>evidences </a:t>
            </a:r>
            <a:r>
              <a:rPr lang="en-US" altLang="ko-KR" dirty="0"/>
              <a:t>are </a:t>
            </a:r>
            <a:r>
              <a:rPr lang="en-US" altLang="ko-KR" dirty="0">
                <a:solidFill>
                  <a:srgbClr val="C00000"/>
                </a:solidFill>
              </a:rPr>
              <a:t>controversial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r>
              <a:rPr lang="en-US" altLang="ko-KR" dirty="0" smtClean="0"/>
              <a:t>Some </a:t>
            </a:r>
            <a:r>
              <a:rPr lang="en-US" altLang="ko-KR" i="1" u="sng" dirty="0"/>
              <a:t>favor COX-2 inhibitor</a:t>
            </a:r>
            <a:r>
              <a:rPr lang="en-US" altLang="ko-KR" dirty="0"/>
              <a:t>, but others </a:t>
            </a:r>
            <a:r>
              <a:rPr lang="en-US" altLang="ko-KR" i="1" u="sng" dirty="0"/>
              <a:t>do not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9" name="직사각형 8">
            <a:extLst>
              <a:ext uri="{FF2B5EF4-FFF2-40B4-BE49-F238E27FC236}">
                <a16:creationId xmlns="" xmlns:a16="http://schemas.microsoft.com/office/drawing/2014/main" id="{CC84A575-FAA1-4F41-A517-53D2ACC401A7}"/>
              </a:ext>
            </a:extLst>
          </p:cNvPr>
          <p:cNvSpPr/>
          <p:nvPr/>
        </p:nvSpPr>
        <p:spPr>
          <a:xfrm>
            <a:off x="5298146" y="2438400"/>
            <a:ext cx="37529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altLang="ko-KR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 </a:t>
            </a:r>
            <a:r>
              <a:rPr lang="sv-SE" altLang="ko-K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Intern Med. 2015 May;26(4):285-91</a:t>
            </a:r>
            <a:r>
              <a:rPr lang="sv-SE" altLang="ko-KR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v-SE" altLang="ko-KR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="" xmlns:a16="http://schemas.microsoft.com/office/drawing/2014/main" id="{5DE8A600-68D2-49D0-A26B-B3E5047590A0}"/>
              </a:ext>
            </a:extLst>
          </p:cNvPr>
          <p:cNvSpPr/>
          <p:nvPr/>
        </p:nvSpPr>
        <p:spPr>
          <a:xfrm>
            <a:off x="124434" y="2438400"/>
            <a:ext cx="33329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altLang="ko-KR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 </a:t>
            </a:r>
            <a:r>
              <a:rPr lang="da-DK" altLang="ko-K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Med. 2008 Dec;121(12):</a:t>
            </a:r>
            <a:r>
              <a:rPr lang="da-DK" altLang="ko-KR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1092-8.</a:t>
            </a:r>
            <a:endParaRPr lang="da-DK" altLang="ko-KR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0694" y="2755927"/>
            <a:ext cx="4165652" cy="3492473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4"/>
          <a:srcRect r="43333"/>
          <a:stretch/>
        </p:blipFill>
        <p:spPr>
          <a:xfrm>
            <a:off x="386299" y="2774977"/>
            <a:ext cx="4101629" cy="357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68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smtClean="0">
                <a:latin typeface="Arial" panose="020B0604020202020204" pitchFamily="34" charset="0"/>
              </a:rPr>
              <a:t>AIM</a:t>
            </a:r>
            <a:endParaRPr lang="ko-KR" altLang="en-US" smtClean="0">
              <a:latin typeface="Arial" panose="020B0604020202020204" pitchFamily="34" charset="0"/>
            </a:endParaRPr>
          </a:p>
        </p:txBody>
      </p:sp>
      <p:sp>
        <p:nvSpPr>
          <p:cNvPr id="12291" name="내용 개체 틀 2"/>
          <p:cNvSpPr>
            <a:spLocks noGrp="1"/>
          </p:cNvSpPr>
          <p:nvPr>
            <p:ph idx="1"/>
          </p:nvPr>
        </p:nvSpPr>
        <p:spPr>
          <a:xfrm>
            <a:off x="609600" y="1295400"/>
            <a:ext cx="788670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dirty="0" smtClean="0"/>
              <a:t>To </a:t>
            </a:r>
            <a:r>
              <a:rPr lang="en-US" altLang="ko-KR" dirty="0"/>
              <a:t>compare the risk of acute kidney injury between conventional nonsteroidal anti-inflammatory drugs (NSAIDs) and selective cyclooxygenase-2 (COX-2) inhibitors.</a:t>
            </a:r>
            <a:endParaRPr lang="ko-KR" altLang="en-US"/>
          </a:p>
          <a:p>
            <a:endParaRPr lang="en-US" altLang="ko-KR" dirty="0" smtClean="0"/>
          </a:p>
          <a:p>
            <a:r>
              <a:rPr lang="en-US" altLang="ko-KR" dirty="0" smtClean="0"/>
              <a:t>Analysis will be conducted in two ways</a:t>
            </a:r>
          </a:p>
          <a:p>
            <a:pPr lvl="1"/>
            <a:r>
              <a:rPr lang="en-US" altLang="ko-KR" dirty="0" smtClean="0"/>
              <a:t>Hospital EHR: using measurement table (Defining cohort with serum creatinine level)</a:t>
            </a:r>
          </a:p>
          <a:p>
            <a:pPr lvl="1"/>
            <a:r>
              <a:rPr lang="en-US" altLang="ko-KR" dirty="0" smtClean="0"/>
              <a:t>Claim Data: without using measurement table (Defining </a:t>
            </a:r>
            <a:r>
              <a:rPr lang="en-US" altLang="ko-KR" dirty="0"/>
              <a:t>cohort with </a:t>
            </a:r>
            <a:r>
              <a:rPr lang="en-US" altLang="ko-KR" dirty="0" smtClean="0"/>
              <a:t>only conditions)</a:t>
            </a:r>
            <a:endParaRPr lang="en-US" altLang="ko-KR" dirty="0"/>
          </a:p>
          <a:p>
            <a:pPr lvl="1"/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483456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b="1" dirty="0" smtClean="0">
                <a:latin typeface="Arial" panose="020B0604020202020204" pitchFamily="34" charset="0"/>
              </a:rPr>
              <a:t>Method</a:t>
            </a:r>
            <a:r>
              <a:rPr lang="en-US" altLang="ko-KR" dirty="0" smtClean="0">
                <a:latin typeface="Arial" panose="020B0604020202020204" pitchFamily="34" charset="0"/>
              </a:rPr>
              <a:t>: Two kinds of Data sources</a:t>
            </a:r>
            <a:endParaRPr lang="ko-KR" altLang="en-US" smtClean="0">
              <a:latin typeface="Arial" panose="020B0604020202020204" pitchFamily="34" charset="0"/>
            </a:endParaRPr>
          </a:p>
        </p:txBody>
      </p:sp>
      <p:sp>
        <p:nvSpPr>
          <p:cNvPr id="13315" name="내용 개체 틀 2"/>
          <p:cNvSpPr>
            <a:spLocks noGrp="1"/>
          </p:cNvSpPr>
          <p:nvPr>
            <p:ph idx="1"/>
          </p:nvPr>
        </p:nvSpPr>
        <p:spPr>
          <a:xfrm>
            <a:off x="685800" y="1211193"/>
            <a:ext cx="7886700" cy="4351338"/>
          </a:xfrm>
        </p:spPr>
        <p:txBody>
          <a:bodyPr/>
          <a:lstStyle/>
          <a:p>
            <a:r>
              <a:rPr lang="en-US" altLang="ko-KR" dirty="0" smtClean="0"/>
              <a:t>Hospital EHR</a:t>
            </a:r>
          </a:p>
          <a:p>
            <a:pPr lvl="1"/>
            <a:r>
              <a:rPr lang="en-US" altLang="ko-KR" dirty="0" smtClean="0"/>
              <a:t>7 M patients from 4 hospitals in Korea</a:t>
            </a:r>
          </a:p>
          <a:p>
            <a:r>
              <a:rPr lang="en-US" altLang="ko-KR" dirty="0" smtClean="0"/>
              <a:t>Claim data</a:t>
            </a:r>
          </a:p>
          <a:p>
            <a:pPr lvl="1"/>
            <a:r>
              <a:rPr lang="en-US" altLang="ko-KR" dirty="0" smtClean="0"/>
              <a:t>NHIS-national sample cohort (NHIS-NSC) DB</a:t>
            </a:r>
          </a:p>
          <a:p>
            <a:pPr lvl="1"/>
            <a:r>
              <a:rPr lang="en-US" altLang="ko-KR" dirty="0" smtClean="0"/>
              <a:t>Consecutive observation for 1M patients between 2002-2013</a:t>
            </a:r>
          </a:p>
          <a:p>
            <a:endParaRPr lang="en-US" altLang="ko-KR" dirty="0" smtClean="0"/>
          </a:p>
          <a:p>
            <a:pPr lvl="1"/>
            <a:endParaRPr lang="ko-KR" altLang="en-US" dirty="0" smtClean="0"/>
          </a:p>
        </p:txBody>
      </p:sp>
      <p:sp>
        <p:nvSpPr>
          <p:cNvPr id="13316" name="TextBox 12"/>
          <p:cNvSpPr txBox="1">
            <a:spLocks noChangeArrowheads="1"/>
          </p:cNvSpPr>
          <p:nvPr/>
        </p:nvSpPr>
        <p:spPr bwMode="auto">
          <a:xfrm>
            <a:off x="7315200" y="5783124"/>
            <a:ext cx="17172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400" dirty="0"/>
              <a:t>Lee et al., </a:t>
            </a:r>
          </a:p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400" i="1" dirty="0" err="1"/>
              <a:t>Int</a:t>
            </a:r>
            <a:r>
              <a:rPr lang="en-US" altLang="ko-KR" sz="1400" i="1" dirty="0"/>
              <a:t> J </a:t>
            </a:r>
            <a:r>
              <a:rPr lang="en-US" altLang="ko-KR" sz="1400" i="1" dirty="0" err="1"/>
              <a:t>Epidemiol</a:t>
            </a:r>
            <a:r>
              <a:rPr lang="en-US" altLang="ko-KR" sz="1400" i="1" dirty="0"/>
              <a:t>. </a:t>
            </a:r>
            <a:r>
              <a:rPr lang="en-US" altLang="ko-KR" sz="1400" dirty="0"/>
              <a:t>2016</a:t>
            </a:r>
            <a:endParaRPr lang="ko-KR" altLang="en-US" sz="1400" i="1"/>
          </a:p>
        </p:txBody>
      </p:sp>
      <p:pic>
        <p:nvPicPr>
          <p:cNvPr id="13317" name="그림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709" y="4544513"/>
            <a:ext cx="5823832" cy="1761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9868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제목 1"/>
          <p:cNvSpPr>
            <a:spLocks noGrp="1"/>
          </p:cNvSpPr>
          <p:nvPr>
            <p:ph type="title"/>
          </p:nvPr>
        </p:nvSpPr>
        <p:spPr>
          <a:xfrm>
            <a:off x="1176338" y="207963"/>
            <a:ext cx="7434262" cy="835025"/>
          </a:xfrm>
        </p:spPr>
        <p:txBody>
          <a:bodyPr>
            <a:normAutofit fontScale="90000"/>
          </a:bodyPr>
          <a:lstStyle/>
          <a:p>
            <a:r>
              <a:rPr lang="en-US" altLang="ko-KR" b="1" dirty="0" smtClean="0">
                <a:latin typeface="Arial" panose="020B0604020202020204" pitchFamily="34" charset="0"/>
              </a:rPr>
              <a:t>Method</a:t>
            </a:r>
            <a:r>
              <a:rPr lang="en-US" altLang="ko-KR" dirty="0" smtClean="0">
                <a:latin typeface="Arial" panose="020B0604020202020204" pitchFamily="34" charset="0"/>
              </a:rPr>
              <a:t>: Inclusion algorithm (Claim)</a:t>
            </a:r>
            <a:endParaRPr lang="ko-KR" altLang="en-US" smtClean="0">
              <a:latin typeface="Arial" panose="020B0604020202020204" pitchFamily="34" charset="0"/>
            </a:endParaRPr>
          </a:p>
        </p:txBody>
      </p:sp>
      <p:sp>
        <p:nvSpPr>
          <p:cNvPr id="14339" name="내용 개체 틀 2"/>
          <p:cNvSpPr>
            <a:spLocks noGrp="1"/>
          </p:cNvSpPr>
          <p:nvPr>
            <p:ph idx="1"/>
          </p:nvPr>
        </p:nvSpPr>
        <p:spPr>
          <a:xfrm>
            <a:off x="6350" y="1042988"/>
            <a:ext cx="9056688" cy="5281612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sz="3300" b="1" dirty="0" smtClean="0"/>
              <a:t>Target Cohort</a:t>
            </a:r>
          </a:p>
          <a:p>
            <a:pPr lvl="1"/>
            <a:r>
              <a:rPr lang="en-US" altLang="ko-KR" dirty="0" smtClean="0"/>
              <a:t>Adults (&gt;=18 years) who initiated  selective COX2 inhibitors</a:t>
            </a:r>
          </a:p>
          <a:p>
            <a:pPr lvl="1"/>
            <a:r>
              <a:rPr lang="en-US" altLang="ko-KR" dirty="0" smtClean="0"/>
              <a:t>With continuous observation at least </a:t>
            </a:r>
            <a:r>
              <a:rPr lang="en-US" altLang="ko-KR" dirty="0" smtClean="0">
                <a:solidFill>
                  <a:srgbClr val="FF0000"/>
                </a:solidFill>
              </a:rPr>
              <a:t>365 days </a:t>
            </a:r>
            <a:r>
              <a:rPr lang="en-US" altLang="ko-KR" dirty="0" smtClean="0"/>
              <a:t>before and 30 days after event index date: all events per person</a:t>
            </a:r>
          </a:p>
          <a:p>
            <a:pPr lvl="2"/>
            <a:r>
              <a:rPr lang="en-US" altLang="ko-KR" dirty="0" smtClean="0"/>
              <a:t>Without COX-2 inhibitors during previous 30 days</a:t>
            </a:r>
          </a:p>
          <a:p>
            <a:pPr lvl="2"/>
            <a:r>
              <a:rPr lang="en-US" altLang="ko-KR" dirty="0" smtClean="0"/>
              <a:t>Without NSAIDs </a:t>
            </a:r>
            <a:r>
              <a:rPr lang="en-US" altLang="ko-KR" i="1" dirty="0" smtClean="0">
                <a:solidFill>
                  <a:schemeClr val="accent6">
                    <a:lumMod val="75000"/>
                  </a:schemeClr>
                </a:solidFill>
              </a:rPr>
              <a:t>30 days before </a:t>
            </a:r>
            <a:r>
              <a:rPr lang="en-US" altLang="ko-KR" dirty="0"/>
              <a:t>and 30 days after </a:t>
            </a:r>
            <a:r>
              <a:rPr lang="en-US" altLang="ko-KR" dirty="0" smtClean="0"/>
              <a:t>event index date</a:t>
            </a:r>
          </a:p>
          <a:p>
            <a:r>
              <a:rPr lang="en-US" altLang="ko-KR" sz="3300" b="1" dirty="0" smtClean="0"/>
              <a:t>Comparator </a:t>
            </a:r>
            <a:r>
              <a:rPr lang="en-US" altLang="ko-KR" sz="3300" b="1" dirty="0"/>
              <a:t>Cohort</a:t>
            </a:r>
          </a:p>
          <a:p>
            <a:pPr lvl="1"/>
            <a:r>
              <a:rPr lang="en-US" altLang="ko-KR" dirty="0"/>
              <a:t>Adults (&gt;=18 years) who initiated  </a:t>
            </a:r>
            <a:r>
              <a:rPr lang="en-US" altLang="ko-KR" dirty="0" smtClean="0"/>
              <a:t>conventional NSAIDs</a:t>
            </a:r>
            <a:endParaRPr lang="en-US" altLang="ko-KR" dirty="0"/>
          </a:p>
          <a:p>
            <a:pPr lvl="1"/>
            <a:r>
              <a:rPr lang="en-US" altLang="ko-KR" dirty="0"/>
              <a:t>With continuous observation at least </a:t>
            </a:r>
            <a:r>
              <a:rPr lang="en-US" altLang="ko-KR" dirty="0">
                <a:solidFill>
                  <a:srgbClr val="FF0000"/>
                </a:solidFill>
              </a:rPr>
              <a:t>365 days </a:t>
            </a:r>
            <a:r>
              <a:rPr lang="en-US" altLang="ko-KR" dirty="0"/>
              <a:t>before and 30 days after event index date: all events per person</a:t>
            </a:r>
          </a:p>
          <a:p>
            <a:pPr lvl="2"/>
            <a:r>
              <a:rPr lang="en-US" altLang="ko-KR" dirty="0" smtClean="0"/>
              <a:t>Without </a:t>
            </a:r>
            <a:r>
              <a:rPr lang="en-US" altLang="ko-KR" dirty="0"/>
              <a:t>conventional NSAIDs </a:t>
            </a:r>
            <a:r>
              <a:rPr lang="en-US" altLang="ko-KR" dirty="0" smtClean="0"/>
              <a:t>inhibitors </a:t>
            </a:r>
            <a:r>
              <a:rPr lang="en-US" altLang="ko-KR" dirty="0"/>
              <a:t>during previous 30 days</a:t>
            </a:r>
          </a:p>
          <a:p>
            <a:pPr lvl="2"/>
            <a:r>
              <a:rPr lang="en-US" altLang="ko-KR" dirty="0" smtClean="0"/>
              <a:t>Without COX2 inhibitor </a:t>
            </a:r>
            <a:r>
              <a:rPr lang="en-US" altLang="ko-KR" i="1" dirty="0" smtClean="0">
                <a:solidFill>
                  <a:schemeClr val="accent6">
                    <a:lumMod val="75000"/>
                  </a:schemeClr>
                </a:solidFill>
              </a:rPr>
              <a:t>30 </a:t>
            </a:r>
            <a:r>
              <a:rPr lang="en-US" altLang="ko-KR" i="1" dirty="0">
                <a:solidFill>
                  <a:schemeClr val="accent6">
                    <a:lumMod val="75000"/>
                  </a:schemeClr>
                </a:solidFill>
              </a:rPr>
              <a:t>days before </a:t>
            </a:r>
            <a:r>
              <a:rPr lang="en-US" altLang="ko-KR" dirty="0"/>
              <a:t>and 30 days after event index date</a:t>
            </a:r>
          </a:p>
        </p:txBody>
      </p:sp>
    </p:spTree>
    <p:extLst>
      <p:ext uri="{BB962C8B-B14F-4D97-AF65-F5344CB8AC3E}">
        <p14:creationId xmlns:p14="http://schemas.microsoft.com/office/powerpoint/2010/main" val="1297471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제목 1"/>
          <p:cNvSpPr>
            <a:spLocks noGrp="1"/>
          </p:cNvSpPr>
          <p:nvPr>
            <p:ph type="title"/>
          </p:nvPr>
        </p:nvSpPr>
        <p:spPr>
          <a:xfrm>
            <a:off x="1176338" y="207963"/>
            <a:ext cx="7434262" cy="835025"/>
          </a:xfrm>
        </p:spPr>
        <p:txBody>
          <a:bodyPr>
            <a:normAutofit/>
          </a:bodyPr>
          <a:lstStyle/>
          <a:p>
            <a:r>
              <a:rPr lang="en-US" altLang="ko-KR" b="1" dirty="0" smtClean="0">
                <a:latin typeface="Arial" panose="020B0604020202020204" pitchFamily="34" charset="0"/>
              </a:rPr>
              <a:t>Method</a:t>
            </a:r>
            <a:r>
              <a:rPr lang="en-US" altLang="ko-KR" dirty="0" smtClean="0">
                <a:latin typeface="Arial" panose="020B0604020202020204" pitchFamily="34" charset="0"/>
              </a:rPr>
              <a:t>: Outcome (Claim)</a:t>
            </a:r>
            <a:endParaRPr lang="ko-KR" altLang="en-US" smtClean="0">
              <a:latin typeface="Arial" panose="020B0604020202020204" pitchFamily="34" charset="0"/>
            </a:endParaRPr>
          </a:p>
        </p:txBody>
      </p:sp>
      <p:sp>
        <p:nvSpPr>
          <p:cNvPr id="14339" name="내용 개체 틀 2"/>
          <p:cNvSpPr>
            <a:spLocks noGrp="1"/>
          </p:cNvSpPr>
          <p:nvPr>
            <p:ph idx="1"/>
          </p:nvPr>
        </p:nvSpPr>
        <p:spPr>
          <a:xfrm>
            <a:off x="6350" y="1042988"/>
            <a:ext cx="9056688" cy="5281612"/>
          </a:xfrm>
        </p:spPr>
        <p:txBody>
          <a:bodyPr>
            <a:normAutofit/>
          </a:bodyPr>
          <a:lstStyle/>
          <a:p>
            <a:r>
              <a:rPr lang="en-US" altLang="ko-KR" sz="3300" b="1" dirty="0" smtClean="0"/>
              <a:t>Outcome Cohort</a:t>
            </a:r>
          </a:p>
          <a:p>
            <a:pPr lvl="1"/>
            <a:r>
              <a:rPr lang="en-US" altLang="ko-KR" dirty="0" smtClean="0"/>
              <a:t>Acute kidney injury diagnosed </a:t>
            </a:r>
            <a:r>
              <a:rPr lang="en-US" altLang="ko-KR" dirty="0" smtClean="0">
                <a:solidFill>
                  <a:srgbClr val="FF0000"/>
                </a:solidFill>
              </a:rPr>
              <a:t>in Emergency room or inpatient settings</a:t>
            </a:r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396720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제목 1"/>
          <p:cNvSpPr>
            <a:spLocks noGrp="1"/>
          </p:cNvSpPr>
          <p:nvPr>
            <p:ph type="title"/>
          </p:nvPr>
        </p:nvSpPr>
        <p:spPr>
          <a:xfrm>
            <a:off x="1176338" y="207963"/>
            <a:ext cx="7434262" cy="835025"/>
          </a:xfrm>
        </p:spPr>
        <p:txBody>
          <a:bodyPr>
            <a:normAutofit fontScale="90000"/>
          </a:bodyPr>
          <a:lstStyle/>
          <a:p>
            <a:r>
              <a:rPr lang="en-US" altLang="ko-KR" b="1" dirty="0" smtClean="0">
                <a:latin typeface="Arial" panose="020B0604020202020204" pitchFamily="34" charset="0"/>
              </a:rPr>
              <a:t>Method</a:t>
            </a:r>
            <a:r>
              <a:rPr lang="en-US" altLang="ko-KR" dirty="0" smtClean="0">
                <a:latin typeface="Arial" panose="020B0604020202020204" pitchFamily="34" charset="0"/>
              </a:rPr>
              <a:t>: Inclusion algorithm </a:t>
            </a:r>
            <a:r>
              <a:rPr lang="en-US" altLang="ko-KR" sz="3100" dirty="0" smtClean="0">
                <a:latin typeface="Arial" panose="020B0604020202020204" pitchFamily="34" charset="0"/>
              </a:rPr>
              <a:t>(Hospital)</a:t>
            </a:r>
            <a:endParaRPr lang="ko-KR" altLang="en-US" sz="3100" smtClean="0">
              <a:latin typeface="Arial" panose="020B0604020202020204" pitchFamily="34" charset="0"/>
            </a:endParaRPr>
          </a:p>
        </p:txBody>
      </p:sp>
      <p:sp>
        <p:nvSpPr>
          <p:cNvPr id="14339" name="내용 개체 틀 2"/>
          <p:cNvSpPr>
            <a:spLocks noGrp="1"/>
          </p:cNvSpPr>
          <p:nvPr>
            <p:ph idx="1"/>
          </p:nvPr>
        </p:nvSpPr>
        <p:spPr>
          <a:xfrm>
            <a:off x="6350" y="1042988"/>
            <a:ext cx="9056688" cy="5281612"/>
          </a:xfrm>
        </p:spPr>
        <p:txBody>
          <a:bodyPr>
            <a:normAutofit fontScale="85000" lnSpcReduction="10000"/>
          </a:bodyPr>
          <a:lstStyle/>
          <a:p>
            <a:r>
              <a:rPr lang="en-US" altLang="ko-KR" sz="3300" b="1" dirty="0" smtClean="0"/>
              <a:t>Target Cohort</a:t>
            </a:r>
          </a:p>
          <a:p>
            <a:pPr lvl="1"/>
            <a:r>
              <a:rPr lang="en-US" altLang="ko-KR" dirty="0" smtClean="0"/>
              <a:t>Adults (&gt;=18 years) who initiated  selective COX2 inhibitors</a:t>
            </a:r>
          </a:p>
          <a:p>
            <a:pPr lvl="1"/>
            <a:r>
              <a:rPr lang="en-US" altLang="ko-KR" dirty="0" smtClean="0"/>
              <a:t>With continuous observation at least </a:t>
            </a:r>
            <a:r>
              <a:rPr lang="en-US" altLang="ko-KR" dirty="0" smtClean="0">
                <a:solidFill>
                  <a:srgbClr val="FF0000"/>
                </a:solidFill>
              </a:rPr>
              <a:t>0 days</a:t>
            </a:r>
            <a:r>
              <a:rPr lang="en-US" altLang="ko-KR" dirty="0" smtClean="0"/>
              <a:t> before and 30 days after event index date: all events per person</a:t>
            </a:r>
          </a:p>
          <a:p>
            <a:pPr lvl="2"/>
            <a:r>
              <a:rPr lang="en-US" altLang="ko-KR" dirty="0" smtClean="0"/>
              <a:t>Without COX-2 inhibitors during previous 30 days</a:t>
            </a:r>
          </a:p>
          <a:p>
            <a:pPr lvl="2"/>
            <a:r>
              <a:rPr lang="en-US" altLang="ko-KR" dirty="0" smtClean="0"/>
              <a:t>Without NSAIDs </a:t>
            </a:r>
            <a:r>
              <a:rPr lang="en-US" altLang="ko-KR" i="1" dirty="0" smtClean="0">
                <a:solidFill>
                  <a:schemeClr val="accent6">
                    <a:lumMod val="75000"/>
                  </a:schemeClr>
                </a:solidFill>
              </a:rPr>
              <a:t>30 days before </a:t>
            </a:r>
            <a:r>
              <a:rPr lang="en-US" altLang="ko-KR" dirty="0"/>
              <a:t>and 30 days after </a:t>
            </a:r>
            <a:r>
              <a:rPr lang="en-US" altLang="ko-KR" dirty="0" smtClean="0"/>
              <a:t>event index date</a:t>
            </a:r>
          </a:p>
          <a:p>
            <a:pPr lvl="2"/>
            <a:r>
              <a:rPr lang="en-US" altLang="ko-KR" dirty="0" smtClean="0">
                <a:solidFill>
                  <a:srgbClr val="FF0000"/>
                </a:solidFill>
              </a:rPr>
              <a:t>With Normal Creatinine level</a:t>
            </a:r>
            <a:r>
              <a:rPr lang="en-US" altLang="ko-KR" dirty="0" smtClean="0"/>
              <a:t> (serum Cr &lt;1.5) during previous 90 days</a:t>
            </a:r>
          </a:p>
          <a:p>
            <a:r>
              <a:rPr lang="en-US" altLang="ko-KR" sz="3300" b="1" dirty="0" smtClean="0"/>
              <a:t>Comparator </a:t>
            </a:r>
            <a:r>
              <a:rPr lang="en-US" altLang="ko-KR" sz="3300" b="1" dirty="0"/>
              <a:t>Cohort</a:t>
            </a:r>
          </a:p>
          <a:p>
            <a:pPr lvl="1"/>
            <a:r>
              <a:rPr lang="en-US" altLang="ko-KR" dirty="0"/>
              <a:t>Adults (&gt;=18 years) who initiated  </a:t>
            </a:r>
            <a:r>
              <a:rPr lang="en-US" altLang="ko-KR" dirty="0" smtClean="0"/>
              <a:t>conventional NSAIDs</a:t>
            </a:r>
            <a:endParaRPr lang="en-US" altLang="ko-KR" dirty="0"/>
          </a:p>
          <a:p>
            <a:pPr lvl="1"/>
            <a:r>
              <a:rPr lang="en-US" altLang="ko-KR" dirty="0"/>
              <a:t>With continuous observation at least </a:t>
            </a:r>
            <a:r>
              <a:rPr lang="en-US" altLang="ko-KR" dirty="0" smtClean="0">
                <a:solidFill>
                  <a:srgbClr val="FF0000"/>
                </a:solidFill>
              </a:rPr>
              <a:t>0 days</a:t>
            </a:r>
            <a:r>
              <a:rPr lang="en-US" altLang="ko-KR" dirty="0" smtClean="0"/>
              <a:t> </a:t>
            </a:r>
            <a:r>
              <a:rPr lang="en-US" altLang="ko-KR" dirty="0"/>
              <a:t>before and 30 days after event index date: all events per person</a:t>
            </a:r>
          </a:p>
          <a:p>
            <a:pPr lvl="2"/>
            <a:r>
              <a:rPr lang="en-US" altLang="ko-KR" dirty="0" smtClean="0"/>
              <a:t>Without </a:t>
            </a:r>
            <a:r>
              <a:rPr lang="en-US" altLang="ko-KR" dirty="0"/>
              <a:t>conventional NSAIDs </a:t>
            </a:r>
            <a:r>
              <a:rPr lang="en-US" altLang="ko-KR" dirty="0" smtClean="0"/>
              <a:t>inhibitors </a:t>
            </a:r>
            <a:r>
              <a:rPr lang="en-US" altLang="ko-KR" dirty="0"/>
              <a:t>during previous 30 days</a:t>
            </a:r>
          </a:p>
          <a:p>
            <a:pPr lvl="2"/>
            <a:r>
              <a:rPr lang="en-US" altLang="ko-KR" dirty="0" smtClean="0"/>
              <a:t>Without COX2 inhibitor </a:t>
            </a:r>
            <a:r>
              <a:rPr lang="en-US" altLang="ko-KR" i="1" dirty="0" smtClean="0">
                <a:solidFill>
                  <a:schemeClr val="accent6">
                    <a:lumMod val="75000"/>
                  </a:schemeClr>
                </a:solidFill>
              </a:rPr>
              <a:t>30 </a:t>
            </a:r>
            <a:r>
              <a:rPr lang="en-US" altLang="ko-KR" i="1" dirty="0">
                <a:solidFill>
                  <a:schemeClr val="accent6">
                    <a:lumMod val="75000"/>
                  </a:schemeClr>
                </a:solidFill>
              </a:rPr>
              <a:t>days before </a:t>
            </a:r>
            <a:r>
              <a:rPr lang="en-US" altLang="ko-KR" dirty="0"/>
              <a:t>and 30 days after event index </a:t>
            </a:r>
            <a:r>
              <a:rPr lang="en-US" altLang="ko-KR" dirty="0" smtClean="0"/>
              <a:t>date</a:t>
            </a:r>
          </a:p>
          <a:p>
            <a:pPr lvl="2"/>
            <a:r>
              <a:rPr lang="en-US" altLang="ko-KR" dirty="0">
                <a:solidFill>
                  <a:srgbClr val="FF0000"/>
                </a:solidFill>
              </a:rPr>
              <a:t>With Normal Creatinine level </a:t>
            </a:r>
            <a:r>
              <a:rPr lang="en-US" altLang="ko-KR" dirty="0"/>
              <a:t>(serum Cr &lt;1.5) during previous 90 </a:t>
            </a:r>
            <a:r>
              <a:rPr lang="en-US" altLang="ko-KR" dirty="0" smtClean="0"/>
              <a:t>days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255503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FAQ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 smtClean="0"/>
              <a:t>1. Why don’t we just pool the data?</a:t>
            </a:r>
          </a:p>
          <a:p>
            <a:pPr lvl="1"/>
            <a:r>
              <a:rPr lang="en-US" altLang="ko-KR" dirty="0" smtClean="0"/>
              <a:t>Pooled </a:t>
            </a:r>
            <a:r>
              <a:rPr lang="en-US" altLang="ko-KR" smtClean="0"/>
              <a:t>data analysis </a:t>
            </a:r>
            <a:r>
              <a:rPr lang="en-US" altLang="ko-KR" dirty="0" smtClean="0"/>
              <a:t>vs. Meta-analysis approach</a:t>
            </a:r>
          </a:p>
          <a:p>
            <a:pPr lvl="2"/>
            <a:r>
              <a:rPr lang="en-US" altLang="ko-KR" dirty="0" smtClean="0"/>
              <a:t>Synonyms: 1 stage vs. 2 stage meta-analysis</a:t>
            </a:r>
          </a:p>
          <a:p>
            <a:r>
              <a:rPr lang="en-US" altLang="ko-KR" dirty="0" smtClean="0"/>
              <a:t>2. Why should we use large scale propensity score matching?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053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제목 1"/>
          <p:cNvSpPr>
            <a:spLocks noGrp="1"/>
          </p:cNvSpPr>
          <p:nvPr>
            <p:ph type="title"/>
          </p:nvPr>
        </p:nvSpPr>
        <p:spPr>
          <a:xfrm>
            <a:off x="1176338" y="207963"/>
            <a:ext cx="7434262" cy="835025"/>
          </a:xfrm>
        </p:spPr>
        <p:txBody>
          <a:bodyPr>
            <a:normAutofit/>
          </a:bodyPr>
          <a:lstStyle/>
          <a:p>
            <a:r>
              <a:rPr lang="en-US" altLang="ko-KR" b="1" dirty="0" smtClean="0">
                <a:latin typeface="Arial" panose="020B0604020202020204" pitchFamily="34" charset="0"/>
              </a:rPr>
              <a:t>Method</a:t>
            </a:r>
            <a:r>
              <a:rPr lang="en-US" altLang="ko-KR" dirty="0" smtClean="0">
                <a:latin typeface="Arial" panose="020B0604020202020204" pitchFamily="34" charset="0"/>
              </a:rPr>
              <a:t>: Outcome (Hospital)</a:t>
            </a:r>
            <a:endParaRPr lang="ko-KR" altLang="en-US" smtClean="0">
              <a:latin typeface="Arial" panose="020B0604020202020204" pitchFamily="34" charset="0"/>
            </a:endParaRPr>
          </a:p>
        </p:txBody>
      </p:sp>
      <p:sp>
        <p:nvSpPr>
          <p:cNvPr id="14339" name="내용 개체 틀 2"/>
          <p:cNvSpPr>
            <a:spLocks noGrp="1"/>
          </p:cNvSpPr>
          <p:nvPr>
            <p:ph idx="1"/>
          </p:nvPr>
        </p:nvSpPr>
        <p:spPr>
          <a:xfrm>
            <a:off x="6350" y="1042988"/>
            <a:ext cx="9056688" cy="5281612"/>
          </a:xfrm>
        </p:spPr>
        <p:txBody>
          <a:bodyPr>
            <a:normAutofit/>
          </a:bodyPr>
          <a:lstStyle/>
          <a:p>
            <a:r>
              <a:rPr lang="en-US" altLang="ko-KR" sz="3300" b="1" dirty="0" smtClean="0"/>
              <a:t>Outcome Cohort</a:t>
            </a:r>
          </a:p>
          <a:p>
            <a:pPr lvl="1"/>
            <a:r>
              <a:rPr lang="en-US" altLang="ko-KR" dirty="0" smtClean="0"/>
              <a:t>Acute kidney injury diagnosed with serum Creatinine elevation (Serum Cr &gt; 1.5 from 30 days before to 30 days after the index date)</a:t>
            </a:r>
          </a:p>
          <a:p>
            <a:pPr lvl="1"/>
            <a:r>
              <a:rPr lang="en-US" altLang="ko-KR" i="1" dirty="0" smtClean="0">
                <a:solidFill>
                  <a:srgbClr val="EB9F15"/>
                </a:solidFill>
              </a:rPr>
              <a:t>Unit for serum creatinine should be added</a:t>
            </a:r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650741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Arial" panose="020B0604020202020204" pitchFamily="34" charset="0"/>
              </a:rPr>
              <a:t>Method</a:t>
            </a:r>
            <a:r>
              <a:rPr lang="en-US" altLang="ko-KR" dirty="0" smtClean="0">
                <a:latin typeface="Arial" panose="020B0604020202020204" pitchFamily="34" charset="0"/>
              </a:rPr>
              <a:t>: Statistics</a:t>
            </a:r>
            <a:endParaRPr lang="ko-KR" altLang="en-US" smtClean="0">
              <a:latin typeface="Arial" panose="020B0604020202020204" pitchFamily="34" charset="0"/>
            </a:endParaRPr>
          </a:p>
        </p:txBody>
      </p:sp>
      <p:sp>
        <p:nvSpPr>
          <p:cNvPr id="17411" name="내용 개체 틀 2"/>
          <p:cNvSpPr>
            <a:spLocks noGrp="1"/>
          </p:cNvSpPr>
          <p:nvPr>
            <p:ph idx="1"/>
          </p:nvPr>
        </p:nvSpPr>
        <p:spPr>
          <a:xfrm>
            <a:off x="628650" y="1201737"/>
            <a:ext cx="7886700" cy="5122863"/>
          </a:xfrm>
        </p:spPr>
        <p:txBody>
          <a:bodyPr>
            <a:normAutofit fontScale="77500" lnSpcReduction="20000"/>
          </a:bodyPr>
          <a:lstStyle/>
          <a:p>
            <a:r>
              <a:rPr lang="en-US" altLang="ko-KR" dirty="0" smtClean="0"/>
              <a:t>Large scale propensity score matching</a:t>
            </a:r>
          </a:p>
          <a:p>
            <a:pPr lvl="1"/>
            <a:r>
              <a:rPr lang="en-US" altLang="ko-KR" dirty="0" smtClean="0"/>
              <a:t>Max Ratio: 1:4</a:t>
            </a:r>
          </a:p>
          <a:p>
            <a:pPr lvl="1"/>
            <a:r>
              <a:rPr lang="en-US" altLang="ko-KR" dirty="0" smtClean="0"/>
              <a:t>Poisson regression with stratification</a:t>
            </a:r>
          </a:p>
          <a:p>
            <a:pPr lvl="1"/>
            <a:r>
              <a:rPr lang="en-US" altLang="ko-KR" dirty="0" smtClean="0"/>
              <a:t>Time at risk:</a:t>
            </a:r>
            <a:br>
              <a:rPr lang="en-US" altLang="ko-KR" dirty="0" smtClean="0"/>
            </a:br>
            <a:r>
              <a:rPr lang="en-US" altLang="ko-KR" dirty="0" smtClean="0"/>
              <a:t>1 day after cohort start ~ 30 days from cohort start</a:t>
            </a:r>
          </a:p>
          <a:p>
            <a:pPr lvl="1"/>
            <a:r>
              <a:rPr lang="en-US" altLang="ko-KR" sz="2000" dirty="0" smtClean="0"/>
              <a:t>Remove both cohort: No</a:t>
            </a:r>
          </a:p>
          <a:p>
            <a:pPr lvl="1"/>
            <a:r>
              <a:rPr lang="en-US" altLang="ko-KR" sz="2000" dirty="0" smtClean="0"/>
              <a:t>Remove patients with prior outcome: Yes</a:t>
            </a:r>
          </a:p>
          <a:p>
            <a:pPr lvl="1"/>
            <a:endParaRPr lang="en-US" altLang="ko-KR" dirty="0" smtClean="0"/>
          </a:p>
          <a:p>
            <a:r>
              <a:rPr lang="en-US" altLang="ko-KR" dirty="0" smtClean="0"/>
              <a:t>Sensitivity analysis</a:t>
            </a:r>
          </a:p>
          <a:p>
            <a:pPr lvl="1"/>
            <a:r>
              <a:rPr lang="en-US" altLang="ko-KR" b="1" dirty="0" smtClean="0"/>
              <a:t>Further ITT analysis is planned</a:t>
            </a:r>
            <a:endParaRPr lang="en-US" altLang="ko-KR" dirty="0" smtClean="0"/>
          </a:p>
          <a:p>
            <a:r>
              <a:rPr lang="en-US" altLang="ko-KR" dirty="0"/>
              <a:t>Wiki</a:t>
            </a:r>
            <a:br>
              <a:rPr lang="en-US" altLang="ko-KR" dirty="0"/>
            </a:br>
            <a:r>
              <a:rPr lang="en-US" altLang="ko-KR" sz="2300" dirty="0">
                <a:hlinkClick r:id="rId3"/>
              </a:rPr>
              <a:t>http://</a:t>
            </a:r>
            <a:r>
              <a:rPr lang="en-US" altLang="ko-KR" sz="2300" dirty="0" smtClean="0">
                <a:hlinkClick r:id="rId3"/>
              </a:rPr>
              <a:t>www.ohdsi.org/web/wiki/doku.php?id=research:risk_of_acute_kidney_injury_between_conventional_nsaids_and_selective_cox-2_inhibitors#code</a:t>
            </a:r>
            <a:endParaRPr lang="en-US" altLang="ko-KR" sz="2300" dirty="0" smtClean="0"/>
          </a:p>
          <a:p>
            <a:r>
              <a:rPr lang="en-US" altLang="ko-KR" dirty="0" err="1" smtClean="0"/>
              <a:t>Github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sz="2300" dirty="0" smtClean="0">
                <a:hlinkClick r:id="rId4"/>
              </a:rPr>
              <a:t>https</a:t>
            </a:r>
            <a:r>
              <a:rPr lang="en-US" altLang="ko-KR" sz="2300" dirty="0">
                <a:hlinkClick r:id="rId4"/>
              </a:rPr>
              <a:t>://</a:t>
            </a:r>
            <a:r>
              <a:rPr lang="en-US" altLang="ko-KR" sz="2300" dirty="0" smtClean="0">
                <a:hlinkClick r:id="rId4"/>
              </a:rPr>
              <a:t>github.com/OHDSI/StudyProtocolSandbox/tree/master/NSAIDsVsCoxib_AKI</a:t>
            </a:r>
            <a:endParaRPr lang="en-US" altLang="ko-KR" sz="2300" dirty="0" smtClean="0"/>
          </a:p>
          <a:p>
            <a:pPr lvl="1"/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966013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 smtClean="0">
                <a:latin typeface="Arial" panose="020B0604020202020204" pitchFamily="34" charset="0"/>
              </a:rPr>
              <a:t>Results: </a:t>
            </a:r>
            <a:r>
              <a:rPr lang="en-US" altLang="ko-KR" dirty="0" smtClean="0">
                <a:latin typeface="Arial" panose="020B0604020202020204" pitchFamily="34" charset="0"/>
              </a:rPr>
              <a:t>AKI (Hospital)</a:t>
            </a:r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142199"/>
            <a:ext cx="4310748" cy="5029206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148" y="945348"/>
            <a:ext cx="4648206" cy="522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194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 smtClean="0">
                <a:latin typeface="Arial" panose="020B0604020202020204" pitchFamily="34" charset="0"/>
              </a:rPr>
              <a:t>Results: </a:t>
            </a:r>
            <a:r>
              <a:rPr lang="en-US" altLang="ko-KR" dirty="0">
                <a:latin typeface="Arial" panose="020B0604020202020204" pitchFamily="34" charset="0"/>
              </a:rPr>
              <a:t>AKI (Hospital)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021307"/>
            <a:ext cx="5257804" cy="525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570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 smtClean="0">
                <a:latin typeface="Arial" panose="020B0604020202020204" pitchFamily="34" charset="0"/>
              </a:rPr>
              <a:t>Results: </a:t>
            </a:r>
            <a:r>
              <a:rPr lang="en-US" altLang="ko-KR" dirty="0">
                <a:latin typeface="Arial" panose="020B0604020202020204" pitchFamily="34" charset="0"/>
              </a:rPr>
              <a:t>AKI (Hospital)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219200"/>
            <a:ext cx="8229600" cy="493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95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3060"/>
            <a:ext cx="5562600" cy="4107180"/>
          </a:xfrm>
          <a:prstGeom prst="rect">
            <a:avLst/>
          </a:prstGeo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 smtClean="0">
                <a:latin typeface="Arial" panose="020B0604020202020204" pitchFamily="34" charset="0"/>
              </a:rPr>
              <a:t>Results: </a:t>
            </a:r>
            <a:r>
              <a:rPr lang="en-US" altLang="ko-KR" dirty="0">
                <a:latin typeface="Arial" panose="020B0604020202020204" pitchFamily="34" charset="0"/>
              </a:rPr>
              <a:t>AKI (Hospital)</a:t>
            </a:r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623060"/>
            <a:ext cx="5029200" cy="410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589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 smtClean="0">
                <a:latin typeface="Arial" panose="020B0604020202020204" pitchFamily="34" charset="0"/>
              </a:rPr>
              <a:t>Results: </a:t>
            </a:r>
            <a:r>
              <a:rPr lang="en-US" altLang="ko-KR" dirty="0">
                <a:latin typeface="Arial" panose="020B0604020202020204" pitchFamily="34" charset="0"/>
              </a:rPr>
              <a:t>AKI (Hospital)</a:t>
            </a:r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119" y="964442"/>
            <a:ext cx="7368201" cy="4837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002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내용 개체 틀 5"/>
          <p:cNvGraphicFramePr>
            <a:graphicFrameLocks noGrp="1"/>
          </p:cNvGraphicFramePr>
          <p:nvPr>
            <p:ph idx="1"/>
            <p:extLst/>
          </p:nvPr>
        </p:nvGraphicFramePr>
        <p:xfrm>
          <a:off x="76200" y="2057400"/>
          <a:ext cx="8915400" cy="3057845"/>
        </p:xfrm>
        <a:graphic>
          <a:graphicData uri="http://schemas.openxmlformats.org/drawingml/2006/table">
            <a:tbl>
              <a:tblPr/>
              <a:tblGrid>
                <a:gridCol w="1440946">
                  <a:extLst>
                    <a:ext uri="{9D8B030D-6E8A-4147-A177-3AD203B41FA5}"/>
                  </a:extLst>
                </a:gridCol>
                <a:gridCol w="1518538">
                  <a:extLst>
                    <a:ext uri="{9D8B030D-6E8A-4147-A177-3AD203B41FA5}"/>
                  </a:extLst>
                </a:gridCol>
                <a:gridCol w="1566569">
                  <a:extLst>
                    <a:ext uri="{9D8B030D-6E8A-4147-A177-3AD203B41FA5}"/>
                  </a:extLst>
                </a:gridCol>
                <a:gridCol w="1706967">
                  <a:extLst>
                    <a:ext uri="{9D8B030D-6E8A-4147-A177-3AD203B41FA5}"/>
                  </a:extLst>
                </a:gridCol>
                <a:gridCol w="1086254">
                  <a:extLst>
                    <a:ext uri="{9D8B030D-6E8A-4147-A177-3AD203B41FA5}"/>
                  </a:extLst>
                </a:gridCol>
                <a:gridCol w="910326">
                  <a:extLst>
                    <a:ext uri="{9D8B030D-6E8A-4147-A177-3AD203B41FA5}"/>
                  </a:extLst>
                </a:gridCol>
                <a:gridCol w="685800">
                  <a:extLst>
                    <a:ext uri="{9D8B030D-6E8A-4147-A177-3AD203B41FA5}"/>
                  </a:extLst>
                </a:gridCol>
              </a:tblGrid>
              <a:tr h="526732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Result: AKI risk during 30 days after using selective COX-2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 inhibitor or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conventional NSAIDs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after large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 scale propensity score matching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78629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Active drug group</a:t>
                      </a: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Comparator group</a:t>
                      </a: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Number of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/>
                      </a:r>
                      <a:b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</a:b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active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 group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/>
                      </a:r>
                      <a:b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</a:b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after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matching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Number of </a:t>
                      </a:r>
                      <a:br>
                        <a:rPr lang="en-US" altLang="ko-KR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</a:br>
                      <a:r>
                        <a:rPr lang="en-US" altLang="ko-KR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comparator group after matching</a:t>
                      </a:r>
                      <a:endParaRPr lang="en-US" altLang="ko-KR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Hazard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 Ratio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95% CI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P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 value</a:t>
                      </a: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5267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Coxib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/>
                      </a:r>
                      <a:b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</a:br>
                      <a:r>
                        <a:rPr lang="en-US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(Claim)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NSAIDs</a:t>
                      </a:r>
                    </a:p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(Claim)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52673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Coxib</a:t>
                      </a:r>
                      <a:r>
                        <a:rPr lang="en-US" altLang="ko-K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/>
                      </a:r>
                      <a:br>
                        <a:rPr lang="en-US" altLang="ko-K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</a:br>
                      <a:r>
                        <a:rPr lang="en-US" altLang="ko-KR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(Hospital)</a:t>
                      </a:r>
                      <a:endParaRPr lang="en-US" altLang="ko-K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NSAIDs</a:t>
                      </a:r>
                      <a:b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</a:b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(Hospital)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1846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4432</a:t>
                      </a:r>
                      <a:endParaRPr lang="en-US" altLang="ko-KR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1.57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0.05-25.8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691354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Abbreviations: </a:t>
                      </a:r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CI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, confidential interval; </a:t>
                      </a:r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AKI, acute kidney injury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 smtClean="0">
                <a:latin typeface="Arial" panose="020B0604020202020204" pitchFamily="34" charset="0"/>
              </a:rPr>
              <a:t>Results: </a:t>
            </a:r>
            <a:r>
              <a:rPr lang="en-US" altLang="ko-KR" dirty="0" smtClean="0">
                <a:latin typeface="Arial" panose="020B0604020202020204" pitchFamily="34" charset="0"/>
              </a:rPr>
              <a:t>AKI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88528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Hip or femoral fracture risk between </a:t>
            </a:r>
            <a:r>
              <a:rPr lang="en-US" dirty="0" err="1" smtClean="0"/>
              <a:t>tenofovir</a:t>
            </a:r>
            <a:r>
              <a:rPr lang="en-US" dirty="0" smtClean="0"/>
              <a:t> vs. </a:t>
            </a:r>
            <a:r>
              <a:rPr lang="en-US" dirty="0" err="1" smtClean="0"/>
              <a:t>entecavir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5400"/>
          </a:xfrm>
        </p:spPr>
        <p:txBody>
          <a:bodyPr>
            <a:normAutofit fontScale="85000" lnSpcReduction="10000"/>
          </a:bodyPr>
          <a:lstStyle/>
          <a:p>
            <a:r>
              <a:rPr lang="en-US" altLang="ko-KR" b="1" dirty="0"/>
              <a:t>Leader: </a:t>
            </a:r>
            <a:r>
              <a:rPr lang="en-US" altLang="ko-KR" b="1" dirty="0" err="1" smtClean="0"/>
              <a:t>Youn-i</a:t>
            </a:r>
            <a:r>
              <a:rPr lang="en-US" altLang="ko-KR" b="1" dirty="0" smtClean="0"/>
              <a:t> Choi, </a:t>
            </a:r>
            <a:r>
              <a:rPr lang="en-US" altLang="ko-KR" b="1" dirty="0"/>
              <a:t>MD</a:t>
            </a:r>
          </a:p>
          <a:p>
            <a:pPr lvl="1"/>
            <a:r>
              <a:rPr lang="en-US" altLang="ko-KR" sz="2400" dirty="0" err="1" smtClean="0"/>
              <a:t>Gachon</a:t>
            </a:r>
            <a:r>
              <a:rPr lang="en-US" altLang="ko-KR" sz="2400" dirty="0" smtClean="0"/>
              <a:t> University Gil Medical Center</a:t>
            </a:r>
            <a:endParaRPr lang="en-US" b="1" dirty="0" smtClean="0"/>
          </a:p>
          <a:p>
            <a:r>
              <a:rPr lang="en-US" b="1" dirty="0" smtClean="0"/>
              <a:t>Background</a:t>
            </a:r>
            <a:r>
              <a:rPr lang="en-US" dirty="0"/>
              <a:t>: </a:t>
            </a:r>
            <a:br>
              <a:rPr lang="en-US" dirty="0"/>
            </a:br>
            <a:r>
              <a:rPr lang="en-US" sz="2400" dirty="0" err="1"/>
              <a:t>Tenofovir</a:t>
            </a:r>
            <a:r>
              <a:rPr lang="en-US" sz="2400" dirty="0"/>
              <a:t> and </a:t>
            </a:r>
            <a:r>
              <a:rPr lang="en-US" sz="2400" dirty="0" err="1"/>
              <a:t>entecavir</a:t>
            </a:r>
            <a:r>
              <a:rPr lang="en-US" sz="2400" dirty="0"/>
              <a:t> are the </a:t>
            </a:r>
            <a:r>
              <a:rPr lang="en-US" sz="2400" dirty="0" smtClean="0"/>
              <a:t>treatment </a:t>
            </a:r>
            <a:r>
              <a:rPr lang="en-US" sz="2400" dirty="0"/>
              <a:t>of choices for chronic hepatitis B patients. Whereas </a:t>
            </a:r>
            <a:r>
              <a:rPr lang="en-US" sz="2400" dirty="0" err="1" smtClean="0"/>
              <a:t>tenofovir</a:t>
            </a:r>
            <a:r>
              <a:rPr lang="en-US" sz="2400" dirty="0" smtClean="0"/>
              <a:t> </a:t>
            </a:r>
            <a:r>
              <a:rPr lang="en-US" sz="2400" dirty="0"/>
              <a:t>exposure has been associated with decreased bone density, it remains unclear whether it is associated with increased risk of fractures. So, we will conduct study head to head comparison between </a:t>
            </a:r>
            <a:r>
              <a:rPr lang="en-US" sz="2400" dirty="0" err="1"/>
              <a:t>tenofovir</a:t>
            </a:r>
            <a:r>
              <a:rPr lang="en-US" sz="2400" dirty="0"/>
              <a:t> and </a:t>
            </a:r>
            <a:r>
              <a:rPr lang="en-US" sz="2400" dirty="0" err="1"/>
              <a:t>entecavir</a:t>
            </a:r>
            <a:r>
              <a:rPr lang="en-US" sz="2400" dirty="0"/>
              <a:t> on the risk of fracture event. </a:t>
            </a:r>
          </a:p>
          <a:p>
            <a:r>
              <a:rPr lang="en-US" b="1" dirty="0" smtClean="0"/>
              <a:t>Target </a:t>
            </a:r>
            <a:r>
              <a:rPr lang="en-US" b="1" dirty="0"/>
              <a:t>Cohort</a:t>
            </a:r>
            <a:r>
              <a:rPr lang="en-US" dirty="0"/>
              <a:t>: </a:t>
            </a:r>
            <a:r>
              <a:rPr lang="en-US" dirty="0" smtClean="0"/>
              <a:t>HBV </a:t>
            </a:r>
            <a:r>
              <a:rPr lang="en-US" dirty="0"/>
              <a:t>patient </a:t>
            </a:r>
            <a:r>
              <a:rPr lang="en-US" dirty="0" smtClean="0"/>
              <a:t>initiating </a:t>
            </a:r>
            <a:r>
              <a:rPr lang="en-US" dirty="0" err="1"/>
              <a:t>Tenofovir</a:t>
            </a:r>
            <a:endParaRPr lang="en-US" dirty="0"/>
          </a:p>
          <a:p>
            <a:r>
              <a:rPr lang="en-US" b="1" dirty="0" smtClean="0"/>
              <a:t>Comparator </a:t>
            </a:r>
            <a:r>
              <a:rPr lang="en-US" b="1" dirty="0"/>
              <a:t>Cohort</a:t>
            </a:r>
            <a:r>
              <a:rPr lang="en-US" dirty="0"/>
              <a:t>: HBV </a:t>
            </a:r>
            <a:r>
              <a:rPr lang="en-US" dirty="0" smtClean="0"/>
              <a:t>patient initiating </a:t>
            </a:r>
            <a:r>
              <a:rPr lang="en-US" dirty="0" err="1"/>
              <a:t>Entecavir</a:t>
            </a:r>
            <a:endParaRPr lang="en-US" dirty="0"/>
          </a:p>
          <a:p>
            <a:r>
              <a:rPr lang="en-US" b="1" dirty="0" smtClean="0"/>
              <a:t>Outcome</a:t>
            </a:r>
            <a:r>
              <a:rPr lang="en-US" dirty="0"/>
              <a:t>: The event of fracture risk ( hip or femoral )</a:t>
            </a:r>
          </a:p>
          <a:p>
            <a:r>
              <a:rPr lang="en-US" b="1" dirty="0" smtClean="0"/>
              <a:t>Relative </a:t>
            </a:r>
            <a:r>
              <a:rPr lang="en-US" b="1" dirty="0"/>
              <a:t>risk metrics</a:t>
            </a:r>
            <a:r>
              <a:rPr lang="en-US" dirty="0"/>
              <a:t>: Cox proportional </a:t>
            </a:r>
            <a:r>
              <a:rPr lang="en-US" dirty="0" smtClean="0"/>
              <a:t>hazard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946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Background</a:t>
            </a:r>
            <a:endParaRPr lang="ko-KR" altLang="en-US" b="1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/>
              <a:t>Tenofovir</a:t>
            </a:r>
            <a:r>
              <a:rPr lang="en-US" altLang="ko-KR" dirty="0"/>
              <a:t> and </a:t>
            </a:r>
            <a:r>
              <a:rPr lang="en-US" altLang="ko-KR" dirty="0" err="1"/>
              <a:t>entecavir</a:t>
            </a:r>
            <a:r>
              <a:rPr lang="en-US" altLang="ko-KR" dirty="0"/>
              <a:t> are the treatment of choices for chronic hepatitis B </a:t>
            </a:r>
            <a:r>
              <a:rPr lang="en-US" altLang="ko-KR" dirty="0" smtClean="0"/>
              <a:t>patients.</a:t>
            </a:r>
          </a:p>
          <a:p>
            <a:r>
              <a:rPr lang="en-US" altLang="ko-KR" dirty="0" smtClean="0"/>
              <a:t>Whereas </a:t>
            </a:r>
            <a:r>
              <a:rPr lang="en-US" altLang="ko-KR" dirty="0" err="1"/>
              <a:t>tenofovir</a:t>
            </a:r>
            <a:r>
              <a:rPr lang="en-US" altLang="ko-KR" dirty="0"/>
              <a:t> exposure has been associated with decreased bone density, it remains unclear whether it is associated with increased risk of fractures. </a:t>
            </a: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158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1</a:t>
            </a:r>
            <a:r>
              <a:rPr lang="en-US" altLang="ko-KR" baseline="30000" dirty="0" smtClean="0"/>
              <a:t>st</a:t>
            </a:r>
            <a:r>
              <a:rPr lang="en-US" altLang="ko-KR" dirty="0" smtClean="0"/>
              <a:t> A: </a:t>
            </a:r>
            <a:r>
              <a:rPr lang="en-US" altLang="ko-KR" dirty="0"/>
              <a:t>Pros for two-stage meta-analysis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8367" y="2494989"/>
            <a:ext cx="5410200" cy="3702606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410" y="1219200"/>
            <a:ext cx="8725786" cy="1123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197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smtClean="0">
                <a:latin typeface="Arial" panose="020B0604020202020204" pitchFamily="34" charset="0"/>
              </a:rPr>
              <a:t>AIM</a:t>
            </a:r>
            <a:endParaRPr lang="ko-KR" altLang="en-US" smtClean="0">
              <a:latin typeface="Arial" panose="020B0604020202020204" pitchFamily="34" charset="0"/>
            </a:endParaRPr>
          </a:p>
        </p:txBody>
      </p:sp>
      <p:sp>
        <p:nvSpPr>
          <p:cNvPr id="12291" name="내용 개체 틀 2"/>
          <p:cNvSpPr>
            <a:spLocks noGrp="1"/>
          </p:cNvSpPr>
          <p:nvPr>
            <p:ph idx="1"/>
          </p:nvPr>
        </p:nvSpPr>
        <p:spPr>
          <a:xfrm>
            <a:off x="609600" y="1295400"/>
            <a:ext cx="7886700" cy="4351338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We </a:t>
            </a:r>
            <a:r>
              <a:rPr lang="en-US" altLang="ko-KR" dirty="0"/>
              <a:t>will conduct </a:t>
            </a:r>
            <a:r>
              <a:rPr lang="en-US" altLang="ko-KR" dirty="0" smtClean="0"/>
              <a:t>head </a:t>
            </a:r>
            <a:r>
              <a:rPr lang="en-US" altLang="ko-KR" dirty="0"/>
              <a:t>to head </a:t>
            </a:r>
            <a:r>
              <a:rPr lang="en-US" altLang="ko-KR" dirty="0" smtClean="0"/>
              <a:t>comparison research </a:t>
            </a:r>
            <a:r>
              <a:rPr lang="en-US" altLang="ko-KR" dirty="0"/>
              <a:t>between </a:t>
            </a:r>
            <a:r>
              <a:rPr lang="en-US" altLang="ko-KR" dirty="0" err="1"/>
              <a:t>tenofovir</a:t>
            </a:r>
            <a:r>
              <a:rPr lang="en-US" altLang="ko-KR" dirty="0"/>
              <a:t> and </a:t>
            </a:r>
            <a:r>
              <a:rPr lang="en-US" altLang="ko-KR" dirty="0" err="1"/>
              <a:t>entecavir</a:t>
            </a:r>
            <a:r>
              <a:rPr lang="en-US" altLang="ko-KR" dirty="0"/>
              <a:t> on the risk of fracture event. </a:t>
            </a:r>
          </a:p>
        </p:txBody>
      </p:sp>
    </p:spTree>
    <p:extLst>
      <p:ext uri="{BB962C8B-B14F-4D97-AF65-F5344CB8AC3E}">
        <p14:creationId xmlns:p14="http://schemas.microsoft.com/office/powerpoint/2010/main" val="933211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 smtClean="0">
                <a:latin typeface="Arial" panose="020B0604020202020204" pitchFamily="34" charset="0"/>
              </a:rPr>
              <a:t>Method</a:t>
            </a:r>
            <a:r>
              <a:rPr lang="en-US" altLang="ko-KR" dirty="0" smtClean="0">
                <a:latin typeface="Arial" panose="020B0604020202020204" pitchFamily="34" charset="0"/>
              </a:rPr>
              <a:t>: Data sources</a:t>
            </a:r>
            <a:endParaRPr lang="ko-KR" altLang="en-US" smtClean="0">
              <a:latin typeface="Arial" panose="020B0604020202020204" pitchFamily="34" charset="0"/>
            </a:endParaRPr>
          </a:p>
        </p:txBody>
      </p:sp>
      <p:sp>
        <p:nvSpPr>
          <p:cNvPr id="13315" name="내용 개체 틀 2"/>
          <p:cNvSpPr>
            <a:spLocks noGrp="1"/>
          </p:cNvSpPr>
          <p:nvPr>
            <p:ph idx="1"/>
          </p:nvPr>
        </p:nvSpPr>
        <p:spPr>
          <a:xfrm>
            <a:off x="685800" y="1211193"/>
            <a:ext cx="7886700" cy="4351338"/>
          </a:xfrm>
        </p:spPr>
        <p:txBody>
          <a:bodyPr/>
          <a:lstStyle/>
          <a:p>
            <a:r>
              <a:rPr lang="en-US" altLang="ko-KR" dirty="0" smtClean="0"/>
              <a:t>Hospital EHR</a:t>
            </a:r>
          </a:p>
          <a:p>
            <a:pPr lvl="1"/>
            <a:r>
              <a:rPr lang="en-US" altLang="ko-KR" dirty="0" smtClean="0"/>
              <a:t>7 M patients from 4 hospitals in Korea</a:t>
            </a:r>
          </a:p>
          <a:p>
            <a:r>
              <a:rPr lang="en-US" altLang="ko-KR" dirty="0" smtClean="0"/>
              <a:t>Claim data</a:t>
            </a:r>
          </a:p>
          <a:p>
            <a:pPr lvl="1"/>
            <a:r>
              <a:rPr lang="en-US" altLang="ko-KR" dirty="0" smtClean="0"/>
              <a:t>NHIS-national sample cohort (NHIS-NSC) DB</a:t>
            </a:r>
          </a:p>
          <a:p>
            <a:pPr lvl="1"/>
            <a:r>
              <a:rPr lang="en-US" altLang="ko-KR" dirty="0" smtClean="0"/>
              <a:t>Consecutive observation for 1M patients between 2002-2013</a:t>
            </a:r>
          </a:p>
          <a:p>
            <a:endParaRPr lang="en-US" altLang="ko-KR" dirty="0" smtClean="0"/>
          </a:p>
          <a:p>
            <a:pPr lvl="1"/>
            <a:endParaRPr lang="ko-KR" altLang="en-US" dirty="0" smtClean="0"/>
          </a:p>
        </p:txBody>
      </p:sp>
      <p:sp>
        <p:nvSpPr>
          <p:cNvPr id="13316" name="TextBox 12"/>
          <p:cNvSpPr txBox="1">
            <a:spLocks noChangeArrowheads="1"/>
          </p:cNvSpPr>
          <p:nvPr/>
        </p:nvSpPr>
        <p:spPr bwMode="auto">
          <a:xfrm>
            <a:off x="7315200" y="5783124"/>
            <a:ext cx="17172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400" dirty="0"/>
              <a:t>Lee et al., </a:t>
            </a:r>
          </a:p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400" i="1" dirty="0" err="1"/>
              <a:t>Int</a:t>
            </a:r>
            <a:r>
              <a:rPr lang="en-US" altLang="ko-KR" sz="1400" i="1" dirty="0"/>
              <a:t> J </a:t>
            </a:r>
            <a:r>
              <a:rPr lang="en-US" altLang="ko-KR" sz="1400" i="1" dirty="0" err="1"/>
              <a:t>Epidemiol</a:t>
            </a:r>
            <a:r>
              <a:rPr lang="en-US" altLang="ko-KR" sz="1400" i="1" dirty="0"/>
              <a:t>. </a:t>
            </a:r>
            <a:r>
              <a:rPr lang="en-US" altLang="ko-KR" sz="1400" dirty="0"/>
              <a:t>2016</a:t>
            </a:r>
            <a:endParaRPr lang="ko-KR" altLang="en-US" sz="1400" i="1"/>
          </a:p>
        </p:txBody>
      </p:sp>
      <p:pic>
        <p:nvPicPr>
          <p:cNvPr id="13317" name="그림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709" y="4544513"/>
            <a:ext cx="5823832" cy="1761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6411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제목 1"/>
          <p:cNvSpPr>
            <a:spLocks noGrp="1"/>
          </p:cNvSpPr>
          <p:nvPr>
            <p:ph type="title"/>
          </p:nvPr>
        </p:nvSpPr>
        <p:spPr>
          <a:xfrm>
            <a:off x="1176338" y="207963"/>
            <a:ext cx="7434262" cy="835025"/>
          </a:xfrm>
        </p:spPr>
        <p:txBody>
          <a:bodyPr>
            <a:normAutofit/>
          </a:bodyPr>
          <a:lstStyle/>
          <a:p>
            <a:r>
              <a:rPr lang="en-US" altLang="ko-KR" b="1" dirty="0" smtClean="0">
                <a:latin typeface="Arial" panose="020B0604020202020204" pitchFamily="34" charset="0"/>
              </a:rPr>
              <a:t>Method</a:t>
            </a:r>
            <a:r>
              <a:rPr lang="en-US" altLang="ko-KR" dirty="0" smtClean="0">
                <a:latin typeface="Arial" panose="020B0604020202020204" pitchFamily="34" charset="0"/>
              </a:rPr>
              <a:t>: Inclusion algorithm</a:t>
            </a:r>
            <a:endParaRPr lang="ko-KR" altLang="en-US" smtClean="0">
              <a:latin typeface="Arial" panose="020B0604020202020204" pitchFamily="34" charset="0"/>
            </a:endParaRPr>
          </a:p>
        </p:txBody>
      </p:sp>
      <p:sp>
        <p:nvSpPr>
          <p:cNvPr id="14339" name="내용 개체 틀 2"/>
          <p:cNvSpPr>
            <a:spLocks noGrp="1"/>
          </p:cNvSpPr>
          <p:nvPr>
            <p:ph idx="1"/>
          </p:nvPr>
        </p:nvSpPr>
        <p:spPr>
          <a:xfrm>
            <a:off x="6350" y="1042988"/>
            <a:ext cx="9056688" cy="5281612"/>
          </a:xfrm>
        </p:spPr>
        <p:txBody>
          <a:bodyPr>
            <a:normAutofit fontScale="85000" lnSpcReduction="20000"/>
          </a:bodyPr>
          <a:lstStyle/>
          <a:p>
            <a:r>
              <a:rPr lang="en-US" altLang="ko-KR" sz="3300" b="1" dirty="0" smtClean="0"/>
              <a:t>Target Cohort</a:t>
            </a:r>
          </a:p>
          <a:p>
            <a:pPr lvl="1"/>
            <a:r>
              <a:rPr lang="en-US" altLang="ko-KR" i="1" dirty="0" smtClean="0">
                <a:solidFill>
                  <a:srgbClr val="EB9F15"/>
                </a:solidFill>
              </a:rPr>
              <a:t>Subjects</a:t>
            </a:r>
            <a:r>
              <a:rPr lang="en-US" altLang="ko-KR" dirty="0" smtClean="0"/>
              <a:t> who initiated  </a:t>
            </a:r>
            <a:r>
              <a:rPr lang="en-US" altLang="ko-KR" dirty="0" err="1" smtClean="0"/>
              <a:t>tenofovir</a:t>
            </a:r>
            <a:r>
              <a:rPr lang="en-US" altLang="ko-KR" dirty="0" smtClean="0"/>
              <a:t> </a:t>
            </a:r>
            <a:r>
              <a:rPr lang="en-US" altLang="ko-KR" i="1" dirty="0" smtClean="0">
                <a:solidFill>
                  <a:srgbClr val="EB9F15"/>
                </a:solidFill>
              </a:rPr>
              <a:t>from 2012</a:t>
            </a:r>
          </a:p>
          <a:p>
            <a:pPr lvl="1"/>
            <a:r>
              <a:rPr lang="en-US" altLang="ko-KR" dirty="0" smtClean="0"/>
              <a:t>With continuous observation at least 0 days before and 0 days after event index date: earliest events per person</a:t>
            </a:r>
          </a:p>
          <a:p>
            <a:pPr lvl="1"/>
            <a:r>
              <a:rPr lang="en-US" altLang="ko-KR" dirty="0" smtClean="0"/>
              <a:t>With prior HBV diagnosis</a:t>
            </a:r>
          </a:p>
          <a:p>
            <a:pPr lvl="1"/>
            <a:r>
              <a:rPr lang="en-US" altLang="ko-KR" dirty="0" smtClean="0"/>
              <a:t>Without prior HIV diagnosis</a:t>
            </a:r>
          </a:p>
          <a:p>
            <a:pPr lvl="1"/>
            <a:r>
              <a:rPr lang="en-US" altLang="ko-KR" dirty="0" smtClean="0"/>
              <a:t>Without </a:t>
            </a:r>
            <a:r>
              <a:rPr lang="en-US" altLang="ko-KR" dirty="0" err="1" smtClean="0"/>
              <a:t>Entecavir</a:t>
            </a:r>
            <a:r>
              <a:rPr lang="en-US" altLang="ko-KR" dirty="0" smtClean="0"/>
              <a:t> use during previous 2 years</a:t>
            </a:r>
          </a:p>
          <a:p>
            <a:r>
              <a:rPr lang="en-US" altLang="ko-KR" sz="3300" b="1" dirty="0" smtClean="0"/>
              <a:t>Comparator </a:t>
            </a:r>
            <a:r>
              <a:rPr lang="en-US" altLang="ko-KR" sz="3300" b="1" dirty="0"/>
              <a:t>Cohort</a:t>
            </a:r>
          </a:p>
          <a:p>
            <a:pPr lvl="1"/>
            <a:r>
              <a:rPr lang="en-US" altLang="ko-KR" i="1" dirty="0">
                <a:solidFill>
                  <a:srgbClr val="EB9F15"/>
                </a:solidFill>
              </a:rPr>
              <a:t>Subjects</a:t>
            </a:r>
            <a:r>
              <a:rPr lang="en-US" altLang="ko-KR" dirty="0"/>
              <a:t> who </a:t>
            </a:r>
            <a:r>
              <a:rPr lang="en-US" altLang="ko-KR" dirty="0" smtClean="0"/>
              <a:t>initiated </a:t>
            </a:r>
            <a:r>
              <a:rPr lang="en-US" altLang="ko-KR" dirty="0" err="1" smtClean="0"/>
              <a:t>entecavir</a:t>
            </a:r>
            <a:r>
              <a:rPr lang="en-US" altLang="ko-KR" dirty="0" smtClean="0"/>
              <a:t> </a:t>
            </a:r>
            <a:r>
              <a:rPr lang="en-US" altLang="ko-KR" i="1" dirty="0" smtClean="0">
                <a:solidFill>
                  <a:srgbClr val="EB9F15"/>
                </a:solidFill>
              </a:rPr>
              <a:t>from 2007</a:t>
            </a:r>
            <a:endParaRPr lang="en-US" altLang="ko-KR" i="1" dirty="0">
              <a:solidFill>
                <a:srgbClr val="EB9F15"/>
              </a:solidFill>
            </a:endParaRPr>
          </a:p>
          <a:p>
            <a:pPr lvl="1"/>
            <a:r>
              <a:rPr lang="en-US" altLang="ko-KR" dirty="0"/>
              <a:t>With continuous observation at least 0 days before and 0 days after event index date: earliest events per person</a:t>
            </a:r>
          </a:p>
          <a:p>
            <a:pPr lvl="1"/>
            <a:r>
              <a:rPr lang="en-US" altLang="ko-KR" dirty="0"/>
              <a:t>With prior HBV diagnosis</a:t>
            </a:r>
          </a:p>
          <a:p>
            <a:pPr lvl="1"/>
            <a:r>
              <a:rPr lang="en-US" altLang="ko-KR" dirty="0"/>
              <a:t>Without prior HIV diagnosis</a:t>
            </a:r>
          </a:p>
          <a:p>
            <a:pPr lvl="1"/>
            <a:r>
              <a:rPr lang="en-US" altLang="ko-KR" dirty="0"/>
              <a:t>Without </a:t>
            </a:r>
            <a:r>
              <a:rPr lang="en-US" altLang="ko-KR" dirty="0" err="1" smtClean="0"/>
              <a:t>Tenofovir</a:t>
            </a:r>
            <a:r>
              <a:rPr lang="en-US" altLang="ko-KR" dirty="0" smtClean="0"/>
              <a:t> use </a:t>
            </a:r>
            <a:r>
              <a:rPr lang="en-US" altLang="ko-KR" dirty="0"/>
              <a:t>during previous 2 years</a:t>
            </a:r>
          </a:p>
        </p:txBody>
      </p:sp>
    </p:spTree>
    <p:extLst>
      <p:ext uri="{BB962C8B-B14F-4D97-AF65-F5344CB8AC3E}">
        <p14:creationId xmlns:p14="http://schemas.microsoft.com/office/powerpoint/2010/main" val="2226871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제목 1"/>
          <p:cNvSpPr>
            <a:spLocks noGrp="1"/>
          </p:cNvSpPr>
          <p:nvPr>
            <p:ph type="title"/>
          </p:nvPr>
        </p:nvSpPr>
        <p:spPr>
          <a:xfrm>
            <a:off x="1176338" y="207963"/>
            <a:ext cx="7434262" cy="835025"/>
          </a:xfrm>
        </p:spPr>
        <p:txBody>
          <a:bodyPr>
            <a:normAutofit/>
          </a:bodyPr>
          <a:lstStyle/>
          <a:p>
            <a:r>
              <a:rPr lang="en-US" altLang="ko-KR" b="1" dirty="0" smtClean="0">
                <a:latin typeface="Arial" panose="020B0604020202020204" pitchFamily="34" charset="0"/>
              </a:rPr>
              <a:t>Method</a:t>
            </a:r>
            <a:r>
              <a:rPr lang="en-US" altLang="ko-KR" dirty="0" smtClean="0">
                <a:latin typeface="Arial" panose="020B0604020202020204" pitchFamily="34" charset="0"/>
              </a:rPr>
              <a:t>: Outcome</a:t>
            </a:r>
            <a:endParaRPr lang="ko-KR" altLang="en-US" smtClean="0">
              <a:latin typeface="Arial" panose="020B0604020202020204" pitchFamily="34" charset="0"/>
            </a:endParaRPr>
          </a:p>
        </p:txBody>
      </p:sp>
      <p:sp>
        <p:nvSpPr>
          <p:cNvPr id="14339" name="내용 개체 틀 2"/>
          <p:cNvSpPr>
            <a:spLocks noGrp="1"/>
          </p:cNvSpPr>
          <p:nvPr>
            <p:ph idx="1"/>
          </p:nvPr>
        </p:nvSpPr>
        <p:spPr>
          <a:xfrm>
            <a:off x="6350" y="1042988"/>
            <a:ext cx="9056688" cy="5281612"/>
          </a:xfrm>
        </p:spPr>
        <p:txBody>
          <a:bodyPr>
            <a:normAutofit/>
          </a:bodyPr>
          <a:lstStyle/>
          <a:p>
            <a:r>
              <a:rPr lang="en-US" altLang="ko-KR" sz="3300" b="1" dirty="0" smtClean="0"/>
              <a:t>Outcome Cohort</a:t>
            </a:r>
          </a:p>
          <a:p>
            <a:pPr lvl="1"/>
            <a:r>
              <a:rPr lang="en-US" altLang="ko-KR" dirty="0" smtClean="0"/>
              <a:t>Any fracture diagnosed in Emergency Room or Inpatient settings</a:t>
            </a:r>
          </a:p>
        </p:txBody>
      </p:sp>
    </p:spTree>
    <p:extLst>
      <p:ext uri="{BB962C8B-B14F-4D97-AF65-F5344CB8AC3E}">
        <p14:creationId xmlns:p14="http://schemas.microsoft.com/office/powerpoint/2010/main" val="2844221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Arial" panose="020B0604020202020204" pitchFamily="34" charset="0"/>
              </a:rPr>
              <a:t>Method</a:t>
            </a:r>
            <a:r>
              <a:rPr lang="en-US" altLang="ko-KR" dirty="0" smtClean="0">
                <a:latin typeface="Arial" panose="020B0604020202020204" pitchFamily="34" charset="0"/>
              </a:rPr>
              <a:t>: Statistics</a:t>
            </a:r>
            <a:endParaRPr lang="ko-KR" altLang="en-US" smtClean="0">
              <a:latin typeface="Arial" panose="020B0604020202020204" pitchFamily="34" charset="0"/>
            </a:endParaRPr>
          </a:p>
        </p:txBody>
      </p:sp>
      <p:sp>
        <p:nvSpPr>
          <p:cNvPr id="17411" name="내용 개체 틀 2"/>
          <p:cNvSpPr>
            <a:spLocks noGrp="1"/>
          </p:cNvSpPr>
          <p:nvPr>
            <p:ph idx="1"/>
          </p:nvPr>
        </p:nvSpPr>
        <p:spPr>
          <a:xfrm>
            <a:off x="628650" y="1201737"/>
            <a:ext cx="7886700" cy="5122863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dirty="0" smtClean="0"/>
              <a:t>Large scale propensity score matching</a:t>
            </a:r>
          </a:p>
          <a:p>
            <a:pPr lvl="1"/>
            <a:r>
              <a:rPr lang="en-US" altLang="ko-KR" dirty="0" smtClean="0"/>
              <a:t>Max Ratio: 1:4</a:t>
            </a:r>
          </a:p>
          <a:p>
            <a:pPr lvl="1"/>
            <a:r>
              <a:rPr lang="en-US" altLang="ko-KR" dirty="0" smtClean="0"/>
              <a:t>Cox regression with stratification</a:t>
            </a:r>
          </a:p>
          <a:p>
            <a:pPr lvl="1"/>
            <a:r>
              <a:rPr lang="en-US" altLang="ko-KR" dirty="0" smtClean="0"/>
              <a:t>Time at risk:</a:t>
            </a:r>
            <a:br>
              <a:rPr lang="en-US" altLang="ko-KR" dirty="0" smtClean="0"/>
            </a:br>
            <a:r>
              <a:rPr lang="en-US" altLang="ko-KR" dirty="0" smtClean="0"/>
              <a:t>1 day after cohort start ~ cohort end date</a:t>
            </a:r>
          </a:p>
          <a:p>
            <a:pPr lvl="1"/>
            <a:r>
              <a:rPr lang="en-US" altLang="ko-KR" sz="2000" dirty="0" smtClean="0"/>
              <a:t>Remove both cohort: No</a:t>
            </a:r>
          </a:p>
          <a:p>
            <a:pPr lvl="1"/>
            <a:r>
              <a:rPr lang="en-US" altLang="ko-KR" sz="2000" dirty="0" smtClean="0"/>
              <a:t>Remove patients with prior outcome: Yes</a:t>
            </a:r>
          </a:p>
          <a:p>
            <a:pPr lvl="1"/>
            <a:endParaRPr lang="en-US" altLang="ko-KR" dirty="0" smtClean="0"/>
          </a:p>
          <a:p>
            <a:r>
              <a:rPr lang="en-US" altLang="ko-KR" dirty="0" smtClean="0"/>
              <a:t>Sensitivity analysis</a:t>
            </a:r>
          </a:p>
          <a:p>
            <a:pPr lvl="1"/>
            <a:r>
              <a:rPr lang="en-US" altLang="ko-KR" b="1" dirty="0" smtClean="0"/>
              <a:t>Further ITT analysis is planned</a:t>
            </a:r>
            <a:endParaRPr lang="en-US" altLang="ko-KR" dirty="0" smtClean="0"/>
          </a:p>
          <a:p>
            <a:r>
              <a:rPr lang="en-US" altLang="ko-KR" dirty="0" err="1" smtClean="0"/>
              <a:t>Github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sz="2300" dirty="0">
                <a:hlinkClick r:id="rId3"/>
              </a:rPr>
              <a:t>https://</a:t>
            </a:r>
            <a:r>
              <a:rPr lang="en-US" altLang="ko-KR" sz="2300" dirty="0" smtClean="0">
                <a:hlinkClick r:id="rId3"/>
              </a:rPr>
              <a:t>github.com/OHDSI/StudyProtocolSandbox/tree/master/TenfovirVsEntecavir</a:t>
            </a:r>
            <a:endParaRPr lang="en-US" altLang="ko-KR" sz="2300" dirty="0" smtClean="0"/>
          </a:p>
        </p:txBody>
      </p:sp>
    </p:spTree>
    <p:extLst>
      <p:ext uri="{BB962C8B-B14F-4D97-AF65-F5344CB8AC3E}">
        <p14:creationId xmlns:p14="http://schemas.microsoft.com/office/powerpoint/2010/main" val="731112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>
                <a:latin typeface="Arial" panose="020B0604020202020204" pitchFamily="34" charset="0"/>
              </a:rPr>
              <a:t>Results: </a:t>
            </a:r>
            <a:r>
              <a:rPr lang="en-US" altLang="ko-KR" dirty="0" smtClean="0">
                <a:latin typeface="Arial" panose="020B0604020202020204" pitchFamily="34" charset="0"/>
              </a:rPr>
              <a:t>Outcome </a:t>
            </a:r>
            <a:r>
              <a:rPr lang="en-US" altLang="ko-KR" dirty="0" smtClean="0">
                <a:latin typeface="Arial" panose="020B0604020202020204" pitchFamily="34" charset="0"/>
              </a:rPr>
              <a:t>(AUSOM)</a:t>
            </a:r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63808"/>
            <a:ext cx="4343400" cy="4932513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963064"/>
            <a:ext cx="4495806" cy="533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160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>
                <a:latin typeface="Arial" panose="020B0604020202020204" pitchFamily="34" charset="0"/>
              </a:rPr>
              <a:t>Results: </a:t>
            </a:r>
            <a:r>
              <a:rPr lang="en-US" altLang="ko-KR" dirty="0" smtClean="0">
                <a:latin typeface="Arial" panose="020B0604020202020204" pitchFamily="34" charset="0"/>
              </a:rPr>
              <a:t>Outcome </a:t>
            </a:r>
            <a:r>
              <a:rPr lang="en-US" altLang="ko-KR" dirty="0">
                <a:latin typeface="Arial" panose="020B0604020202020204" pitchFamily="34" charset="0"/>
              </a:rPr>
              <a:t>(AUSOM)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300" y="990600"/>
            <a:ext cx="50292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762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>
                <a:latin typeface="Arial" panose="020B0604020202020204" pitchFamily="34" charset="0"/>
              </a:rPr>
              <a:t>Results: </a:t>
            </a:r>
            <a:r>
              <a:rPr lang="en-US" altLang="ko-KR" dirty="0" smtClean="0">
                <a:latin typeface="Arial" panose="020B0604020202020204" pitchFamily="34" charset="0"/>
              </a:rPr>
              <a:t>Outcome </a:t>
            </a:r>
            <a:r>
              <a:rPr lang="en-US" altLang="ko-KR" dirty="0">
                <a:latin typeface="Arial" panose="020B0604020202020204" pitchFamily="34" charset="0"/>
              </a:rPr>
              <a:t>(AUSOM)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95400"/>
            <a:ext cx="89154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883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5" y="1603726"/>
            <a:ext cx="5547815" cy="4126514"/>
          </a:xfrm>
          <a:prstGeom prst="rect">
            <a:avLst/>
          </a:prstGeo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>
                <a:latin typeface="Arial" panose="020B0604020202020204" pitchFamily="34" charset="0"/>
              </a:rPr>
              <a:t>Results: </a:t>
            </a:r>
            <a:r>
              <a:rPr lang="en-US" altLang="ko-KR" dirty="0" smtClean="0">
                <a:latin typeface="Arial" panose="020B0604020202020204" pitchFamily="34" charset="0"/>
              </a:rPr>
              <a:t>Outcome </a:t>
            </a:r>
            <a:r>
              <a:rPr lang="en-US" altLang="ko-KR" dirty="0">
                <a:latin typeface="Arial" panose="020B0604020202020204" pitchFamily="34" charset="0"/>
              </a:rPr>
              <a:t>(AUSOM)</a:t>
            </a:r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752600"/>
            <a:ext cx="4800599" cy="397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188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>
                <a:latin typeface="Arial" panose="020B0604020202020204" pitchFamily="34" charset="0"/>
              </a:rPr>
              <a:t>Results: </a:t>
            </a:r>
            <a:r>
              <a:rPr lang="en-US" altLang="ko-KR" dirty="0" smtClean="0">
                <a:latin typeface="Arial" panose="020B0604020202020204" pitchFamily="34" charset="0"/>
              </a:rPr>
              <a:t>Outcome </a:t>
            </a:r>
            <a:r>
              <a:rPr lang="en-US" altLang="ko-KR" dirty="0">
                <a:latin typeface="Arial" panose="020B0604020202020204" pitchFamily="34" charset="0"/>
              </a:rPr>
              <a:t>(Hospital)</a:t>
            </a:r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549" y="1371600"/>
            <a:ext cx="7141605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978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1</a:t>
            </a:r>
            <a:r>
              <a:rPr lang="en-US" altLang="ko-KR" baseline="30000" dirty="0"/>
              <a:t>st</a:t>
            </a:r>
            <a:r>
              <a:rPr lang="en-US" altLang="ko-KR" dirty="0"/>
              <a:t> </a:t>
            </a:r>
            <a:r>
              <a:rPr lang="en-US" altLang="ko-KR" dirty="0" smtClean="0"/>
              <a:t>A: Pros for two-stage meta-analysis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8540" y="1066800"/>
            <a:ext cx="3772720" cy="3352800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3"/>
          <a:srcRect t="76925"/>
          <a:stretch/>
        </p:blipFill>
        <p:spPr>
          <a:xfrm>
            <a:off x="964856" y="4399737"/>
            <a:ext cx="7900088" cy="1620064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6" name="직선 연결선 5"/>
          <p:cNvCxnSpPr/>
          <p:nvPr/>
        </p:nvCxnSpPr>
        <p:spPr>
          <a:xfrm>
            <a:off x="7600507" y="5225901"/>
            <a:ext cx="838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1371600" y="5486400"/>
            <a:ext cx="3733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직사각형 13"/>
          <p:cNvSpPr/>
          <p:nvPr/>
        </p:nvSpPr>
        <p:spPr>
          <a:xfrm>
            <a:off x="7086600" y="6197595"/>
            <a:ext cx="209461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100" dirty="0"/>
              <a:t>Zeng and Lin. </a:t>
            </a:r>
            <a:r>
              <a:rPr lang="en-US" altLang="ko-KR" sz="1100" i="1" dirty="0" err="1"/>
              <a:t>Biometrika</a:t>
            </a:r>
            <a:r>
              <a:rPr lang="en-US" altLang="ko-KR" sz="1100" dirty="0"/>
              <a:t> (2015)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962050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>
                <a:latin typeface="Arial" panose="020B0604020202020204" pitchFamily="34" charset="0"/>
              </a:rPr>
              <a:t>Results: </a:t>
            </a:r>
            <a:r>
              <a:rPr lang="en-US" altLang="ko-KR" dirty="0" smtClean="0">
                <a:latin typeface="Arial" panose="020B0604020202020204" pitchFamily="34" charset="0"/>
              </a:rPr>
              <a:t>Outcome (Claim)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26" y="1178009"/>
            <a:ext cx="4376062" cy="5105406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157537"/>
            <a:ext cx="4347792" cy="507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51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>
                <a:latin typeface="Arial" panose="020B0604020202020204" pitchFamily="34" charset="0"/>
              </a:rPr>
              <a:t>Results: </a:t>
            </a:r>
            <a:r>
              <a:rPr lang="en-US" altLang="ko-KR" dirty="0" smtClean="0">
                <a:latin typeface="Arial" panose="020B0604020202020204" pitchFamily="34" charset="0"/>
              </a:rPr>
              <a:t>Outcome </a:t>
            </a:r>
            <a:r>
              <a:rPr lang="en-US" altLang="ko-KR" dirty="0">
                <a:latin typeface="Arial" panose="020B0604020202020204" pitchFamily="34" charset="0"/>
              </a:rPr>
              <a:t>(Claim)</a:t>
            </a:r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143000"/>
            <a:ext cx="5029200" cy="480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943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>
                <a:latin typeface="Arial" panose="020B0604020202020204" pitchFamily="34" charset="0"/>
              </a:rPr>
              <a:t>Results: </a:t>
            </a:r>
            <a:r>
              <a:rPr lang="en-US" altLang="ko-KR" dirty="0" smtClean="0">
                <a:latin typeface="Arial" panose="020B0604020202020204" pitchFamily="34" charset="0"/>
              </a:rPr>
              <a:t>Outcome </a:t>
            </a:r>
            <a:r>
              <a:rPr lang="en-US" altLang="ko-KR" dirty="0">
                <a:latin typeface="Arial" panose="020B0604020202020204" pitchFamily="34" charset="0"/>
              </a:rPr>
              <a:t>(Claim)</a:t>
            </a:r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43000"/>
            <a:ext cx="8534400" cy="512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024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5" y="1603726"/>
            <a:ext cx="5547815" cy="4126514"/>
          </a:xfrm>
          <a:prstGeom prst="rect">
            <a:avLst/>
          </a:prstGeo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>
                <a:latin typeface="Arial" panose="020B0604020202020204" pitchFamily="34" charset="0"/>
              </a:rPr>
              <a:t>Results: </a:t>
            </a:r>
            <a:r>
              <a:rPr lang="en-US" altLang="ko-KR" dirty="0" smtClean="0">
                <a:latin typeface="Arial" panose="020B0604020202020204" pitchFamily="34" charset="0"/>
              </a:rPr>
              <a:t>Outcome </a:t>
            </a:r>
            <a:r>
              <a:rPr lang="en-US" altLang="ko-KR" dirty="0">
                <a:latin typeface="Arial" panose="020B0604020202020204" pitchFamily="34" charset="0"/>
              </a:rPr>
              <a:t>(Claim)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615437"/>
            <a:ext cx="4930254" cy="4114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81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>
                <a:latin typeface="Arial" panose="020B0604020202020204" pitchFamily="34" charset="0"/>
              </a:rPr>
              <a:t>Results: </a:t>
            </a:r>
            <a:r>
              <a:rPr lang="en-US" altLang="ko-KR" dirty="0" smtClean="0">
                <a:latin typeface="Arial" panose="020B0604020202020204" pitchFamily="34" charset="0"/>
              </a:rPr>
              <a:t>Outcome </a:t>
            </a:r>
            <a:r>
              <a:rPr lang="en-US" altLang="ko-KR" dirty="0">
                <a:latin typeface="Arial" panose="020B0604020202020204" pitchFamily="34" charset="0"/>
              </a:rPr>
              <a:t>(Claim</a:t>
            </a:r>
            <a:r>
              <a:rPr lang="en-US" altLang="ko-KR" dirty="0" smtClean="0">
                <a:latin typeface="Arial" panose="020B0604020202020204" pitchFamily="34" charset="0"/>
              </a:rPr>
              <a:t>)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295400"/>
            <a:ext cx="7568222" cy="490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568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내용 개체 틀 5"/>
          <p:cNvGraphicFramePr>
            <a:graphicFrameLocks noGrp="1"/>
          </p:cNvGraphicFramePr>
          <p:nvPr>
            <p:ph idx="1"/>
            <p:extLst/>
          </p:nvPr>
        </p:nvGraphicFramePr>
        <p:xfrm>
          <a:off x="228600" y="2057400"/>
          <a:ext cx="8742362" cy="3057845"/>
        </p:xfrm>
        <a:graphic>
          <a:graphicData uri="http://schemas.openxmlformats.org/drawingml/2006/table">
            <a:tbl>
              <a:tblPr/>
              <a:tblGrid>
                <a:gridCol w="1412979">
                  <a:extLst>
                    <a:ext uri="{9D8B030D-6E8A-4147-A177-3AD203B41FA5}"/>
                  </a:extLst>
                </a:gridCol>
                <a:gridCol w="1489065">
                  <a:extLst>
                    <a:ext uri="{9D8B030D-6E8A-4147-A177-3AD203B41FA5}"/>
                  </a:extLst>
                </a:gridCol>
                <a:gridCol w="1536164">
                  <a:extLst>
                    <a:ext uri="{9D8B030D-6E8A-4147-A177-3AD203B41FA5}"/>
                  </a:extLst>
                </a:gridCol>
                <a:gridCol w="1673837">
                  <a:extLst>
                    <a:ext uri="{9D8B030D-6E8A-4147-A177-3AD203B41FA5}"/>
                  </a:extLst>
                </a:gridCol>
                <a:gridCol w="1065171">
                  <a:extLst>
                    <a:ext uri="{9D8B030D-6E8A-4147-A177-3AD203B41FA5}"/>
                  </a:extLst>
                </a:gridCol>
                <a:gridCol w="782573">
                  <a:extLst>
                    <a:ext uri="{9D8B030D-6E8A-4147-A177-3AD203B41FA5}"/>
                  </a:extLst>
                </a:gridCol>
                <a:gridCol w="782573">
                  <a:extLst>
                    <a:ext uri="{9D8B030D-6E8A-4147-A177-3AD203B41FA5}"/>
                  </a:extLst>
                </a:gridCol>
              </a:tblGrid>
              <a:tr h="526732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Result: Fracture risk between </a:t>
                      </a:r>
                      <a:r>
                        <a:rPr lang="en-US" sz="1600" b="1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Tenofovir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 and </a:t>
                      </a:r>
                      <a:r>
                        <a:rPr lang="en-US" sz="1600" b="1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Entecavir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 group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after large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 scale propensity score matching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78629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Active drug group</a:t>
                      </a: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Comparator group</a:t>
                      </a: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Number of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/>
                      </a:r>
                      <a:b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</a:b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active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 group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/>
                      </a:r>
                      <a:b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</a:b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after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matching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Number of </a:t>
                      </a:r>
                      <a:br>
                        <a:rPr lang="en-US" altLang="ko-KR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</a:br>
                      <a:r>
                        <a:rPr lang="en-US" altLang="ko-KR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comparator group after matching</a:t>
                      </a:r>
                      <a:endParaRPr lang="en-US" altLang="ko-KR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Hazard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 ratio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95% CI</a:t>
                      </a: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P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 value</a:t>
                      </a: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5267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Tenofovir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/>
                      </a:r>
                      <a:b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</a:br>
                      <a:r>
                        <a:rPr lang="en-US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(NHIS-NSC)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Entecavir</a:t>
                      </a:r>
                      <a:endParaRPr lang="en-US" sz="1600" b="1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en-US" altLang="ko-KR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NHIS-NSC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)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ko-KR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+mn-cs"/>
                        </a:rPr>
                        <a:t>368</a:t>
                      </a:r>
                      <a:endParaRPr lang="ko-KR" alt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ko-KR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+mn-cs"/>
                        </a:rPr>
                        <a:t>690</a:t>
                      </a:r>
                      <a:endParaRPr lang="ko-KR" alt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ko-KR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+mn-cs"/>
                        </a:rPr>
                        <a:t>2.07</a:t>
                      </a:r>
                      <a:endParaRPr lang="ko-KR" altLang="en-US" sz="16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ko-KR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+mn-cs"/>
                        </a:rPr>
                        <a:t>0.27-15.0</a:t>
                      </a:r>
                      <a:endParaRPr lang="ko-KR" altLang="en-U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52673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Tenofovir</a:t>
                      </a:r>
                      <a:r>
                        <a:rPr lang="en-US" altLang="ko-K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/>
                      </a:r>
                      <a:br>
                        <a:rPr lang="en-US" altLang="ko-K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</a:br>
                      <a:r>
                        <a:rPr lang="en-US" altLang="ko-KR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</a:rPr>
                        <a:t>(AUSOM)</a:t>
                      </a:r>
                      <a:endParaRPr lang="en-US" altLang="ko-K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Entecavir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/>
                      </a:r>
                      <a:b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</a:b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(AUSOM)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832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1838</a:t>
                      </a:r>
                      <a:endParaRPr lang="en-US" altLang="ko-KR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0.33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0.01-14.88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691354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Abbreviations: </a:t>
                      </a:r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CI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, confidential </a:t>
                      </a:r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interval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</a:endParaRPr>
                    </a:p>
                  </a:txBody>
                  <a:tcPr marL="7144" marR="7144" marT="714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 smtClean="0">
                <a:latin typeface="Arial" panose="020B0604020202020204" pitchFamily="34" charset="0"/>
              </a:rPr>
              <a:t>Results: </a:t>
            </a:r>
            <a:r>
              <a:rPr lang="en-US" altLang="ko-KR" dirty="0" smtClean="0">
                <a:latin typeface="Arial" panose="020B0604020202020204" pitchFamily="34" charset="0"/>
              </a:rPr>
              <a:t>Outcome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74937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1</a:t>
            </a:r>
            <a:r>
              <a:rPr lang="en-US" altLang="ko-KR" baseline="30000" dirty="0"/>
              <a:t>st</a:t>
            </a:r>
            <a:r>
              <a:rPr lang="en-US" altLang="ko-KR" dirty="0"/>
              <a:t> </a:t>
            </a:r>
            <a:r>
              <a:rPr lang="en-US" altLang="ko-KR" dirty="0" smtClean="0"/>
              <a:t>A: </a:t>
            </a:r>
            <a:r>
              <a:rPr lang="en-US" altLang="ko-KR" dirty="0"/>
              <a:t>Pros for two-stage meta-analysis</a:t>
            </a:r>
            <a:endParaRPr lang="en-US" dirty="0"/>
          </a:p>
        </p:txBody>
      </p:sp>
      <p:sp>
        <p:nvSpPr>
          <p:cNvPr id="10" name="내용 개체 틀 9"/>
          <p:cNvSpPr>
            <a:spLocks noGrp="1"/>
          </p:cNvSpPr>
          <p:nvPr>
            <p:ph sz="quarter" idx="4"/>
          </p:nvPr>
        </p:nvSpPr>
        <p:spPr>
          <a:xfrm>
            <a:off x="5414010" y="1744496"/>
            <a:ext cx="3371333" cy="3154363"/>
          </a:xfrm>
        </p:spPr>
        <p:txBody>
          <a:bodyPr>
            <a:normAutofit/>
          </a:bodyPr>
          <a:lstStyle/>
          <a:p>
            <a:r>
              <a:rPr lang="en-US" altLang="ko-KR" sz="1800" b="1" dirty="0" smtClean="0">
                <a:solidFill>
                  <a:schemeClr val="tx1"/>
                </a:solidFill>
              </a:rPr>
              <a:t>When </a:t>
            </a:r>
            <a:r>
              <a:rPr lang="en-US" altLang="ko-KR" sz="1800" b="1" dirty="0">
                <a:solidFill>
                  <a:schemeClr val="tx1"/>
                </a:solidFill>
              </a:rPr>
              <a:t>the effect of interest is heterogeneous</a:t>
            </a:r>
            <a:r>
              <a:rPr lang="en-US" altLang="ko-KR" sz="1800" dirty="0">
                <a:solidFill>
                  <a:schemeClr val="tx1"/>
                </a:solidFill>
              </a:rPr>
              <a:t>, a </a:t>
            </a:r>
            <a:r>
              <a:rPr lang="en-US" altLang="ko-KR" sz="1800" b="1" dirty="0">
                <a:solidFill>
                  <a:schemeClr val="tx1"/>
                </a:solidFill>
              </a:rPr>
              <a:t>one‐stage meta‐analysis</a:t>
            </a:r>
            <a:r>
              <a:rPr lang="en-US" altLang="ko-KR" sz="1800" dirty="0">
                <a:solidFill>
                  <a:schemeClr val="tx1"/>
                </a:solidFill>
              </a:rPr>
              <a:t> ignoring clustering </a:t>
            </a:r>
            <a:r>
              <a:rPr lang="en-US" altLang="ko-KR" sz="1800" b="1" dirty="0">
                <a:solidFill>
                  <a:schemeClr val="tx1"/>
                </a:solidFill>
              </a:rPr>
              <a:t>gives biased estimates</a:t>
            </a:r>
            <a:r>
              <a:rPr lang="en-US" altLang="ko-KR" sz="1800" dirty="0">
                <a:solidFill>
                  <a:schemeClr val="tx1"/>
                </a:solidFill>
              </a:rPr>
              <a:t>. </a:t>
            </a:r>
            <a:endParaRPr lang="en-US" altLang="ko-KR" sz="1800" dirty="0" smtClean="0">
              <a:solidFill>
                <a:schemeClr val="tx1"/>
              </a:solidFill>
            </a:endParaRPr>
          </a:p>
          <a:p>
            <a:r>
              <a:rPr lang="en-US" altLang="ko-KR" sz="1800" b="1" dirty="0" smtClean="0">
                <a:solidFill>
                  <a:schemeClr val="tx1"/>
                </a:solidFill>
              </a:rPr>
              <a:t>Two‐stage </a:t>
            </a:r>
            <a:r>
              <a:rPr lang="en-US" altLang="ko-KR" sz="1800" b="1" dirty="0">
                <a:solidFill>
                  <a:schemeClr val="tx1"/>
                </a:solidFill>
              </a:rPr>
              <a:t>meta‐analysis </a:t>
            </a:r>
            <a:r>
              <a:rPr lang="en-US" altLang="ko-KR" sz="1800" dirty="0">
                <a:solidFill>
                  <a:schemeClr val="tx1"/>
                </a:solidFill>
              </a:rPr>
              <a:t>generates estimates </a:t>
            </a:r>
            <a:r>
              <a:rPr lang="en-US" altLang="ko-KR" sz="1800" b="1" dirty="0">
                <a:solidFill>
                  <a:schemeClr val="tx1"/>
                </a:solidFill>
              </a:rPr>
              <a:t>at least as accurate and precise as one‐stage meta‐analysis</a:t>
            </a:r>
            <a:r>
              <a:rPr lang="en-US" altLang="ko-KR" sz="1800" dirty="0">
                <a:solidFill>
                  <a:schemeClr val="tx1"/>
                </a:solidFill>
              </a:rPr>
              <a:t>. </a:t>
            </a:r>
            <a:endParaRPr lang="ko-KR" alt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5410200" y="6197595"/>
            <a:ext cx="377101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100" dirty="0"/>
              <a:t>La </a:t>
            </a:r>
            <a:r>
              <a:rPr lang="en-US" altLang="ko-KR" sz="1100" dirty="0" err="1"/>
              <a:t>Gamba</a:t>
            </a:r>
            <a:r>
              <a:rPr lang="en-US" altLang="ko-KR" sz="1100" dirty="0"/>
              <a:t> et al., </a:t>
            </a:r>
            <a:r>
              <a:rPr lang="en-US" altLang="ko-KR" sz="1100" i="1" dirty="0" err="1"/>
              <a:t>Pharmacoepidemiology</a:t>
            </a:r>
            <a:r>
              <a:rPr lang="en-US" altLang="ko-KR" sz="1100" i="1" dirty="0"/>
              <a:t> and Drug Safety</a:t>
            </a:r>
            <a:r>
              <a:rPr lang="en-US" altLang="ko-KR" sz="1100" dirty="0"/>
              <a:t> (2017)</a:t>
            </a:r>
            <a:endParaRPr lang="ko-KR" altLang="en-US" sz="11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852" y="1321752"/>
            <a:ext cx="4857416" cy="500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079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1</a:t>
            </a:r>
            <a:r>
              <a:rPr lang="en-US" altLang="ko-KR" baseline="30000" dirty="0"/>
              <a:t>st</a:t>
            </a:r>
            <a:r>
              <a:rPr lang="en-US" altLang="ko-KR" dirty="0"/>
              <a:t> </a:t>
            </a:r>
            <a:r>
              <a:rPr lang="en-US" altLang="ko-KR" dirty="0" smtClean="0"/>
              <a:t>A: Cons for two-stage meta-analysis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990600"/>
            <a:ext cx="6306394" cy="5334000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7239000" y="6231265"/>
            <a:ext cx="195496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100" dirty="0" err="1" smtClean="0"/>
              <a:t>Debray</a:t>
            </a:r>
            <a:r>
              <a:rPr lang="en-US" altLang="ko-KR" sz="1100" dirty="0" smtClean="0"/>
              <a:t> </a:t>
            </a:r>
            <a:r>
              <a:rPr lang="en-US" altLang="ko-KR" sz="1100" dirty="0"/>
              <a:t>et al., </a:t>
            </a:r>
            <a:r>
              <a:rPr lang="en-US" altLang="ko-KR" sz="1100" i="1" dirty="0" err="1" smtClean="0"/>
              <a:t>Plos</a:t>
            </a:r>
            <a:r>
              <a:rPr lang="en-US" altLang="ko-KR" sz="1100" i="1" dirty="0" smtClean="0"/>
              <a:t> ONE </a:t>
            </a:r>
            <a:r>
              <a:rPr lang="en-US" altLang="ko-KR" sz="1100" dirty="0" smtClean="0"/>
              <a:t>(2013)</a:t>
            </a:r>
            <a:endParaRPr lang="ko-KR" altLang="en-US" sz="1100" dirty="0"/>
          </a:p>
        </p:txBody>
      </p:sp>
      <p:sp>
        <p:nvSpPr>
          <p:cNvPr id="8" name="직사각형 7"/>
          <p:cNvSpPr/>
          <p:nvPr/>
        </p:nvSpPr>
        <p:spPr>
          <a:xfrm>
            <a:off x="1752600" y="5943600"/>
            <a:ext cx="6019800" cy="304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5967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1</a:t>
            </a:r>
            <a:r>
              <a:rPr lang="en-US" altLang="ko-KR" baseline="30000" dirty="0"/>
              <a:t>st</a:t>
            </a:r>
            <a:r>
              <a:rPr lang="en-US" altLang="ko-KR" dirty="0"/>
              <a:t> </a:t>
            </a:r>
            <a:r>
              <a:rPr lang="en-US" altLang="ko-KR" dirty="0" smtClean="0"/>
              <a:t>A: Recommendation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3"/>
          <a:srcRect b="60495"/>
          <a:stretch/>
        </p:blipFill>
        <p:spPr>
          <a:xfrm>
            <a:off x="1895475" y="990600"/>
            <a:ext cx="5837423" cy="1531017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3124200"/>
            <a:ext cx="4182632" cy="3126708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3592" y="3230308"/>
            <a:ext cx="4624079" cy="2667000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4"/>
          <a:srcRect b="93563"/>
          <a:stretch/>
        </p:blipFill>
        <p:spPr>
          <a:xfrm>
            <a:off x="779106" y="2521617"/>
            <a:ext cx="8271587" cy="398050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>
            <a:off x="5410200" y="6197595"/>
            <a:ext cx="377101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en-US" altLang="ko-KR" sz="1100" dirty="0" smtClean="0"/>
              <a:t>Burke </a:t>
            </a:r>
            <a:r>
              <a:rPr lang="en-US" altLang="ko-KR" sz="1100" dirty="0"/>
              <a:t>et al., </a:t>
            </a:r>
            <a:r>
              <a:rPr lang="en-US" altLang="ko-KR" sz="1100" i="1" dirty="0" smtClean="0"/>
              <a:t>Statistics in Medicine</a:t>
            </a:r>
            <a:r>
              <a:rPr lang="en-US" altLang="ko-KR" sz="1100" dirty="0" smtClean="0"/>
              <a:t> </a:t>
            </a:r>
            <a:r>
              <a:rPr lang="en-US" altLang="ko-KR" sz="1100" dirty="0"/>
              <a:t>(</a:t>
            </a:r>
            <a:r>
              <a:rPr lang="en-US" altLang="ko-KR" sz="1100" dirty="0" smtClean="0"/>
              <a:t>2016)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947497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1</a:t>
            </a:r>
            <a:r>
              <a:rPr lang="en-US" altLang="ko-KR" baseline="30000" dirty="0"/>
              <a:t>st</a:t>
            </a:r>
            <a:r>
              <a:rPr lang="en-US" altLang="ko-KR" dirty="0"/>
              <a:t> Q: </a:t>
            </a:r>
            <a:r>
              <a:rPr lang="en-US" altLang="ko-KR" dirty="0" smtClean="0"/>
              <a:t>Pros and Cons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3"/>
          <a:srcRect b="60495"/>
          <a:stretch/>
        </p:blipFill>
        <p:spPr>
          <a:xfrm>
            <a:off x="1895475" y="990600"/>
            <a:ext cx="5837423" cy="1531017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4"/>
          <a:srcRect t="7247" b="77094"/>
          <a:stretch/>
        </p:blipFill>
        <p:spPr>
          <a:xfrm>
            <a:off x="810856" y="2826416"/>
            <a:ext cx="7752261" cy="907384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4"/>
          <a:srcRect b="93563"/>
          <a:stretch/>
        </p:blipFill>
        <p:spPr>
          <a:xfrm>
            <a:off x="779106" y="2521617"/>
            <a:ext cx="8271587" cy="39805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4"/>
          <a:srcRect t="57967" b="24002"/>
          <a:stretch/>
        </p:blipFill>
        <p:spPr>
          <a:xfrm>
            <a:off x="810831" y="3982037"/>
            <a:ext cx="7768947" cy="1047163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1295400" y="2826416"/>
            <a:ext cx="1828800" cy="2977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1308099" y="3903742"/>
            <a:ext cx="7255017" cy="74445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5410200" y="6197595"/>
            <a:ext cx="377101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en-US" altLang="ko-KR" sz="1100" dirty="0" smtClean="0"/>
              <a:t>Burke </a:t>
            </a:r>
            <a:r>
              <a:rPr lang="en-US" altLang="ko-KR" sz="1100" dirty="0"/>
              <a:t>et al., </a:t>
            </a:r>
            <a:r>
              <a:rPr lang="en-US" altLang="ko-KR" sz="1100" i="1" dirty="0" smtClean="0"/>
              <a:t>Statistics in Medicine</a:t>
            </a:r>
            <a:r>
              <a:rPr lang="en-US" altLang="ko-KR" sz="1100" dirty="0" smtClean="0"/>
              <a:t> </a:t>
            </a:r>
            <a:r>
              <a:rPr lang="en-US" altLang="ko-KR" sz="1100" dirty="0"/>
              <a:t>(</a:t>
            </a:r>
            <a:r>
              <a:rPr lang="en-US" altLang="ko-KR" sz="1100" dirty="0" smtClean="0"/>
              <a:t>2016)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3137420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3540</TotalTime>
  <Words>2276</Words>
  <Application>Microsoft Office PowerPoint</Application>
  <PresentationFormat>화면 슬라이드 쇼(4:3)</PresentationFormat>
  <Paragraphs>359</Paragraphs>
  <Slides>55</Slides>
  <Notes>37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55</vt:i4>
      </vt:variant>
    </vt:vector>
  </HeadingPairs>
  <TitlesOfParts>
    <vt:vector size="60" baseType="lpstr">
      <vt:lpstr>맑은 고딕</vt:lpstr>
      <vt:lpstr>Arial</vt:lpstr>
      <vt:lpstr>Calibri</vt:lpstr>
      <vt:lpstr>Times New Roman</vt:lpstr>
      <vt:lpstr>Office Theme</vt:lpstr>
      <vt:lpstr>FAQs from researchers and the answers of mine  for OHDSI study pipeline </vt:lpstr>
      <vt:lpstr>FAQ</vt:lpstr>
      <vt:lpstr>FAQ</vt:lpstr>
      <vt:lpstr>1st A: Pros for two-stage meta-analysis</vt:lpstr>
      <vt:lpstr>1st A: Pros for two-stage meta-analysis</vt:lpstr>
      <vt:lpstr>1st A: Pros for two-stage meta-analysis</vt:lpstr>
      <vt:lpstr>1st A: Cons for two-stage meta-analysis</vt:lpstr>
      <vt:lpstr>1st A: Recommendation</vt:lpstr>
      <vt:lpstr>1st Q: Pros and Cons</vt:lpstr>
      <vt:lpstr>2nd A: Evidence for high-dimensional propensity score matching</vt:lpstr>
      <vt:lpstr>FAQ</vt:lpstr>
      <vt:lpstr>2nd A: Experience from replica study</vt:lpstr>
      <vt:lpstr>2nd A: Experience from replica study</vt:lpstr>
      <vt:lpstr>2nd A: Experience from replica study</vt:lpstr>
      <vt:lpstr>2nd A: Experience from replica study</vt:lpstr>
      <vt:lpstr>2nd A: Experience from replica study</vt:lpstr>
      <vt:lpstr>1st Save Our Sisyphus in Korea challenge</vt:lpstr>
      <vt:lpstr>Save Our Sisyphus in Korea</vt:lpstr>
      <vt:lpstr>Renal toxicity risk between NSAIDs and COX-2 inhibitors</vt:lpstr>
      <vt:lpstr>Background</vt:lpstr>
      <vt:lpstr>Background</vt:lpstr>
      <vt:lpstr>Background</vt:lpstr>
      <vt:lpstr>Background</vt:lpstr>
      <vt:lpstr>Background</vt:lpstr>
      <vt:lpstr>AIM</vt:lpstr>
      <vt:lpstr>Method: Two kinds of Data sources</vt:lpstr>
      <vt:lpstr>Method: Inclusion algorithm (Claim)</vt:lpstr>
      <vt:lpstr>Method: Outcome (Claim)</vt:lpstr>
      <vt:lpstr>Method: Inclusion algorithm (Hospital)</vt:lpstr>
      <vt:lpstr>Method: Outcome (Hospital)</vt:lpstr>
      <vt:lpstr>Method: Statistics</vt:lpstr>
      <vt:lpstr>Results: AKI (Hospital)</vt:lpstr>
      <vt:lpstr>Results: AKI (Hospital)</vt:lpstr>
      <vt:lpstr>Results: AKI (Hospital)</vt:lpstr>
      <vt:lpstr>Results: AKI (Hospital)</vt:lpstr>
      <vt:lpstr>Results: AKI (Hospital)</vt:lpstr>
      <vt:lpstr>Results: AKI</vt:lpstr>
      <vt:lpstr>Hip or femoral fracture risk between tenofovir vs. entecavir</vt:lpstr>
      <vt:lpstr>Background</vt:lpstr>
      <vt:lpstr>AIM</vt:lpstr>
      <vt:lpstr>Method: Data sources</vt:lpstr>
      <vt:lpstr>Method: Inclusion algorithm</vt:lpstr>
      <vt:lpstr>Method: Outcome</vt:lpstr>
      <vt:lpstr>Method: Statistics</vt:lpstr>
      <vt:lpstr>Results: Outcome (AUSOM)</vt:lpstr>
      <vt:lpstr>Results: Outcome (AUSOM)</vt:lpstr>
      <vt:lpstr>Results: Outcome (AUSOM)</vt:lpstr>
      <vt:lpstr>Results: Outcome (AUSOM)</vt:lpstr>
      <vt:lpstr>Results: Outcome (Hospital)</vt:lpstr>
      <vt:lpstr>Results: Outcome (Claim)</vt:lpstr>
      <vt:lpstr>Results: Outcome (Claim)</vt:lpstr>
      <vt:lpstr>Results: Outcome (Claim)</vt:lpstr>
      <vt:lpstr>Results: Outcome (Claim)</vt:lpstr>
      <vt:lpstr>Results: Outcome (Claim)</vt:lpstr>
      <vt:lpstr>Results: Outcome</vt:lpstr>
    </vt:vector>
  </TitlesOfParts>
  <Company>Johnson &amp; Johnson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유승찬</cp:lastModifiedBy>
  <cp:revision>432</cp:revision>
  <dcterms:created xsi:type="dcterms:W3CDTF">2013-12-30T14:14:20Z</dcterms:created>
  <dcterms:modified xsi:type="dcterms:W3CDTF">2018-01-10T06:58:17Z</dcterms:modified>
</cp:coreProperties>
</file>