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553" r:id="rId3"/>
    <p:sldId id="541" r:id="rId4"/>
    <p:sldId id="543" r:id="rId5"/>
    <p:sldId id="568" r:id="rId6"/>
    <p:sldId id="559" r:id="rId7"/>
    <p:sldId id="566" r:id="rId8"/>
    <p:sldId id="558" r:id="rId9"/>
    <p:sldId id="567" r:id="rId10"/>
    <p:sldId id="548" r:id="rId11"/>
    <p:sldId id="556" r:id="rId12"/>
    <p:sldId id="554" r:id="rId13"/>
    <p:sldId id="561" r:id="rId14"/>
    <p:sldId id="562" r:id="rId15"/>
    <p:sldId id="563" r:id="rId16"/>
    <p:sldId id="564" r:id="rId17"/>
    <p:sldId id="565" r:id="rId18"/>
    <p:sldId id="551" r:id="rId19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BDB77"/>
    <a:srgbClr val="456A1C"/>
    <a:srgbClr val="6EA92D"/>
    <a:srgbClr val="CEEAB0"/>
    <a:srgbClr val="2986E2"/>
    <a:srgbClr val="86E4EE"/>
    <a:srgbClr val="A0BAAE"/>
    <a:srgbClr val="CA6DE3"/>
    <a:srgbClr val="51A53D"/>
    <a:srgbClr val="00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5" autoAdjust="0"/>
    <p:restoredTop sz="88677" autoAdjust="0"/>
  </p:normalViewPr>
  <p:slideViewPr>
    <p:cSldViewPr snapToGrid="0" snapToObjects="1" showGuides="1">
      <p:cViewPr>
        <p:scale>
          <a:sx n="75" d="100"/>
          <a:sy n="75" d="100"/>
        </p:scale>
        <p:origin x="-587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-1722" y="-10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8555E7E2-038C-4373-A308-AD49E33EB5DF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97" tIns="46148" rIns="92297" bIns="461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22E62CA1-53D3-4727-83A6-2E9A802D4D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972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38" y="0"/>
            <a:ext cx="153987" cy="1690688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1690688"/>
            <a:ext cx="153987" cy="1804987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3495675"/>
            <a:ext cx="153987" cy="2549525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420" y="2194895"/>
            <a:ext cx="6949679" cy="1470025"/>
          </a:xfrm>
        </p:spPr>
        <p:txBody>
          <a:bodyPr>
            <a:normAutofit/>
          </a:bodyPr>
          <a:lstStyle>
            <a:lvl1pPr algn="l">
              <a:defRPr sz="4000" b="1" i="0"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4709" y="4292600"/>
            <a:ext cx="768439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>
                <a:solidFill>
                  <a:srgbClr val="000000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MSK_logo_bevl_hor_r_pos_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88" y="771299"/>
            <a:ext cx="3011524" cy="9144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271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679871" cy="7826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6517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B103F7-F532-7E41-A643-14513E3B0DC9}" type="datetimeFigureOut">
              <a:rPr lang="en-US"/>
              <a:pPr>
                <a:defRPr/>
              </a:pPr>
              <a:t>9/10/2017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0713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119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4D73-AB55-8D45-A235-151C299D4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385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184" y="330699"/>
            <a:ext cx="7649030" cy="751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0184" y="1223450"/>
            <a:ext cx="371203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450"/>
            <a:ext cx="376101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760413" y="6356350"/>
            <a:ext cx="19605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44A5B27C-8795-E84E-9259-35C391223D80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3238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36883920-E7F9-7D43-A4CA-530CE0F36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84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930" y="256040"/>
            <a:ext cx="7647214" cy="81123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930" y="1429007"/>
            <a:ext cx="374445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930" y="2068769"/>
            <a:ext cx="374445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29007"/>
            <a:ext cx="37551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68769"/>
            <a:ext cx="37551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5247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70BB889F-615B-A143-81B8-7F50487870FF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265863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BB5FCFC4-4A72-F240-B0FB-BFC271FC4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972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3380"/>
            <a:ext cx="7647214" cy="9484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3DDAA1-284A-A446-91F6-E1B13999B2E4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C0C5BB00-F932-804A-A291-523F17D19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073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09214"/>
            <a:ext cx="7647214" cy="1859783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BCB026-1BBD-1A4B-8947-A4CEEDC213D8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A70FBAAE-CA8D-D846-A4D7-9307DA162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31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12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19605816-5A7E-BF4F-9C06-305EFF0A5642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434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8BEECA4E-2AC5-704D-87D0-7F388F335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288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1215512"/>
            <a:ext cx="3118990" cy="74762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3786" y="1215512"/>
            <a:ext cx="4245428" cy="4910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1963134"/>
            <a:ext cx="3118990" cy="41630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916A90FE-8C5E-E542-8785-B04E515BDF7F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434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491E541E-43C1-904D-AB37-1E562F6E95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90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4800600"/>
            <a:ext cx="661669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968375"/>
            <a:ext cx="6616697" cy="37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661669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52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25CDAB61-4B74-6248-9011-90945B56CA6A}" type="datetimeFigureOut">
              <a:rPr lang="en-US"/>
              <a:pPr>
                <a:defRPr/>
              </a:pPr>
              <a:t>9/10/2017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8FFFDC0A-B599-044F-94DC-84B2EF51D2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564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15888"/>
            <a:ext cx="7494588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23963"/>
            <a:ext cx="7494588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0000"/>
                </a:solidFill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2" descr="MSK_logo_bevl_hor_s_pos_d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634" y="6105069"/>
            <a:ext cx="2362771" cy="8617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Georgia"/>
          <a:ea typeface="ＭＳ Ｐゴシック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9pPr>
    </p:titleStyle>
    <p:bodyStyle>
      <a:lvl1pPr marL="227013" indent="-227013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•"/>
        <a:defRPr sz="3200" kern="1200">
          <a:solidFill>
            <a:schemeClr val="tx1"/>
          </a:solidFill>
          <a:latin typeface="Corbel"/>
          <a:ea typeface="ＭＳ Ｐゴシック" charset="0"/>
          <a:cs typeface="Corbe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–"/>
        <a:defRPr sz="2800" kern="1200">
          <a:solidFill>
            <a:schemeClr val="tx1"/>
          </a:solidFill>
          <a:latin typeface="Corbel"/>
          <a:ea typeface="ＭＳ Ｐゴシック" charset="0"/>
          <a:cs typeface="Corbe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•"/>
        <a:defRPr sz="2400" kern="1200">
          <a:solidFill>
            <a:schemeClr val="tx1"/>
          </a:solidFill>
          <a:latin typeface="Corbel"/>
          <a:ea typeface="ＭＳ Ｐゴシック" charset="0"/>
          <a:cs typeface="Corbe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–"/>
        <a:defRPr sz="2000" kern="1200">
          <a:solidFill>
            <a:schemeClr val="tx1"/>
          </a:solidFill>
          <a:latin typeface="Corbel"/>
          <a:ea typeface="ＭＳ Ｐゴシック" charset="0"/>
          <a:cs typeface="Corbe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»"/>
        <a:defRPr sz="2000" kern="1200">
          <a:solidFill>
            <a:schemeClr val="tx1"/>
          </a:solidFill>
          <a:latin typeface="Corbel"/>
          <a:ea typeface="ＭＳ Ｐゴシック" charset="0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dictionary.naaccr.org/?c=10" TargetMode="External"/><Relationship Id="rId2" Type="http://schemas.openxmlformats.org/officeDocument/2006/relationships/hyperlink" Target="https://www.facs.org/~/media/files/quality%20programs/cancer/ncdb/fords%202016.ash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7413" y="2195513"/>
            <a:ext cx="6714658" cy="1233487"/>
          </a:xfrm>
          <a:noFill/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Surgical Cancer Treatment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200" dirty="0">
              <a:ea typeface="+mj-ea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725488" y="4607858"/>
            <a:ext cx="7683500" cy="1437341"/>
          </a:xfrm>
        </p:spPr>
        <p:txBody>
          <a:bodyPr/>
          <a:lstStyle/>
          <a:p>
            <a:r>
              <a:rPr lang="en-US" smtClean="0">
                <a:latin typeface="Corbel" charset="0"/>
              </a:rPr>
              <a:t>August 8, </a:t>
            </a:r>
            <a:r>
              <a:rPr lang="en-US" dirty="0" smtClean="0">
                <a:latin typeface="Corbel" charset="0"/>
              </a:rPr>
              <a:t>2017</a:t>
            </a:r>
            <a:endParaRPr lang="en-US" dirty="0">
              <a:latin typeface="Corbe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94039" y="6045200"/>
            <a:ext cx="3053655" cy="741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FORDS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https://www.facs.org/~/media/files/quality%20programs/cancer/ncdb/fords%202016.ashx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NAACCR Data Dictionary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http://datadictionary.naaccr.org/?c=10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Surgery of Primary Site Codes</a:t>
            </a:r>
          </a:p>
          <a:p>
            <a:r>
              <a:rPr lang="en-US" dirty="0" smtClean="0"/>
              <a:t>https://seer.cancer.gov/archive/tools/SEER2003.surg.prim.site.codes.pdf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CR: Primary Procedure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10-19	</a:t>
            </a:r>
            <a:r>
              <a:rPr lang="en-US" i="1" dirty="0" smtClean="0"/>
              <a:t>Site-specific codes. Tumor destruction</a:t>
            </a:r>
            <a:r>
              <a:rPr lang="en-US" dirty="0" smtClean="0"/>
              <a:t>; no pathologic specimen produced.</a:t>
            </a:r>
          </a:p>
          <a:p>
            <a:pPr>
              <a:buNone/>
            </a:pPr>
            <a:r>
              <a:rPr lang="en-US" dirty="0" smtClean="0"/>
              <a:t>20-80	</a:t>
            </a:r>
            <a:r>
              <a:rPr lang="en-US" i="1" dirty="0" smtClean="0"/>
              <a:t>Site-specific codes. Resection</a:t>
            </a:r>
            <a:r>
              <a:rPr lang="en-US" b="1" dirty="0" smtClean="0"/>
              <a:t>.</a:t>
            </a:r>
            <a:r>
              <a:rPr lang="en-US" dirty="0" smtClean="0"/>
              <a:t> Path specimen produced.</a:t>
            </a:r>
          </a:p>
          <a:p>
            <a:pPr>
              <a:buNone/>
            </a:pPr>
            <a:r>
              <a:rPr lang="en-US" dirty="0" smtClean="0"/>
              <a:t>90	Surgery, NOS; surgical treatment of the primary site was done, but no information on the type of procedure is provided.</a:t>
            </a:r>
          </a:p>
          <a:p>
            <a:pPr>
              <a:buNone/>
            </a:pPr>
            <a:r>
              <a:rPr lang="en-US" dirty="0" smtClean="0"/>
              <a:t>98	Site specific codes; special.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CR: Lymph Node Procedure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	Biopsy or aspiration of regional lymph node, NOS</a:t>
            </a:r>
          </a:p>
          <a:p>
            <a:pPr>
              <a:buNone/>
            </a:pPr>
            <a:r>
              <a:rPr lang="en-US" dirty="0" smtClean="0"/>
              <a:t>2	Sentinel lymph node biopsy</a:t>
            </a:r>
          </a:p>
          <a:p>
            <a:pPr>
              <a:buNone/>
            </a:pPr>
            <a:r>
              <a:rPr lang="en-US" dirty="0" smtClean="0"/>
              <a:t>3	Number of regional lymph nodes removed unknown, not stated; regional lymph nodes removed, NOS</a:t>
            </a:r>
          </a:p>
          <a:p>
            <a:pPr>
              <a:buNone/>
            </a:pPr>
            <a:r>
              <a:rPr lang="en-US" dirty="0" smtClean="0"/>
              <a:t>4	1 to 3 regional lymph nodes removed</a:t>
            </a:r>
          </a:p>
          <a:p>
            <a:pPr>
              <a:buNone/>
            </a:pPr>
            <a:r>
              <a:rPr lang="en-US" dirty="0" smtClean="0"/>
              <a:t>5	4 or more regional lymph nodes removed</a:t>
            </a:r>
          </a:p>
          <a:p>
            <a:pPr>
              <a:buNone/>
            </a:pPr>
            <a:r>
              <a:rPr lang="en-US" dirty="0" smtClean="0"/>
              <a:t>6	Sentinel node biopsy and code 3, 4, or 5 at same time or timing not noted</a:t>
            </a:r>
          </a:p>
          <a:p>
            <a:pPr>
              <a:buNone/>
            </a:pPr>
            <a:r>
              <a:rPr lang="en-US" dirty="0" smtClean="0"/>
              <a:t>7	Sentinel node biopsy and code 3, 4, or 5 at different times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CR: Non-Primary Procedure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	Non-primary surgical procedure performed</a:t>
            </a:r>
          </a:p>
          <a:p>
            <a:pPr>
              <a:buNone/>
            </a:pPr>
            <a:r>
              <a:rPr lang="en-US" dirty="0" smtClean="0"/>
              <a:t>2	Non-primary surgical procedure to other regional sites</a:t>
            </a:r>
          </a:p>
          <a:p>
            <a:pPr>
              <a:buNone/>
            </a:pPr>
            <a:r>
              <a:rPr lang="en-US" dirty="0" smtClean="0"/>
              <a:t>3	Non-primary surgical procedure to distant lymph node(s)</a:t>
            </a:r>
          </a:p>
          <a:p>
            <a:pPr>
              <a:buNone/>
            </a:pPr>
            <a:r>
              <a:rPr lang="en-US" dirty="0" smtClean="0"/>
              <a:t>4	Non-primary surgical procedure to distant site</a:t>
            </a:r>
          </a:p>
          <a:p>
            <a:pPr>
              <a:buNone/>
            </a:pPr>
            <a:r>
              <a:rPr lang="en-US" dirty="0" smtClean="0"/>
              <a:t>5	Any combination of codes 2, 3, or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CR: State of Margins after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0	No residual tumor</a:t>
            </a:r>
          </a:p>
          <a:p>
            <a:pPr>
              <a:buNone/>
            </a:pPr>
            <a:r>
              <a:rPr lang="en-US" dirty="0" smtClean="0"/>
              <a:t>1	Residual tumor, NOS</a:t>
            </a:r>
          </a:p>
          <a:p>
            <a:pPr>
              <a:buNone/>
            </a:pPr>
            <a:r>
              <a:rPr lang="en-US" dirty="0" smtClean="0"/>
              <a:t>2	Microscopic residual tumor</a:t>
            </a:r>
          </a:p>
          <a:p>
            <a:pPr>
              <a:buNone/>
            </a:pPr>
            <a:r>
              <a:rPr lang="en-US" dirty="0" smtClean="0"/>
              <a:t>3	Macroscopic residual tumor</a:t>
            </a:r>
          </a:p>
          <a:p>
            <a:pPr>
              <a:buNone/>
            </a:pPr>
            <a:r>
              <a:rPr lang="en-US" dirty="0" smtClean="0"/>
              <a:t>7	Margins not evaluable</a:t>
            </a:r>
          </a:p>
          <a:p>
            <a:pPr>
              <a:buNone/>
            </a:pPr>
            <a:r>
              <a:rPr lang="en-US" dirty="0" smtClean="0"/>
              <a:t>8	No primary site surgery</a:t>
            </a:r>
          </a:p>
          <a:p>
            <a:pPr>
              <a:buNone/>
            </a:pPr>
            <a:r>
              <a:rPr lang="en-US" dirty="0" smtClean="0"/>
              <a:t>9	Unknown or not applicable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CR: In Relation to Systemic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0	No systemic therapy and/or surgical procedures; unknown if surgery and/or systemic therapy given</a:t>
            </a:r>
          </a:p>
          <a:p>
            <a:pPr>
              <a:buNone/>
            </a:pPr>
            <a:r>
              <a:rPr lang="en-US" dirty="0" smtClean="0"/>
              <a:t>2	Systemic therapy before surgery</a:t>
            </a:r>
          </a:p>
          <a:p>
            <a:pPr>
              <a:buNone/>
            </a:pPr>
            <a:r>
              <a:rPr lang="en-US" dirty="0" smtClean="0"/>
              <a:t>3	Systemic therapy after surgery</a:t>
            </a:r>
          </a:p>
          <a:p>
            <a:pPr>
              <a:buNone/>
            </a:pPr>
            <a:r>
              <a:rPr lang="en-US" dirty="0" smtClean="0"/>
              <a:t>4	Systemic therapy both before and after surgery</a:t>
            </a:r>
          </a:p>
          <a:p>
            <a:pPr>
              <a:buNone/>
            </a:pPr>
            <a:r>
              <a:rPr lang="en-US" dirty="0" smtClean="0"/>
              <a:t>5	</a:t>
            </a:r>
            <a:r>
              <a:rPr lang="en-US" dirty="0" err="1" smtClean="0"/>
              <a:t>Intraoperative</a:t>
            </a:r>
            <a:r>
              <a:rPr lang="en-US" dirty="0" smtClean="0"/>
              <a:t> systemic therapy</a:t>
            </a:r>
          </a:p>
          <a:p>
            <a:pPr>
              <a:buNone/>
            </a:pPr>
            <a:r>
              <a:rPr lang="en-US" dirty="0" smtClean="0"/>
              <a:t>6	</a:t>
            </a:r>
            <a:r>
              <a:rPr lang="en-US" dirty="0" err="1" smtClean="0"/>
              <a:t>Intraoperative</a:t>
            </a:r>
            <a:r>
              <a:rPr lang="en-US" dirty="0" smtClean="0"/>
              <a:t> systemic therapy with other therapy administered before and/or after surgery</a:t>
            </a:r>
          </a:p>
          <a:p>
            <a:pPr>
              <a:buNone/>
            </a:pPr>
            <a:r>
              <a:rPr lang="en-US" dirty="0" smtClean="0"/>
              <a:t>7	Surgery both before and after systemic therapy</a:t>
            </a:r>
          </a:p>
          <a:p>
            <a:pPr>
              <a:buNone/>
            </a:pPr>
            <a:r>
              <a:rPr lang="en-US" dirty="0" smtClean="0"/>
              <a:t>9	Sequence unknown, but both surgery and systemic therapy given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CR: In Relation to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radiation and/or no surgery; unknown if surgery and/or radiation given</a:t>
            </a:r>
          </a:p>
          <a:p>
            <a:r>
              <a:rPr lang="en-US" dirty="0" smtClean="0"/>
              <a:t>2	Radiation before surgery</a:t>
            </a:r>
          </a:p>
          <a:p>
            <a:r>
              <a:rPr lang="en-US" dirty="0" smtClean="0"/>
              <a:t>3	Radiation after surgery</a:t>
            </a:r>
          </a:p>
          <a:p>
            <a:r>
              <a:rPr lang="en-US" dirty="0" smtClean="0"/>
              <a:t>4	Radiation both before and after surgery</a:t>
            </a:r>
          </a:p>
          <a:p>
            <a:r>
              <a:rPr lang="en-US" dirty="0" smtClean="0"/>
              <a:t>5	</a:t>
            </a:r>
            <a:r>
              <a:rPr lang="en-US" b="1" dirty="0" err="1" smtClean="0"/>
              <a:t>Intraoperative</a:t>
            </a:r>
            <a:r>
              <a:rPr lang="en-US" b="1" dirty="0" smtClean="0"/>
              <a:t> radiation</a:t>
            </a:r>
          </a:p>
          <a:p>
            <a:r>
              <a:rPr lang="en-US" dirty="0" smtClean="0"/>
              <a:t>6	</a:t>
            </a:r>
            <a:r>
              <a:rPr lang="en-US" dirty="0" err="1" smtClean="0"/>
              <a:t>Intraoperative</a:t>
            </a:r>
            <a:r>
              <a:rPr lang="en-US" dirty="0" smtClean="0"/>
              <a:t> radiation with other radiation given before and/or after surgery</a:t>
            </a:r>
          </a:p>
          <a:p>
            <a:r>
              <a:rPr lang="en-US" dirty="0" smtClean="0"/>
              <a:t>7	Surgery both before and after radiation</a:t>
            </a:r>
          </a:p>
          <a:p>
            <a:r>
              <a:rPr lang="en-US" dirty="0" smtClean="0"/>
              <a:t>9	Sequence unknown, but both surgery and radiation were given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5275290"/>
          </a:xfrm>
        </p:spPr>
        <p:txBody>
          <a:bodyPr>
            <a:spAutoFit/>
          </a:bodyPr>
          <a:lstStyle/>
          <a:p>
            <a:r>
              <a:rPr lang="en-US" sz="2400" b="1" dirty="0" smtClean="0"/>
              <a:t>Analytical questions</a:t>
            </a:r>
          </a:p>
          <a:p>
            <a:pPr lvl="1"/>
            <a:r>
              <a:rPr lang="en-US" sz="2000" b="1" dirty="0" smtClean="0"/>
              <a:t>Treatment episodes (eras)</a:t>
            </a:r>
          </a:p>
          <a:p>
            <a:pPr lvl="1"/>
            <a:r>
              <a:rPr lang="en-US" sz="2000" b="1" dirty="0" smtClean="0"/>
              <a:t>Formal connection between diagnosis and treatment</a:t>
            </a:r>
          </a:p>
          <a:p>
            <a:pPr lvl="1"/>
            <a:r>
              <a:rPr lang="en-US" sz="2000" b="1" dirty="0" smtClean="0"/>
              <a:t>Response to treatment</a:t>
            </a:r>
          </a:p>
          <a:p>
            <a:r>
              <a:rPr lang="en-US" sz="2400" b="1" dirty="0" smtClean="0"/>
              <a:t>Sources</a:t>
            </a:r>
          </a:p>
          <a:p>
            <a:pPr lvl="1"/>
            <a:r>
              <a:rPr lang="en-US" sz="2000" b="1" dirty="0" smtClean="0"/>
              <a:t>EMR/Claims</a:t>
            </a:r>
          </a:p>
          <a:p>
            <a:pPr lvl="1"/>
            <a:r>
              <a:rPr lang="en-US" sz="2000" b="1" dirty="0" smtClean="0"/>
              <a:t>Cancer Registry</a:t>
            </a:r>
          </a:p>
          <a:p>
            <a:r>
              <a:rPr lang="en-US" sz="2400" b="1" dirty="0" smtClean="0"/>
              <a:t>Critical dimensions and attributes</a:t>
            </a:r>
          </a:p>
          <a:p>
            <a:r>
              <a:rPr lang="en-US" sz="2400" dirty="0" smtClean="0"/>
              <a:t>Representation in OMOP CDM</a:t>
            </a:r>
          </a:p>
          <a:p>
            <a:pPr lvl="1"/>
            <a:r>
              <a:rPr lang="en-US" sz="2000" dirty="0" smtClean="0"/>
              <a:t>Is granularity of the respective domain/vocabulary sufficient to represent all treatment attributes and dimensions</a:t>
            </a:r>
          </a:p>
          <a:p>
            <a:r>
              <a:rPr lang="en-US" sz="2400" dirty="0" smtClean="0"/>
              <a:t>Vocabularies and Mapping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Sources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EMR, Billing Procedures</a:t>
            </a:r>
          </a:p>
          <a:p>
            <a:pPr lvl="1"/>
            <a:r>
              <a:rPr lang="en-US" dirty="0" smtClean="0"/>
              <a:t>Billing focused</a:t>
            </a:r>
          </a:p>
          <a:p>
            <a:pPr lvl="1"/>
            <a:r>
              <a:rPr lang="en-US" dirty="0" smtClean="0"/>
              <a:t>Provides all treatment information</a:t>
            </a:r>
          </a:p>
          <a:p>
            <a:pPr lvl="1"/>
            <a:r>
              <a:rPr lang="en-US" dirty="0" smtClean="0"/>
              <a:t>No identification of a primary procedure</a:t>
            </a:r>
          </a:p>
          <a:p>
            <a:pPr lvl="1"/>
            <a:r>
              <a:rPr lang="en-US" dirty="0" smtClean="0"/>
              <a:t>Few treatment dimensions for analysis</a:t>
            </a:r>
          </a:p>
          <a:p>
            <a:pPr lvl="1"/>
            <a:r>
              <a:rPr lang="en-US" dirty="0" smtClean="0"/>
              <a:t>Time lag depends on a billing cycle (45 days)</a:t>
            </a:r>
          </a:p>
          <a:p>
            <a:r>
              <a:rPr lang="en-US" dirty="0" smtClean="0"/>
              <a:t>Cancer Registry</a:t>
            </a:r>
          </a:p>
          <a:p>
            <a:pPr lvl="1"/>
            <a:r>
              <a:rPr lang="en-US" dirty="0" smtClean="0"/>
              <a:t>Epidemiology/treatment focused</a:t>
            </a:r>
          </a:p>
          <a:p>
            <a:pPr lvl="1"/>
            <a:r>
              <a:rPr lang="en-US" dirty="0" smtClean="0"/>
              <a:t>Provides selected treatment information: only reportable cancer types, mostly first treatment course at best and sometimes following</a:t>
            </a:r>
          </a:p>
          <a:p>
            <a:pPr lvl="1"/>
            <a:r>
              <a:rPr lang="en-US" dirty="0" smtClean="0"/>
              <a:t>Clear identification of a primary procedure</a:t>
            </a:r>
          </a:p>
          <a:p>
            <a:pPr lvl="1"/>
            <a:r>
              <a:rPr lang="en-US" dirty="0" smtClean="0"/>
              <a:t>Multiple treatment dimensions for analysis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Time lag 6 months</a:t>
            </a:r>
          </a:p>
          <a:p>
            <a:r>
              <a:rPr lang="en-US" dirty="0" smtClean="0"/>
              <a:t>Clinical Trials</a:t>
            </a:r>
          </a:p>
          <a:p>
            <a:r>
              <a:rPr lang="en-US" dirty="0" smtClean="0"/>
              <a:t>EMR, Medical History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CR Dimensions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5129122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Temporal:</a:t>
            </a:r>
          </a:p>
          <a:p>
            <a:pPr lvl="1"/>
            <a:r>
              <a:rPr lang="en-US" dirty="0" smtClean="0"/>
              <a:t>first treatment course vs. others</a:t>
            </a:r>
          </a:p>
          <a:p>
            <a:pPr lvl="1"/>
            <a:r>
              <a:rPr lang="en-US" dirty="0" smtClean="0"/>
              <a:t>initial/primary surgery and re-surgeries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relation to other treatment modalities</a:t>
            </a:r>
          </a:p>
          <a:p>
            <a:pPr lvl="1"/>
            <a:r>
              <a:rPr lang="en-US" dirty="0" smtClean="0"/>
              <a:t>radiation (before, after, together)</a:t>
            </a:r>
          </a:p>
          <a:p>
            <a:pPr lvl="1"/>
            <a:r>
              <a:rPr lang="en-US" dirty="0" smtClean="0"/>
              <a:t>systemic</a:t>
            </a:r>
          </a:p>
          <a:p>
            <a:pPr lvl="1"/>
            <a:r>
              <a:rPr lang="en-US" dirty="0" smtClean="0"/>
              <a:t>endocrine/transplant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treatment: resection vs. delivery of other treatment type (e.g. radiation) </a:t>
            </a:r>
          </a:p>
          <a:p>
            <a:pPr lvl="1"/>
            <a:r>
              <a:rPr lang="en-US" dirty="0" smtClean="0"/>
              <a:t>diagnostic</a:t>
            </a:r>
          </a:p>
          <a:p>
            <a:pPr lvl="1"/>
            <a:r>
              <a:rPr lang="en-US" dirty="0" smtClean="0"/>
              <a:t>non-cancer</a:t>
            </a:r>
          </a:p>
          <a:p>
            <a:pPr lvl="1"/>
            <a:r>
              <a:rPr lang="en-US" dirty="0" smtClean="0"/>
              <a:t>palliative procedures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Site and site specific procedure types: </a:t>
            </a:r>
          </a:p>
          <a:p>
            <a:pPr lvl="1"/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metastatic sites</a:t>
            </a:r>
          </a:p>
          <a:p>
            <a:pPr lvl="1"/>
            <a:r>
              <a:rPr lang="en-US" dirty="0" smtClean="0"/>
              <a:t>lymph node biopsy or removal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Surgical method</a:t>
            </a:r>
          </a:p>
          <a:p>
            <a:endParaRPr lang="en-US" i="1" dirty="0" smtClean="0"/>
          </a:p>
          <a:p>
            <a:r>
              <a:rPr lang="en-US" dirty="0" smtClean="0"/>
              <a:t>State of surgical margins after the surgery</a:t>
            </a:r>
          </a:p>
          <a:p>
            <a:endParaRPr lang="en-US" dirty="0" smtClean="0"/>
          </a:p>
          <a:p>
            <a:r>
              <a:rPr lang="en-US" dirty="0" smtClean="0"/>
              <a:t>Why surgery (or any other treatment) was not performed)</a:t>
            </a:r>
          </a:p>
          <a:p>
            <a:pPr lvl="1"/>
            <a:r>
              <a:rPr lang="en-US" dirty="0" smtClean="0"/>
              <a:t>Data QA and more. Example: </a:t>
            </a:r>
            <a:r>
              <a:rPr lang="en-US" i="1" dirty="0" smtClean="0"/>
              <a:t>Surgery of the primary site was not recommended/performed because it was contraindicated due to patient risk factors (</a:t>
            </a:r>
            <a:r>
              <a:rPr lang="en-US" i="1" dirty="0" err="1" smtClean="0"/>
              <a:t>comorbid</a:t>
            </a:r>
            <a:r>
              <a:rPr lang="en-US" i="1" dirty="0" smtClean="0"/>
              <a:t> conditions, advanced age, etc.).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Dimensions covered by vocabulary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5129122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r>
              <a:rPr lang="en-US" dirty="0" smtClean="0"/>
              <a:t>Anatomic site </a:t>
            </a:r>
          </a:p>
          <a:p>
            <a:r>
              <a:rPr lang="en-US" dirty="0" smtClean="0"/>
              <a:t>Surgical method</a:t>
            </a:r>
          </a:p>
          <a:p>
            <a:r>
              <a:rPr lang="en-US" dirty="0" smtClean="0"/>
              <a:t>Cancer site?</a:t>
            </a:r>
          </a:p>
          <a:p>
            <a:pPr lvl="1"/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metastatic sites</a:t>
            </a:r>
          </a:p>
          <a:p>
            <a:pPr lvl="1"/>
            <a:r>
              <a:rPr lang="en-US" dirty="0" smtClean="0"/>
              <a:t>lymph node biopsy or removal</a:t>
            </a:r>
          </a:p>
          <a:p>
            <a:r>
              <a:rPr lang="en-US" dirty="0" smtClean="0"/>
              <a:t>Morphology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SNOMED Procedure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497599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Procedure site – direct/indirect (all)</a:t>
            </a:r>
          </a:p>
          <a:p>
            <a:r>
              <a:rPr lang="en-US" b="1" dirty="0" smtClean="0"/>
              <a:t>Method (all)</a:t>
            </a:r>
          </a:p>
          <a:p>
            <a:r>
              <a:rPr lang="en-US" dirty="0" smtClean="0"/>
              <a:t>Direct morphology (some)</a:t>
            </a:r>
          </a:p>
          <a:p>
            <a:r>
              <a:rPr lang="en-US" dirty="0" smtClean="0"/>
              <a:t>Direct substance (s0me)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78603008, Biopsy of lung</a:t>
            </a:r>
          </a:p>
          <a:p>
            <a:pPr lvl="1"/>
            <a:r>
              <a:rPr lang="en-US" dirty="0" smtClean="0"/>
              <a:t>Procedure site – direct: Lung Structure</a:t>
            </a:r>
          </a:p>
          <a:p>
            <a:pPr lvl="1"/>
            <a:r>
              <a:rPr lang="en-US" dirty="0" smtClean="0"/>
              <a:t>Method: Biopsy - action</a:t>
            </a:r>
          </a:p>
          <a:p>
            <a:r>
              <a:rPr lang="en-US" dirty="0" smtClean="0"/>
              <a:t>82443007, </a:t>
            </a:r>
            <a:r>
              <a:rPr lang="en-US" dirty="0" err="1" smtClean="0"/>
              <a:t>Craniectomy</a:t>
            </a:r>
            <a:r>
              <a:rPr lang="en-US" dirty="0" smtClean="0"/>
              <a:t> with excision of tumor</a:t>
            </a:r>
          </a:p>
          <a:p>
            <a:pPr lvl="1"/>
            <a:r>
              <a:rPr lang="en-US" dirty="0" smtClean="0"/>
              <a:t>Procedure site – direct: Brain Structure</a:t>
            </a:r>
          </a:p>
          <a:p>
            <a:pPr lvl="1"/>
            <a:r>
              <a:rPr lang="en-US" dirty="0" smtClean="0"/>
              <a:t>Method: Excision – action</a:t>
            </a:r>
          </a:p>
          <a:p>
            <a:pPr lvl="1"/>
            <a:r>
              <a:rPr lang="en-US" dirty="0" smtClean="0"/>
              <a:t>Direct morphology: Neoplasm</a:t>
            </a:r>
          </a:p>
          <a:p>
            <a:r>
              <a:rPr lang="en-US" dirty="0" smtClean="0"/>
              <a:t>171764000, Injection of therapeutic substance into cerebrospinal fluid </a:t>
            </a:r>
          </a:p>
          <a:p>
            <a:pPr lvl="1"/>
            <a:r>
              <a:rPr lang="en-US" dirty="0" smtClean="0"/>
              <a:t>Procedure site – indirect: Structure of spinal subarachnoid space</a:t>
            </a:r>
          </a:p>
          <a:p>
            <a:pPr lvl="1"/>
            <a:r>
              <a:rPr lang="en-US" dirty="0" smtClean="0"/>
              <a:t>Method: Injection – action</a:t>
            </a:r>
          </a:p>
          <a:p>
            <a:pPr lvl="1"/>
            <a:r>
              <a:rPr lang="en-US" dirty="0" smtClean="0"/>
              <a:t>Direct substance: Drug or medicament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Cancer Registry Mappings?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5129122"/>
          </a:xfrm>
        </p:spPr>
        <p:txBody>
          <a:bodyPr>
            <a:normAutofit fontScale="92500"/>
          </a:bodyPr>
          <a:lstStyle/>
          <a:p>
            <a:pPr lvl="1"/>
            <a:endParaRPr lang="en-US" dirty="0" smtClean="0"/>
          </a:p>
          <a:p>
            <a:r>
              <a:rPr lang="en-US" dirty="0" smtClean="0"/>
              <a:t>Site specific procedure types -&gt; Method</a:t>
            </a:r>
          </a:p>
          <a:p>
            <a:pPr lvl="1"/>
            <a:r>
              <a:rPr lang="en-US" dirty="0" smtClean="0"/>
              <a:t>90 Surgery, NOS -&gt; Surgical action</a:t>
            </a:r>
          </a:p>
          <a:p>
            <a:r>
              <a:rPr lang="en-US" dirty="0" smtClean="0"/>
              <a:t>Anatomy -&gt; Site direct/indirect </a:t>
            </a:r>
          </a:p>
          <a:p>
            <a:pPr lvl="1"/>
            <a:r>
              <a:rPr lang="en-US" dirty="0" smtClean="0"/>
              <a:t>C34.0 - &gt; Procedure site – direct: Lung Structure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5621009, Excision of malignant </a:t>
            </a:r>
            <a:r>
              <a:rPr lang="en-US" dirty="0" err="1" smtClean="0"/>
              <a:t>neoplastic</a:t>
            </a:r>
            <a:r>
              <a:rPr lang="en-US" dirty="0" smtClean="0"/>
              <a:t> lesion of skin of extremities (procedure)</a:t>
            </a:r>
          </a:p>
          <a:p>
            <a:pPr>
              <a:buNone/>
            </a:pPr>
            <a:r>
              <a:rPr lang="en-US" dirty="0" smtClean="0"/>
              <a:t>	 Malignant neoplasm of primary, secondary, or uncertain origin (morphologic abnormality)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EMR Mappings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CPT Mappings in OMOP</a:t>
            </a:r>
          </a:p>
          <a:p>
            <a:r>
              <a:rPr lang="en-US" dirty="0" smtClean="0"/>
              <a:t>1032 of 1119 (92%) CPT codes mapped to SNOMED</a:t>
            </a:r>
          </a:p>
          <a:p>
            <a:pPr lvl="1"/>
            <a:r>
              <a:rPr lang="en-US" dirty="0" smtClean="0"/>
              <a:t>446 one-to-many (up to 7)</a:t>
            </a:r>
          </a:p>
          <a:p>
            <a:pPr lvl="1"/>
            <a:r>
              <a:rPr lang="en-US" dirty="0" smtClean="0"/>
              <a:t>859 many-to-one</a:t>
            </a:r>
          </a:p>
          <a:p>
            <a:pPr lvl="1"/>
            <a:r>
              <a:rPr lang="en-US" dirty="0" smtClean="0"/>
              <a:t>586 one-to-one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Candidate CDM extensions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5129122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Procedure modifiers (new table)</a:t>
            </a:r>
          </a:p>
          <a:p>
            <a:pPr lvl="1"/>
            <a:r>
              <a:rPr lang="en-US" dirty="0" smtClean="0"/>
              <a:t>Site and site specific procedure types: </a:t>
            </a:r>
          </a:p>
          <a:p>
            <a:pPr lvl="2"/>
            <a:r>
              <a:rPr lang="en-US" dirty="0" smtClean="0"/>
              <a:t>primary</a:t>
            </a:r>
          </a:p>
          <a:p>
            <a:pPr lvl="2"/>
            <a:r>
              <a:rPr lang="en-US" dirty="0" smtClean="0"/>
              <a:t>metastatic sites</a:t>
            </a:r>
          </a:p>
          <a:p>
            <a:pPr lvl="2"/>
            <a:r>
              <a:rPr lang="en-US" dirty="0" smtClean="0"/>
              <a:t>lymph node biopsy or removal</a:t>
            </a:r>
          </a:p>
          <a:p>
            <a:pPr lvl="1"/>
            <a:r>
              <a:rPr lang="en-US" dirty="0" smtClean="0"/>
              <a:t>Number of lymph nodes </a:t>
            </a:r>
            <a:r>
              <a:rPr lang="en-US" dirty="0" smtClean="0"/>
              <a:t>removed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Relation </a:t>
            </a:r>
            <a:r>
              <a:rPr lang="en-US" b="1" dirty="0" smtClean="0"/>
              <a:t>to other treatment modalities</a:t>
            </a:r>
          </a:p>
          <a:p>
            <a:pPr lvl="1"/>
            <a:r>
              <a:rPr lang="en-US" dirty="0" smtClean="0"/>
              <a:t>radiation (before, after, together)</a:t>
            </a:r>
          </a:p>
          <a:p>
            <a:pPr lvl="1"/>
            <a:r>
              <a:rPr lang="en-US" dirty="0" smtClean="0"/>
              <a:t>systemic</a:t>
            </a:r>
          </a:p>
          <a:p>
            <a:pPr lvl="1"/>
            <a:r>
              <a:rPr lang="en-US" dirty="0" smtClean="0"/>
              <a:t>endocrine/transplant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Treatment </a:t>
            </a:r>
            <a:r>
              <a:rPr lang="en-US" b="1" dirty="0" smtClean="0"/>
              <a:t>regimen /era (new table)</a:t>
            </a:r>
          </a:p>
          <a:p>
            <a:pPr lvl="1"/>
            <a:r>
              <a:rPr lang="en-US" dirty="0" smtClean="0"/>
              <a:t>Purpose</a:t>
            </a:r>
          </a:p>
          <a:p>
            <a:pPr lvl="2"/>
            <a:r>
              <a:rPr lang="en-US" dirty="0" smtClean="0"/>
              <a:t>treatment: resection vs. delivery of other treatment type (e.g. radiation) </a:t>
            </a:r>
          </a:p>
          <a:p>
            <a:pPr lvl="2"/>
            <a:r>
              <a:rPr lang="en-US" dirty="0" smtClean="0"/>
              <a:t>diagnostic</a:t>
            </a:r>
          </a:p>
          <a:p>
            <a:pPr lvl="2"/>
            <a:r>
              <a:rPr lang="en-US" dirty="0" smtClean="0"/>
              <a:t>non-cancer</a:t>
            </a:r>
          </a:p>
          <a:p>
            <a:pPr lvl="2"/>
            <a:r>
              <a:rPr lang="en-US" dirty="0" smtClean="0"/>
              <a:t>palliative procedures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Temporal</a:t>
            </a:r>
            <a:endParaRPr lang="en-US" dirty="0" smtClean="0"/>
          </a:p>
          <a:p>
            <a:pPr lvl="2"/>
            <a:r>
              <a:rPr lang="en-US" dirty="0" smtClean="0"/>
              <a:t>first treatment course vs. others</a:t>
            </a:r>
          </a:p>
          <a:p>
            <a:pPr lvl="2"/>
            <a:r>
              <a:rPr lang="en-US" dirty="0" smtClean="0"/>
              <a:t>initial/primary surgery and re-surgeries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Response </a:t>
            </a:r>
            <a:r>
              <a:rPr lang="en-US" b="1" dirty="0" smtClean="0"/>
              <a:t>to treatment</a:t>
            </a:r>
          </a:p>
          <a:p>
            <a:pPr lvl="1"/>
            <a:r>
              <a:rPr lang="en-US" dirty="0" smtClean="0"/>
              <a:t>State of surgical margins after the </a:t>
            </a:r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Radiological response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1">
  <a:themeElements>
    <a:clrScheme name="MSK color pallete">
      <a:dk1>
        <a:sysClr val="windowText" lastClr="000000"/>
      </a:dk1>
      <a:lt1>
        <a:sysClr val="window" lastClr="FFFFFF"/>
      </a:lt1>
      <a:dk2>
        <a:srgbClr val="737373"/>
      </a:dk2>
      <a:lt2>
        <a:srgbClr val="B3B3A6"/>
      </a:lt2>
      <a:accent1>
        <a:srgbClr val="2986E2"/>
      </a:accent1>
      <a:accent2>
        <a:srgbClr val="F26529"/>
      </a:accent2>
      <a:accent3>
        <a:srgbClr val="FFF5BC"/>
      </a:accent3>
      <a:accent4>
        <a:srgbClr val="737373"/>
      </a:accent4>
      <a:accent5>
        <a:srgbClr val="B3B3A6"/>
      </a:accent5>
      <a:accent6>
        <a:srgbClr val="2875B4"/>
      </a:accent6>
      <a:hlink>
        <a:srgbClr val="00BDF2"/>
      </a:hlink>
      <a:folHlink>
        <a:srgbClr val="9BD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</Template>
  <TotalTime>0</TotalTime>
  <Words>611</Words>
  <Application>Microsoft Office PowerPoint</Application>
  <PresentationFormat>On-screen Show (4:3)</PresentationFormat>
  <Paragraphs>181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Template 1</vt:lpstr>
      <vt:lpstr>Surgical Cancer Treatment  </vt:lpstr>
      <vt:lpstr>Outline</vt:lpstr>
      <vt:lpstr>Sources </vt:lpstr>
      <vt:lpstr>CR Dimensions </vt:lpstr>
      <vt:lpstr>Dimensions covered by vocabulary </vt:lpstr>
      <vt:lpstr>SNOMED Procedure Dimensions</vt:lpstr>
      <vt:lpstr>Cancer Registry Mappings? </vt:lpstr>
      <vt:lpstr>EMR Mappings</vt:lpstr>
      <vt:lpstr>Candidate CDM extensions  </vt:lpstr>
      <vt:lpstr>References</vt:lpstr>
      <vt:lpstr>Appendix</vt:lpstr>
      <vt:lpstr>Slide 12</vt:lpstr>
      <vt:lpstr>CR: Primary Procedure Types</vt:lpstr>
      <vt:lpstr>CR: Lymph Node Procedure Types</vt:lpstr>
      <vt:lpstr>CR: Non-Primary Procedure Types</vt:lpstr>
      <vt:lpstr>CR: State of Margins after Surgery</vt:lpstr>
      <vt:lpstr>CR: In Relation to Systemic Treatment</vt:lpstr>
      <vt:lpstr>CR: In Relation to Radiation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2016-01-18T23:05:40Z</dcterms:created>
  <dcterms:modified xsi:type="dcterms:W3CDTF">2017-09-10T04:22:42Z</dcterms:modified>
</cp:coreProperties>
</file>