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429" r:id="rId2"/>
    <p:sldId id="432" r:id="rId3"/>
    <p:sldId id="433" r:id="rId4"/>
    <p:sldId id="434" r:id="rId5"/>
    <p:sldId id="435" r:id="rId6"/>
    <p:sldId id="443" r:id="rId7"/>
    <p:sldId id="430" r:id="rId8"/>
    <p:sldId id="436" r:id="rId9"/>
    <p:sldId id="437" r:id="rId10"/>
    <p:sldId id="444" r:id="rId11"/>
    <p:sldId id="442" r:id="rId12"/>
    <p:sldId id="441" r:id="rId13"/>
    <p:sldId id="439" r:id="rId14"/>
    <p:sldId id="340" r:id="rId15"/>
    <p:sldId id="428" r:id="rId16"/>
    <p:sldId id="427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166A2"/>
    <a:srgbClr val="20425A"/>
    <a:srgbClr val="FCCB10"/>
    <a:srgbClr val="EB6622"/>
    <a:srgbClr val="153153"/>
    <a:srgbClr val="E28700"/>
    <a:srgbClr val="FF9900"/>
    <a:srgbClr val="EB9F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10" d="100"/>
          <a:sy n="110" d="100"/>
        </p:scale>
        <p:origin x="3264" y="119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B52742-373F-4A87-92C3-F1BD6DE2FDEE}" type="datetimeFigureOut">
              <a:rPr lang="en-US" smtClean="0"/>
              <a:t>6/13/2018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CA093-4890-4B46-98EB-711D340FBB2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34056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62200" y="2130425"/>
            <a:ext cx="6096000" cy="1755775"/>
          </a:xfr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62200" y="4038600"/>
            <a:ext cx="60960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2800">
                <a:solidFill>
                  <a:srgbClr val="153153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pic>
        <p:nvPicPr>
          <p:cNvPr id="1027" name="Picture 3" descr="C:\Users\pryan4\Downloads\want-impact-public-health-help-shape-journey-ahead\OHDSI logo with text - vertical - colored.png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8600" y="1875375"/>
            <a:ext cx="2682875" cy="3230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3355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50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819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Rectangle 9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443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Rectangle 11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4915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01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6400800"/>
            <a:ext cx="9144000" cy="76200"/>
          </a:xfrm>
          <a:prstGeom prst="rect">
            <a:avLst/>
          </a:prstGeom>
          <a:gradFill>
            <a:gsLst>
              <a:gs pos="44000">
                <a:srgbClr val="20425A"/>
              </a:gs>
              <a:gs pos="100000">
                <a:srgbClr val="FCCB10"/>
              </a:gs>
              <a:gs pos="55000">
                <a:srgbClr val="EB6622"/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2" descr="C:\Users\pryan4\Downloads\want-impact-public-health-help-shape-journey-ahead\OHDSI logo only - colored.pn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6201" y="-38160"/>
            <a:ext cx="1326583" cy="1257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20425A"/>
                </a:solidFill>
              </a:defRPr>
            </a:lvl1pPr>
          </a:lstStyle>
          <a:p>
            <a:fld id="{444583ED-F364-40B3-B25B-483B5033DFA3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1413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3000" y="152400"/>
            <a:ext cx="7543800" cy="8382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102766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rgbClr val="20425A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rgbClr val="20425A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rgbClr val="20425A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rgbClr val="20425A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rgbClr val="20425A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rgbClr val="20425A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s://github.com/OHDSI/StudyProtocolSandbox/tree/master/SkeletonCompartiveEffectStudy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OHDSI Comparative effectiveness study package skeleton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Martijn Schuemie</a:t>
            </a:r>
          </a:p>
        </p:txBody>
      </p:sp>
    </p:spTree>
    <p:extLst>
      <p:ext uri="{BB962C8B-B14F-4D97-AF65-F5344CB8AC3E}">
        <p14:creationId xmlns:p14="http://schemas.microsoft.com/office/powerpoint/2010/main" val="16136023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Point &amp; click in ATLAS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We’re working on a feature in ATLAS that will allow you to ‘dress’ the skeleton using point-and-click</a:t>
            </a:r>
          </a:p>
          <a:p>
            <a:r>
              <a:rPr lang="en-US" dirty="0"/>
              <a:t>Will be done before the Symposium (October)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10232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2362200" y="2130425"/>
            <a:ext cx="6400800" cy="1755775"/>
          </a:xfrm>
        </p:spPr>
        <p:txBody>
          <a:bodyPr>
            <a:normAutofit fontScale="90000"/>
          </a:bodyPr>
          <a:lstStyle/>
          <a:p>
            <a:r>
              <a:rPr lang="en-US" dirty="0"/>
              <a:t>Large-Scale Evidence Generation </a:t>
            </a:r>
            <a:br>
              <a:rPr lang="en-US" dirty="0"/>
            </a:br>
            <a:r>
              <a:rPr lang="en-US" dirty="0"/>
              <a:t>and </a:t>
            </a:r>
            <a:br>
              <a:rPr lang="en-US" dirty="0"/>
            </a:br>
            <a:r>
              <a:rPr lang="en-US" dirty="0"/>
              <a:t>Evaluation </a:t>
            </a:r>
            <a:br>
              <a:rPr lang="en-US" dirty="0"/>
            </a:br>
            <a:r>
              <a:rPr lang="en-US" dirty="0"/>
              <a:t>in a </a:t>
            </a:r>
            <a:br>
              <a:rPr lang="en-US" dirty="0"/>
            </a:br>
            <a:r>
              <a:rPr lang="en-US" dirty="0"/>
              <a:t>Network of Databases</a:t>
            </a:r>
            <a:br>
              <a:rPr lang="en-US" dirty="0"/>
            </a:br>
            <a:r>
              <a:rPr lang="en-US" dirty="0"/>
              <a:t> </a:t>
            </a:r>
            <a:br>
              <a:rPr lang="en-US" dirty="0"/>
            </a:br>
            <a:r>
              <a:rPr lang="en-US" dirty="0"/>
              <a:t>(LEGEND)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7010400" y="6492875"/>
            <a:ext cx="2133600" cy="365125"/>
          </a:xfrm>
          <a:prstGeom prst="rect">
            <a:avLst/>
          </a:prstGeom>
        </p:spPr>
        <p:txBody>
          <a:bodyPr/>
          <a:lstStyle/>
          <a:p>
            <a:fld id="{444583ED-F364-40B3-B25B-483B5033DFA3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1192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10 commandments of LEGEND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839200" cy="4906963"/>
          </a:xfrm>
        </p:spPr>
        <p:txBody>
          <a:bodyPr>
            <a:noAutofit/>
          </a:bodyPr>
          <a:lstStyle/>
          <a:p>
            <a:pPr fontAlgn="base">
              <a:buFont typeface="+mj-lt"/>
              <a:buAutoNum type="arabicPeriod"/>
            </a:pPr>
            <a:r>
              <a:rPr lang="en-US" sz="2100" dirty="0"/>
              <a:t>Evidence will be generated at </a:t>
            </a:r>
            <a:r>
              <a:rPr lang="en-US" sz="2100" b="1" dirty="0"/>
              <a:t>large-scale</a:t>
            </a:r>
            <a:r>
              <a:rPr lang="en-US" sz="2100" dirty="0"/>
              <a:t>.</a:t>
            </a:r>
          </a:p>
          <a:p>
            <a:pPr>
              <a:buFont typeface="+mj-lt"/>
              <a:buAutoNum type="arabicPeriod"/>
            </a:pPr>
            <a:r>
              <a:rPr lang="en-US" sz="2100" b="1" dirty="0"/>
              <a:t>Dissemination</a:t>
            </a:r>
            <a:r>
              <a:rPr lang="en-US" sz="2100" dirty="0"/>
              <a:t> of the evidence will not depend on the estimated effects.</a:t>
            </a:r>
          </a:p>
          <a:p>
            <a:pPr fontAlgn="base">
              <a:buFont typeface="+mj-lt"/>
              <a:buAutoNum type="arabicPeriod"/>
            </a:pPr>
            <a:r>
              <a:rPr lang="en-US" sz="2100" dirty="0"/>
              <a:t>Evidence will be generated by consistently applying a </a:t>
            </a:r>
            <a:r>
              <a:rPr lang="en-US" sz="2100" b="1" dirty="0"/>
              <a:t>systematic approach</a:t>
            </a:r>
            <a:r>
              <a:rPr lang="en-US" sz="2100" dirty="0"/>
              <a:t> across all research questions</a:t>
            </a:r>
          </a:p>
          <a:p>
            <a:pPr fontAlgn="base">
              <a:buFont typeface="+mj-lt"/>
              <a:buAutoNum type="arabicPeriod"/>
            </a:pPr>
            <a:r>
              <a:rPr lang="en-US" sz="2100" dirty="0"/>
              <a:t>Evidence will be generated using a </a:t>
            </a:r>
            <a:r>
              <a:rPr lang="en-US" sz="2100" b="1" dirty="0"/>
              <a:t>pre-specified analysis design</a:t>
            </a:r>
            <a:r>
              <a:rPr lang="en-US" sz="2100" dirty="0"/>
              <a:t>.</a:t>
            </a:r>
          </a:p>
          <a:p>
            <a:pPr>
              <a:buFont typeface="+mj-lt"/>
              <a:buAutoNum type="arabicPeriod"/>
            </a:pPr>
            <a:r>
              <a:rPr lang="en-US" sz="2100" dirty="0"/>
              <a:t>Evidence will be generated using </a:t>
            </a:r>
            <a:r>
              <a:rPr lang="en-US" sz="2100" b="1" dirty="0"/>
              <a:t>open source software</a:t>
            </a:r>
            <a:r>
              <a:rPr lang="en-US" sz="2100" dirty="0"/>
              <a:t>.</a:t>
            </a:r>
          </a:p>
          <a:p>
            <a:pPr fontAlgn="base">
              <a:buFont typeface="+mj-lt"/>
              <a:buAutoNum type="arabicPeriod"/>
            </a:pPr>
            <a:r>
              <a:rPr lang="en-US" sz="2100" dirty="0"/>
              <a:t>The evidence generation process will be </a:t>
            </a:r>
            <a:r>
              <a:rPr lang="en-US" sz="2100" b="1" dirty="0"/>
              <a:t>empirically evaluated</a:t>
            </a:r>
            <a:r>
              <a:rPr lang="en-US" sz="2100" dirty="0"/>
              <a:t> by including control research questions where the true effect size is known.</a:t>
            </a:r>
          </a:p>
          <a:p>
            <a:pPr fontAlgn="base">
              <a:buFont typeface="+mj-lt"/>
              <a:buAutoNum type="arabicPeriod"/>
            </a:pPr>
            <a:r>
              <a:rPr lang="en-US" sz="2100" dirty="0"/>
              <a:t>Evidence will be generated using </a:t>
            </a:r>
            <a:r>
              <a:rPr lang="en-US" sz="2100" b="1" dirty="0"/>
              <a:t>best-practices</a:t>
            </a:r>
            <a:r>
              <a:rPr lang="en-US" sz="2100" dirty="0"/>
              <a:t>.</a:t>
            </a:r>
          </a:p>
          <a:p>
            <a:pPr fontAlgn="base">
              <a:buFont typeface="+mj-lt"/>
              <a:buAutoNum type="arabicPeriod"/>
            </a:pPr>
            <a:r>
              <a:rPr lang="en-US" sz="2100" dirty="0"/>
              <a:t>LEGEND will </a:t>
            </a:r>
            <a:r>
              <a:rPr lang="en-US" sz="2100" b="1" dirty="0"/>
              <a:t>not</a:t>
            </a:r>
            <a:r>
              <a:rPr lang="en-US" sz="2100" dirty="0"/>
              <a:t> be used to </a:t>
            </a:r>
            <a:r>
              <a:rPr lang="en-US" sz="2100" b="1" dirty="0"/>
              <a:t>evaluate methods</a:t>
            </a:r>
            <a:r>
              <a:rPr lang="en-US" sz="2100" dirty="0"/>
              <a:t>.</a:t>
            </a:r>
          </a:p>
          <a:p>
            <a:pPr fontAlgn="base">
              <a:buFont typeface="+mj-lt"/>
              <a:buAutoNum type="arabicPeriod"/>
            </a:pPr>
            <a:r>
              <a:rPr lang="en-US" sz="2100" dirty="0"/>
              <a:t>Evidence will be </a:t>
            </a:r>
            <a:r>
              <a:rPr lang="en-US" sz="2100" b="1" dirty="0"/>
              <a:t>updated on a regular basis</a:t>
            </a:r>
            <a:r>
              <a:rPr lang="en-US" sz="2100" dirty="0"/>
              <a:t>.</a:t>
            </a:r>
          </a:p>
          <a:p>
            <a:pPr fontAlgn="base">
              <a:buFont typeface="+mj-lt"/>
              <a:buAutoNum type="arabicPeriod"/>
            </a:pPr>
            <a:r>
              <a:rPr lang="en-US" sz="2100" b="1" dirty="0"/>
              <a:t>No patient-level data will be shared</a:t>
            </a:r>
            <a:r>
              <a:rPr lang="en-US" sz="2100" dirty="0"/>
              <a:t> between sites in the network, only aggregated data.</a:t>
            </a:r>
          </a:p>
          <a:p>
            <a:endParaRPr lang="en-US" sz="21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0640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Plans for symposium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181600"/>
          </a:xfrm>
        </p:spPr>
        <p:txBody>
          <a:bodyPr>
            <a:normAutofit fontScale="85000" lnSpcReduction="20000"/>
          </a:bodyPr>
          <a:lstStyle/>
          <a:p>
            <a:r>
              <a:rPr lang="en-US" sz="2400" dirty="0"/>
              <a:t>Clinical questions</a:t>
            </a:r>
          </a:p>
          <a:p>
            <a:pPr lvl="1"/>
            <a:r>
              <a:rPr lang="en-US" sz="2000" dirty="0"/>
              <a:t>Rerun depression study</a:t>
            </a:r>
          </a:p>
          <a:p>
            <a:pPr lvl="1"/>
            <a:r>
              <a:rPr lang="en-US" sz="2000" dirty="0"/>
              <a:t>Add hypertension treatments</a:t>
            </a:r>
          </a:p>
          <a:p>
            <a:pPr lvl="2"/>
            <a:r>
              <a:rPr lang="en-US" sz="1600" dirty="0"/>
              <a:t>Which exposures?</a:t>
            </a:r>
          </a:p>
          <a:p>
            <a:pPr lvl="2"/>
            <a:r>
              <a:rPr lang="en-US" sz="1600" dirty="0"/>
              <a:t>Which outcomes?</a:t>
            </a:r>
          </a:p>
          <a:p>
            <a:pPr lvl="1"/>
            <a:r>
              <a:rPr lang="en-US" sz="2000" dirty="0"/>
              <a:t>Add combination treatments</a:t>
            </a:r>
          </a:p>
          <a:p>
            <a:r>
              <a:rPr lang="en-US" sz="2400" dirty="0"/>
              <a:t>Methods</a:t>
            </a:r>
          </a:p>
          <a:p>
            <a:pPr lvl="1"/>
            <a:r>
              <a:rPr lang="en-US" sz="2000" dirty="0"/>
              <a:t>Different time-at-risks</a:t>
            </a:r>
          </a:p>
          <a:p>
            <a:pPr lvl="1"/>
            <a:r>
              <a:rPr lang="en-US" sz="2000" dirty="0"/>
              <a:t>PS stratification / IPTW</a:t>
            </a:r>
          </a:p>
          <a:p>
            <a:pPr lvl="1"/>
            <a:r>
              <a:rPr lang="en-US" sz="2000" dirty="0"/>
              <a:t>Effect heterogeneity in prespecified subgroups (children, elderly, renal insufficiency, hepatic insufficiency, pregnancy, women)</a:t>
            </a:r>
          </a:p>
          <a:p>
            <a:pPr lvl="1"/>
            <a:r>
              <a:rPr lang="en-US" sz="2000" dirty="0"/>
              <a:t>Add patient characteristics (‘table 1’)</a:t>
            </a:r>
          </a:p>
          <a:p>
            <a:pPr lvl="1"/>
            <a:r>
              <a:rPr lang="en-US" sz="2000" dirty="0"/>
              <a:t>Add incidence rates</a:t>
            </a:r>
          </a:p>
          <a:p>
            <a:pPr lvl="1"/>
            <a:r>
              <a:rPr lang="en-US" sz="2000" dirty="0"/>
              <a:t>Add time-to-event plots</a:t>
            </a:r>
          </a:p>
          <a:p>
            <a:pPr lvl="1"/>
            <a:r>
              <a:rPr lang="en-US" sz="2000" dirty="0"/>
              <a:t>Add meta-analysis across databases</a:t>
            </a:r>
          </a:p>
          <a:p>
            <a:r>
              <a:rPr lang="en-US" sz="2400" dirty="0"/>
              <a:t>Data</a:t>
            </a:r>
          </a:p>
          <a:p>
            <a:pPr lvl="1"/>
            <a:r>
              <a:rPr lang="en-US" sz="2000" dirty="0" err="1"/>
              <a:t>JnJ</a:t>
            </a:r>
            <a:r>
              <a:rPr lang="en-US" sz="2000" dirty="0"/>
              <a:t> databases</a:t>
            </a:r>
          </a:p>
          <a:p>
            <a:pPr lvl="1"/>
            <a:r>
              <a:rPr lang="en-US" sz="2000" dirty="0"/>
              <a:t>Korean claims data</a:t>
            </a:r>
          </a:p>
          <a:p>
            <a:pPr lvl="1"/>
            <a:r>
              <a:rPr lang="en-US" sz="2000" dirty="0" err="1"/>
              <a:t>IQVia</a:t>
            </a:r>
            <a:r>
              <a:rPr lang="en-US" sz="2000" dirty="0"/>
              <a:t> databases</a:t>
            </a:r>
          </a:p>
          <a:p>
            <a:pPr lvl="1"/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895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7" end="1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Topic of next meeting(s)?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/>
              <a:t>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09370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Cutting down frequency of meetings?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Once a month?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00786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Next workgroup meeting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5300" y="1160748"/>
            <a:ext cx="8229600" cy="460851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400" dirty="0"/>
              <a:t>Eastern hemisphere: </a:t>
            </a:r>
            <a:r>
              <a:rPr lang="en-US" sz="2400" b="1" dirty="0"/>
              <a:t>September 5</a:t>
            </a:r>
          </a:p>
          <a:p>
            <a:r>
              <a:rPr lang="en-US" sz="2400" dirty="0"/>
              <a:t>3pm Hong Kong / Taiwan</a:t>
            </a:r>
          </a:p>
          <a:p>
            <a:r>
              <a:rPr lang="en-US" sz="2400" dirty="0"/>
              <a:t>4pm South Korea</a:t>
            </a:r>
          </a:p>
          <a:p>
            <a:r>
              <a:rPr lang="en-US" sz="2400" dirty="0"/>
              <a:t>4:30pm Adelaide</a:t>
            </a:r>
          </a:p>
          <a:p>
            <a:r>
              <a:rPr lang="en-US" sz="2400" dirty="0"/>
              <a:t>9am Central European time</a:t>
            </a:r>
          </a:p>
          <a:p>
            <a:r>
              <a:rPr lang="en-US" sz="2400" dirty="0"/>
              <a:t>8am UK time</a:t>
            </a:r>
          </a:p>
          <a:p>
            <a:r>
              <a:rPr lang="en-US" sz="2400" dirty="0"/>
              <a:t>Midnight Los Angeles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r>
              <a:rPr lang="en-US" sz="2400" dirty="0"/>
              <a:t>Western hemisphere: July 5</a:t>
            </a:r>
          </a:p>
          <a:p>
            <a:r>
              <a:rPr lang="en-US" sz="2400" dirty="0"/>
              <a:t>6pm Central European time</a:t>
            </a:r>
          </a:p>
          <a:p>
            <a:r>
              <a:rPr lang="en-US" sz="2400" dirty="0"/>
              <a:t>12pm New York</a:t>
            </a:r>
          </a:p>
          <a:p>
            <a:r>
              <a:rPr lang="en-US" sz="2400" dirty="0"/>
              <a:t>9am Los Angeles / Stanford</a:t>
            </a:r>
          </a:p>
          <a:p>
            <a:pPr marL="0" indent="0">
              <a:buNone/>
            </a:pPr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endParaRPr lang="en-US" sz="2400" dirty="0"/>
          </a:p>
          <a:p>
            <a:endParaRPr lang="en-US" sz="2400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755576" y="5913276"/>
            <a:ext cx="7696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u="sng">
                <a:solidFill>
                  <a:schemeClr val="tx2"/>
                </a:solidFill>
              </a:rPr>
              <a:t>http://www.ohdsi.org/web/wiki/doku.php?id=projects:workgroups:est-methods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3825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800" dirty="0"/>
              <a:t>OHDSI network studies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378400" y="2838450"/>
            <a:ext cx="1447800" cy="838200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5" name="Rounded Rectangle 4"/>
          <p:cNvSpPr/>
          <p:nvPr/>
        </p:nvSpPr>
        <p:spPr>
          <a:xfrm>
            <a:off x="2492700" y="2647950"/>
            <a:ext cx="1219200" cy="4191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Site J: Study coordinator</a:t>
            </a:r>
          </a:p>
        </p:txBody>
      </p:sp>
      <p:sp>
        <p:nvSpPr>
          <p:cNvPr id="6" name="Flowchart: Magnetic Disk 5"/>
          <p:cNvSpPr/>
          <p:nvPr/>
        </p:nvSpPr>
        <p:spPr>
          <a:xfrm>
            <a:off x="2759400" y="3105150"/>
            <a:ext cx="685800" cy="457200"/>
          </a:xfrm>
          <a:prstGeom prst="flowChartMagneticDisk">
            <a:avLst/>
          </a:prstGeom>
          <a:solidFill>
            <a:srgbClr val="FCCB1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8" name="Group 17"/>
          <p:cNvGrpSpPr/>
          <p:nvPr/>
        </p:nvGrpSpPr>
        <p:grpSpPr>
          <a:xfrm>
            <a:off x="2750100" y="4636650"/>
            <a:ext cx="1447800" cy="1028700"/>
            <a:chOff x="3264600" y="4312800"/>
            <a:chExt cx="1447800" cy="1028700"/>
          </a:xfrm>
        </p:grpSpPr>
        <p:sp>
          <p:nvSpPr>
            <p:cNvPr id="7" name="Rounded Rectangle 6"/>
            <p:cNvSpPr/>
            <p:nvPr/>
          </p:nvSpPr>
          <p:spPr>
            <a:xfrm>
              <a:off x="3264600" y="450330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8" name="Rounded Rectangle 7"/>
            <p:cNvSpPr/>
            <p:nvPr/>
          </p:nvSpPr>
          <p:spPr>
            <a:xfrm>
              <a:off x="3378900" y="431280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Site G</a:t>
              </a:r>
              <a:endParaRPr lang="en-US" sz="1100" dirty="0"/>
            </a:p>
          </p:txBody>
        </p:sp>
        <p:sp>
          <p:nvSpPr>
            <p:cNvPr id="9" name="Flowchart: Magnetic Disk 8"/>
            <p:cNvSpPr/>
            <p:nvPr/>
          </p:nvSpPr>
          <p:spPr>
            <a:xfrm>
              <a:off x="3336300" y="4786200"/>
              <a:ext cx="408600" cy="2724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Flowchart: Magnetic Disk 10"/>
            <p:cNvSpPr/>
            <p:nvPr/>
          </p:nvSpPr>
          <p:spPr>
            <a:xfrm>
              <a:off x="3810600" y="4786200"/>
              <a:ext cx="408600" cy="2724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Flowchart: Magnetic Disk 12"/>
            <p:cNvSpPr/>
            <p:nvPr/>
          </p:nvSpPr>
          <p:spPr>
            <a:xfrm>
              <a:off x="4260600" y="4789200"/>
              <a:ext cx="408600" cy="2724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Flowchart: Magnetic Disk 9"/>
            <p:cNvSpPr/>
            <p:nvPr/>
          </p:nvSpPr>
          <p:spPr>
            <a:xfrm>
              <a:off x="3494100" y="4922400"/>
              <a:ext cx="408600" cy="2724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Flowchart: Magnetic Disk 11"/>
            <p:cNvSpPr/>
            <p:nvPr/>
          </p:nvSpPr>
          <p:spPr>
            <a:xfrm>
              <a:off x="3959700" y="4922400"/>
              <a:ext cx="408600" cy="2724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ounded Rectangle 13"/>
          <p:cNvSpPr/>
          <p:nvPr/>
        </p:nvSpPr>
        <p:spPr>
          <a:xfrm>
            <a:off x="4831800" y="1423950"/>
            <a:ext cx="1447800" cy="8382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15" name="Rounded Rectangle 14"/>
          <p:cNvSpPr/>
          <p:nvPr/>
        </p:nvSpPr>
        <p:spPr>
          <a:xfrm>
            <a:off x="4936200" y="1233450"/>
            <a:ext cx="1219200" cy="4191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Site C</a:t>
            </a:r>
            <a:endParaRPr lang="en-US" sz="1100" dirty="0"/>
          </a:p>
        </p:txBody>
      </p:sp>
      <p:sp>
        <p:nvSpPr>
          <p:cNvPr id="20" name="Rounded Rectangle 19"/>
          <p:cNvSpPr/>
          <p:nvPr/>
        </p:nvSpPr>
        <p:spPr>
          <a:xfrm>
            <a:off x="762000" y="4312800"/>
            <a:ext cx="1447800" cy="8382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1" name="Rounded Rectangle 20"/>
          <p:cNvSpPr/>
          <p:nvPr/>
        </p:nvSpPr>
        <p:spPr>
          <a:xfrm>
            <a:off x="876300" y="4122300"/>
            <a:ext cx="1219200" cy="4191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Site F</a:t>
            </a:r>
          </a:p>
        </p:txBody>
      </p:sp>
      <p:sp>
        <p:nvSpPr>
          <p:cNvPr id="22" name="Flowchart: Magnetic Disk 21"/>
          <p:cNvSpPr/>
          <p:nvPr/>
        </p:nvSpPr>
        <p:spPr>
          <a:xfrm>
            <a:off x="1143000" y="4579500"/>
            <a:ext cx="685800" cy="457200"/>
          </a:xfrm>
          <a:prstGeom prst="flowChartMagneticDisk">
            <a:avLst/>
          </a:prstGeom>
          <a:solidFill>
            <a:srgbClr val="FCCB1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ounded Rectangle 22"/>
          <p:cNvSpPr/>
          <p:nvPr/>
        </p:nvSpPr>
        <p:spPr>
          <a:xfrm>
            <a:off x="4955100" y="2990850"/>
            <a:ext cx="1447800" cy="8382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24" name="Rounded Rectangle 23"/>
          <p:cNvSpPr/>
          <p:nvPr/>
        </p:nvSpPr>
        <p:spPr>
          <a:xfrm>
            <a:off x="5069400" y="2800350"/>
            <a:ext cx="1219200" cy="4191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Site D</a:t>
            </a:r>
          </a:p>
        </p:txBody>
      </p:sp>
      <p:sp>
        <p:nvSpPr>
          <p:cNvPr id="25" name="Flowchart: Magnetic Disk 24"/>
          <p:cNvSpPr/>
          <p:nvPr/>
        </p:nvSpPr>
        <p:spPr>
          <a:xfrm>
            <a:off x="5336100" y="3257550"/>
            <a:ext cx="685800" cy="457200"/>
          </a:xfrm>
          <a:prstGeom prst="flowChartMagneticDisk">
            <a:avLst/>
          </a:prstGeom>
          <a:solidFill>
            <a:srgbClr val="FCCB1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/>
          <p:cNvGrpSpPr/>
          <p:nvPr/>
        </p:nvGrpSpPr>
        <p:grpSpPr>
          <a:xfrm>
            <a:off x="7297800" y="2743200"/>
            <a:ext cx="1447800" cy="1028700"/>
            <a:chOff x="7183500" y="3229500"/>
            <a:chExt cx="1447800" cy="1028700"/>
          </a:xfrm>
        </p:grpSpPr>
        <p:sp>
          <p:nvSpPr>
            <p:cNvPr id="26" name="Rounded Rectangle 25"/>
            <p:cNvSpPr/>
            <p:nvPr/>
          </p:nvSpPr>
          <p:spPr>
            <a:xfrm>
              <a:off x="7183500" y="342000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27" name="Rounded Rectangle 26"/>
            <p:cNvSpPr/>
            <p:nvPr/>
          </p:nvSpPr>
          <p:spPr>
            <a:xfrm>
              <a:off x="7297800" y="322950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Site E</a:t>
              </a:r>
            </a:p>
          </p:txBody>
        </p:sp>
        <p:sp>
          <p:nvSpPr>
            <p:cNvPr id="28" name="Flowchart: Magnetic Disk 27"/>
            <p:cNvSpPr/>
            <p:nvPr/>
          </p:nvSpPr>
          <p:spPr>
            <a:xfrm>
              <a:off x="7564500" y="3686700"/>
              <a:ext cx="685800" cy="4572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4707600" y="4686900"/>
            <a:ext cx="1447800" cy="1028700"/>
            <a:chOff x="7200900" y="4815000"/>
            <a:chExt cx="1447800" cy="1028700"/>
          </a:xfrm>
        </p:grpSpPr>
        <p:sp>
          <p:nvSpPr>
            <p:cNvPr id="32" name="Rounded Rectangle 31"/>
            <p:cNvSpPr/>
            <p:nvPr/>
          </p:nvSpPr>
          <p:spPr>
            <a:xfrm>
              <a:off x="7200900" y="500550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33" name="Rounded Rectangle 32"/>
            <p:cNvSpPr/>
            <p:nvPr/>
          </p:nvSpPr>
          <p:spPr>
            <a:xfrm>
              <a:off x="7315200" y="481500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Site H</a:t>
              </a:r>
            </a:p>
          </p:txBody>
        </p:sp>
        <p:sp>
          <p:nvSpPr>
            <p:cNvPr id="34" name="Flowchart: Magnetic Disk 33"/>
            <p:cNvSpPr/>
            <p:nvPr/>
          </p:nvSpPr>
          <p:spPr>
            <a:xfrm>
              <a:off x="7581900" y="5272200"/>
              <a:ext cx="685800" cy="4572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/>
          <p:cNvGrpSpPr/>
          <p:nvPr/>
        </p:nvGrpSpPr>
        <p:grpSpPr>
          <a:xfrm>
            <a:off x="6706200" y="4572600"/>
            <a:ext cx="1447800" cy="1028700"/>
            <a:chOff x="5405100" y="4815000"/>
            <a:chExt cx="1447800" cy="1028700"/>
          </a:xfrm>
        </p:grpSpPr>
        <p:sp>
          <p:nvSpPr>
            <p:cNvPr id="35" name="Rounded Rectangle 34"/>
            <p:cNvSpPr/>
            <p:nvPr/>
          </p:nvSpPr>
          <p:spPr>
            <a:xfrm>
              <a:off x="5405100" y="500550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36" name="Rounded Rectangle 35"/>
            <p:cNvSpPr/>
            <p:nvPr/>
          </p:nvSpPr>
          <p:spPr>
            <a:xfrm>
              <a:off x="5519400" y="481500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Site I</a:t>
              </a:r>
            </a:p>
          </p:txBody>
        </p:sp>
        <p:sp>
          <p:nvSpPr>
            <p:cNvPr id="37" name="Flowchart: Magnetic Disk 36"/>
            <p:cNvSpPr/>
            <p:nvPr/>
          </p:nvSpPr>
          <p:spPr>
            <a:xfrm>
              <a:off x="5786100" y="5272200"/>
              <a:ext cx="685800" cy="4572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5" name="Rounded Rectangle 44"/>
          <p:cNvSpPr/>
          <p:nvPr/>
        </p:nvSpPr>
        <p:spPr>
          <a:xfrm>
            <a:off x="762000" y="1339800"/>
            <a:ext cx="1447800" cy="838200"/>
          </a:xfrm>
          <a:prstGeom prst="roundRect">
            <a:avLst/>
          </a:prstGeom>
          <a:solidFill>
            <a:schemeClr val="tx2">
              <a:lumMod val="40000"/>
              <a:lumOff val="6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200"/>
          </a:p>
        </p:txBody>
      </p:sp>
      <p:sp>
        <p:nvSpPr>
          <p:cNvPr id="46" name="Rounded Rectangle 45"/>
          <p:cNvSpPr/>
          <p:nvPr/>
        </p:nvSpPr>
        <p:spPr>
          <a:xfrm>
            <a:off x="876300" y="1149300"/>
            <a:ext cx="1219200" cy="419100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dirty="0"/>
              <a:t>Site A</a:t>
            </a:r>
          </a:p>
        </p:txBody>
      </p:sp>
      <p:sp>
        <p:nvSpPr>
          <p:cNvPr id="47" name="Flowchart: Magnetic Disk 46"/>
          <p:cNvSpPr/>
          <p:nvPr/>
        </p:nvSpPr>
        <p:spPr>
          <a:xfrm>
            <a:off x="1143000" y="1606500"/>
            <a:ext cx="685800" cy="457200"/>
          </a:xfrm>
          <a:prstGeom prst="flowChartMagneticDisk">
            <a:avLst/>
          </a:prstGeom>
          <a:solidFill>
            <a:srgbClr val="FCCB10"/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Left-Right Arrow 48"/>
          <p:cNvSpPr/>
          <p:nvPr/>
        </p:nvSpPr>
        <p:spPr>
          <a:xfrm rot="3201633">
            <a:off x="1901078" y="2376441"/>
            <a:ext cx="617444" cy="342900"/>
          </a:xfrm>
          <a:prstGeom prst="left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Left-Right Arrow 49"/>
          <p:cNvSpPr/>
          <p:nvPr/>
        </p:nvSpPr>
        <p:spPr>
          <a:xfrm rot="11173217">
            <a:off x="3881308" y="3178928"/>
            <a:ext cx="1058250" cy="342900"/>
          </a:xfrm>
          <a:prstGeom prst="left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Left-Right Arrow 50"/>
          <p:cNvSpPr/>
          <p:nvPr/>
        </p:nvSpPr>
        <p:spPr>
          <a:xfrm rot="4801441">
            <a:off x="3039234" y="3996083"/>
            <a:ext cx="827845" cy="342900"/>
          </a:xfrm>
          <a:prstGeom prst="left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Left-Right Arrow 51"/>
          <p:cNvSpPr/>
          <p:nvPr/>
        </p:nvSpPr>
        <p:spPr>
          <a:xfrm rot="7247345">
            <a:off x="2067242" y="3883511"/>
            <a:ext cx="720788" cy="342900"/>
          </a:xfrm>
          <a:prstGeom prst="left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3" name="Group 52"/>
          <p:cNvGrpSpPr/>
          <p:nvPr/>
        </p:nvGrpSpPr>
        <p:grpSpPr>
          <a:xfrm>
            <a:off x="123600" y="2441700"/>
            <a:ext cx="1447800" cy="1028700"/>
            <a:chOff x="2837400" y="925050"/>
            <a:chExt cx="1447800" cy="1028700"/>
          </a:xfrm>
        </p:grpSpPr>
        <p:sp>
          <p:nvSpPr>
            <p:cNvPr id="54" name="Rounded Rectangle 53"/>
            <p:cNvSpPr/>
            <p:nvPr/>
          </p:nvSpPr>
          <p:spPr>
            <a:xfrm>
              <a:off x="2837400" y="111555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55" name="Rounded Rectangle 54"/>
            <p:cNvSpPr/>
            <p:nvPr/>
          </p:nvSpPr>
          <p:spPr>
            <a:xfrm>
              <a:off x="2951700" y="92505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/>
                <a:t>Site B</a:t>
              </a:r>
              <a:endParaRPr lang="en-US" sz="1100" dirty="0"/>
            </a:p>
          </p:txBody>
        </p:sp>
        <p:sp>
          <p:nvSpPr>
            <p:cNvPr id="56" name="Flowchart: Magnetic Disk 55"/>
            <p:cNvSpPr/>
            <p:nvPr/>
          </p:nvSpPr>
          <p:spPr>
            <a:xfrm>
              <a:off x="2909100" y="1398450"/>
              <a:ext cx="408600" cy="2724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Flowchart: Magnetic Disk 56"/>
            <p:cNvSpPr/>
            <p:nvPr/>
          </p:nvSpPr>
          <p:spPr>
            <a:xfrm>
              <a:off x="3383400" y="1398450"/>
              <a:ext cx="408600" cy="2724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lowchart: Magnetic Disk 57"/>
            <p:cNvSpPr/>
            <p:nvPr/>
          </p:nvSpPr>
          <p:spPr>
            <a:xfrm>
              <a:off x="3833400" y="1401450"/>
              <a:ext cx="408600" cy="2724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lowchart: Magnetic Disk 58"/>
            <p:cNvSpPr/>
            <p:nvPr/>
          </p:nvSpPr>
          <p:spPr>
            <a:xfrm>
              <a:off x="3066900" y="1534650"/>
              <a:ext cx="408600" cy="2724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Flowchart: Magnetic Disk 59"/>
            <p:cNvSpPr/>
            <p:nvPr/>
          </p:nvSpPr>
          <p:spPr>
            <a:xfrm>
              <a:off x="3532500" y="1534650"/>
              <a:ext cx="408600" cy="2724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1" name="Left-Right Arrow 60"/>
          <p:cNvSpPr/>
          <p:nvPr/>
        </p:nvSpPr>
        <p:spPr>
          <a:xfrm rot="13527193">
            <a:off x="3740531" y="4003147"/>
            <a:ext cx="1261809" cy="342900"/>
          </a:xfrm>
          <a:prstGeom prst="left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086198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Federated model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676200" y="1524000"/>
            <a:ext cx="1447800" cy="1028700"/>
            <a:chOff x="3733800" y="2781300"/>
            <a:chExt cx="1447800" cy="1028700"/>
          </a:xfrm>
        </p:grpSpPr>
        <p:sp>
          <p:nvSpPr>
            <p:cNvPr id="5" name="Rounded Rectangle 4"/>
            <p:cNvSpPr/>
            <p:nvPr/>
          </p:nvSpPr>
          <p:spPr>
            <a:xfrm>
              <a:off x="3733800" y="2971800"/>
              <a:ext cx="1447800" cy="83820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48100" y="2781300"/>
              <a:ext cx="1219200" cy="41910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/>
                <a:t>Study coordinator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6772200" y="1524000"/>
            <a:ext cx="1447800" cy="1028700"/>
            <a:chOff x="3733800" y="2781300"/>
            <a:chExt cx="1447800" cy="1028700"/>
          </a:xfrm>
        </p:grpSpPr>
        <p:sp>
          <p:nvSpPr>
            <p:cNvPr id="8" name="Rounded Rectangle 7"/>
            <p:cNvSpPr/>
            <p:nvPr/>
          </p:nvSpPr>
          <p:spPr>
            <a:xfrm>
              <a:off x="3733800" y="297180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3848100" y="278130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/>
                <a:t>Data site</a:t>
              </a:r>
            </a:p>
          </p:txBody>
        </p:sp>
        <p:sp>
          <p:nvSpPr>
            <p:cNvPr id="10" name="Flowchart: Magnetic Disk 9"/>
            <p:cNvSpPr/>
            <p:nvPr/>
          </p:nvSpPr>
          <p:spPr>
            <a:xfrm>
              <a:off x="4114800" y="3238500"/>
              <a:ext cx="685800" cy="4572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5715000" y="2438400"/>
            <a:ext cx="3124200" cy="2362200"/>
            <a:chOff x="5715000" y="2438400"/>
            <a:chExt cx="3124200" cy="2362200"/>
          </a:xfrm>
        </p:grpSpPr>
        <p:sp>
          <p:nvSpPr>
            <p:cNvPr id="14" name="Rounded Rectangle 13"/>
            <p:cNvSpPr/>
            <p:nvPr/>
          </p:nvSpPr>
          <p:spPr>
            <a:xfrm>
              <a:off x="5715000" y="3276600"/>
              <a:ext cx="3124200" cy="1524000"/>
            </a:xfrm>
            <a:prstGeom prst="roundRect">
              <a:avLst>
                <a:gd name="adj" fmla="val 12148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>
                  <a:solidFill>
                    <a:schemeClr val="tx1"/>
                  </a:solidFill>
                </a:rPr>
                <a:t>Standards: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>
                  <a:solidFill>
                    <a:schemeClr val="tx1"/>
                  </a:solidFill>
                </a:rPr>
                <a:t>PostgreSQL, Oracle, SQL Server, RedShift, or APS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>
                  <a:solidFill>
                    <a:schemeClr val="tx1"/>
                  </a:solidFill>
                </a:rPr>
                <a:t>OMOP Common Data Model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>
                  <a:solidFill>
                    <a:schemeClr val="tx1"/>
                  </a:solidFill>
                </a:rPr>
                <a:t>Windows, MacOs, Linux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>
                  <a:solidFill>
                    <a:schemeClr val="tx1"/>
                  </a:solidFill>
                </a:rPr>
                <a:t>R</a:t>
              </a:r>
            </a:p>
          </p:txBody>
        </p:sp>
        <p:cxnSp>
          <p:nvCxnSpPr>
            <p:cNvPr id="16" name="Straight Arrow Connector 15"/>
            <p:cNvCxnSpPr>
              <a:stCxn id="14" idx="0"/>
            </p:cNvCxnSpPr>
            <p:nvPr/>
          </p:nvCxnSpPr>
          <p:spPr>
            <a:xfrm flipV="1">
              <a:off x="7277100" y="2438400"/>
              <a:ext cx="0" cy="83820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1" name="Slide Number Placeholder 20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7850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Implementation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676200" y="1524000"/>
            <a:ext cx="1447800" cy="1028700"/>
            <a:chOff x="3733800" y="2781300"/>
            <a:chExt cx="1447800" cy="1028700"/>
          </a:xfrm>
        </p:grpSpPr>
        <p:sp>
          <p:nvSpPr>
            <p:cNvPr id="5" name="Rounded Rectangle 4"/>
            <p:cNvSpPr/>
            <p:nvPr/>
          </p:nvSpPr>
          <p:spPr>
            <a:xfrm>
              <a:off x="3733800" y="2971800"/>
              <a:ext cx="1447800" cy="83820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48100" y="2781300"/>
              <a:ext cx="1219200" cy="41910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/>
                <a:t>Study coordinator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6772200" y="1524000"/>
            <a:ext cx="1447800" cy="1028700"/>
            <a:chOff x="3733800" y="2781300"/>
            <a:chExt cx="1447800" cy="1028700"/>
          </a:xfrm>
        </p:grpSpPr>
        <p:sp>
          <p:nvSpPr>
            <p:cNvPr id="8" name="Rounded Rectangle 7"/>
            <p:cNvSpPr/>
            <p:nvPr/>
          </p:nvSpPr>
          <p:spPr>
            <a:xfrm>
              <a:off x="3733800" y="297180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3848100" y="278130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/>
                <a:t>Data site</a:t>
              </a:r>
            </a:p>
          </p:txBody>
        </p:sp>
        <p:sp>
          <p:nvSpPr>
            <p:cNvPr id="10" name="Flowchart: Magnetic Disk 9"/>
            <p:cNvSpPr/>
            <p:nvPr/>
          </p:nvSpPr>
          <p:spPr>
            <a:xfrm>
              <a:off x="4114800" y="3238500"/>
              <a:ext cx="685800" cy="4572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ight Arrow 12"/>
          <p:cNvSpPr/>
          <p:nvPr/>
        </p:nvSpPr>
        <p:spPr>
          <a:xfrm>
            <a:off x="2286000" y="1719150"/>
            <a:ext cx="4267200" cy="262050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/>
          <p:cNvGrpSpPr/>
          <p:nvPr/>
        </p:nvGrpSpPr>
        <p:grpSpPr>
          <a:xfrm>
            <a:off x="838200" y="1905000"/>
            <a:ext cx="3124200" cy="1524000"/>
            <a:chOff x="5715000" y="2492625"/>
            <a:chExt cx="3124200" cy="1524000"/>
          </a:xfrm>
        </p:grpSpPr>
        <p:sp>
          <p:nvSpPr>
            <p:cNvPr id="14" name="Rounded Rectangle 13"/>
            <p:cNvSpPr/>
            <p:nvPr/>
          </p:nvSpPr>
          <p:spPr>
            <a:xfrm>
              <a:off x="5715000" y="3330825"/>
              <a:ext cx="3124200" cy="685800"/>
            </a:xfrm>
            <a:prstGeom prst="roundRect">
              <a:avLst>
                <a:gd name="adj" fmla="val 12148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>
                  <a:solidFill>
                    <a:schemeClr val="tx1"/>
                  </a:solidFill>
                </a:rPr>
                <a:t>Content: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>
                  <a:solidFill>
                    <a:schemeClr val="tx1"/>
                  </a:solidFill>
                </a:rPr>
                <a:t>R package</a:t>
              </a:r>
            </a:p>
          </p:txBody>
        </p:sp>
        <p:cxnSp>
          <p:nvCxnSpPr>
            <p:cNvPr id="16" name="Straight Arrow Connector 15"/>
            <p:cNvCxnSpPr>
              <a:stCxn id="14" idx="0"/>
            </p:cNvCxnSpPr>
            <p:nvPr/>
          </p:nvCxnSpPr>
          <p:spPr>
            <a:xfrm flipV="1">
              <a:off x="7277100" y="2492625"/>
              <a:ext cx="0" cy="83820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grpSp>
        <p:nvGrpSpPr>
          <p:cNvPr id="17" name="Group 16"/>
          <p:cNvGrpSpPr/>
          <p:nvPr/>
        </p:nvGrpSpPr>
        <p:grpSpPr>
          <a:xfrm>
            <a:off x="1990800" y="1905000"/>
            <a:ext cx="3124200" cy="3657600"/>
            <a:chOff x="5715000" y="1654425"/>
            <a:chExt cx="3124200" cy="3657600"/>
          </a:xfrm>
        </p:grpSpPr>
        <p:sp>
          <p:nvSpPr>
            <p:cNvPr id="18" name="Rounded Rectangle 17"/>
            <p:cNvSpPr/>
            <p:nvPr/>
          </p:nvSpPr>
          <p:spPr>
            <a:xfrm>
              <a:off x="5715000" y="3330825"/>
              <a:ext cx="3124200" cy="1981200"/>
            </a:xfrm>
            <a:prstGeom prst="roundRect">
              <a:avLst>
                <a:gd name="adj" fmla="val 12148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 dirty="0">
                  <a:solidFill>
                    <a:schemeClr val="tx1"/>
                  </a:solidFill>
                </a:rPr>
                <a:t>Delivery: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 dirty="0">
                  <a:solidFill>
                    <a:schemeClr val="tx1"/>
                  </a:solidFill>
                </a:rPr>
                <a:t>GitHub (</a:t>
              </a:r>
              <a:r>
                <a:rPr lang="en-US" sz="1600" dirty="0" err="1">
                  <a:solidFill>
                    <a:schemeClr val="tx1"/>
                  </a:solidFill>
                </a:rPr>
                <a:t>StudyProtocols</a:t>
              </a:r>
              <a:r>
                <a:rPr lang="en-US" sz="1600" dirty="0">
                  <a:solidFill>
                    <a:schemeClr val="tx1"/>
                  </a:solidFill>
                </a:rPr>
                <a:t> repo)</a:t>
              </a:r>
            </a:p>
            <a:p>
              <a:endParaRPr lang="en-US" sz="1600" dirty="0">
                <a:solidFill>
                  <a:schemeClr val="tx1"/>
                </a:solidFill>
              </a:endParaRPr>
            </a:p>
          </p:txBody>
        </p:sp>
        <p:cxnSp>
          <p:nvCxnSpPr>
            <p:cNvPr id="19" name="Straight Arrow Connector 18"/>
            <p:cNvCxnSpPr/>
            <p:nvPr/>
          </p:nvCxnSpPr>
          <p:spPr>
            <a:xfrm flipV="1">
              <a:off x="8143800" y="1654425"/>
              <a:ext cx="0" cy="167640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379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Implementation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676200" y="1524000"/>
            <a:ext cx="1447800" cy="1028700"/>
            <a:chOff x="3733800" y="2781300"/>
            <a:chExt cx="1447800" cy="1028700"/>
          </a:xfrm>
        </p:grpSpPr>
        <p:sp>
          <p:nvSpPr>
            <p:cNvPr id="5" name="Rounded Rectangle 4"/>
            <p:cNvSpPr/>
            <p:nvPr/>
          </p:nvSpPr>
          <p:spPr>
            <a:xfrm>
              <a:off x="3733800" y="2971800"/>
              <a:ext cx="1447800" cy="83820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48100" y="2781300"/>
              <a:ext cx="1219200" cy="41910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/>
                <a:t>Study coordinator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6772200" y="1524000"/>
            <a:ext cx="1447800" cy="1028700"/>
            <a:chOff x="3733800" y="2781300"/>
            <a:chExt cx="1447800" cy="1028700"/>
          </a:xfrm>
        </p:grpSpPr>
        <p:sp>
          <p:nvSpPr>
            <p:cNvPr id="8" name="Rounded Rectangle 7"/>
            <p:cNvSpPr/>
            <p:nvPr/>
          </p:nvSpPr>
          <p:spPr>
            <a:xfrm>
              <a:off x="3733800" y="297180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3848100" y="278130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/>
                <a:t>Data site</a:t>
              </a:r>
            </a:p>
          </p:txBody>
        </p:sp>
        <p:sp>
          <p:nvSpPr>
            <p:cNvPr id="10" name="Flowchart: Magnetic Disk 9"/>
            <p:cNvSpPr/>
            <p:nvPr/>
          </p:nvSpPr>
          <p:spPr>
            <a:xfrm>
              <a:off x="4114800" y="3238500"/>
              <a:ext cx="685800" cy="4572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ight Arrow 12"/>
          <p:cNvSpPr/>
          <p:nvPr/>
        </p:nvSpPr>
        <p:spPr>
          <a:xfrm>
            <a:off x="2286000" y="1719150"/>
            <a:ext cx="4267200" cy="262050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0" name="Group 19"/>
          <p:cNvGrpSpPr/>
          <p:nvPr/>
        </p:nvGrpSpPr>
        <p:grpSpPr>
          <a:xfrm>
            <a:off x="838200" y="2395652"/>
            <a:ext cx="3429000" cy="3243148"/>
            <a:chOff x="5562600" y="2492626"/>
            <a:chExt cx="3429000" cy="3243148"/>
          </a:xfrm>
        </p:grpSpPr>
        <p:sp>
          <p:nvSpPr>
            <p:cNvPr id="14" name="Rounded Rectangle 13"/>
            <p:cNvSpPr/>
            <p:nvPr/>
          </p:nvSpPr>
          <p:spPr>
            <a:xfrm>
              <a:off x="5562600" y="3331874"/>
              <a:ext cx="3429000" cy="2403900"/>
            </a:xfrm>
            <a:prstGeom prst="roundRect">
              <a:avLst>
                <a:gd name="adj" fmla="val 12148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>
                  <a:solidFill>
                    <a:schemeClr val="tx1"/>
                  </a:solidFill>
                </a:rPr>
                <a:t>Content: zip file containing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>
                  <a:solidFill>
                    <a:schemeClr val="tx1"/>
                  </a:solidFill>
                </a:rPr>
                <a:t>Plain text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>
                  <a:solidFill>
                    <a:schemeClr val="tx1"/>
                  </a:solidFill>
                </a:rPr>
                <a:t>CSV (comma-separated values)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>
                  <a:solidFill>
                    <a:schemeClr val="tx1"/>
                  </a:solidFill>
                </a:rPr>
                <a:t>PNG (plots)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>
                  <a:solidFill>
                    <a:schemeClr val="tx1"/>
                  </a:solidFill>
                </a:rPr>
                <a:t>…</a:t>
              </a:r>
            </a:p>
            <a:p>
              <a:endParaRPr lang="en-US" sz="1600">
                <a:solidFill>
                  <a:schemeClr val="tx1"/>
                </a:solidFill>
              </a:endParaRPr>
            </a:p>
            <a:p>
              <a:r>
                <a:rPr lang="en-US" sz="1600">
                  <a:solidFill>
                    <a:schemeClr val="tx1"/>
                  </a:solidFill>
                </a:rPr>
                <a:t>Needs to be: 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>
                  <a:solidFill>
                    <a:schemeClr val="tx1"/>
                  </a:solidFill>
                </a:rPr>
                <a:t>Non-identifiable information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>
                  <a:solidFill>
                    <a:schemeClr val="tx1"/>
                  </a:solidFill>
                </a:rPr>
                <a:t>Human reviewable</a:t>
              </a:r>
            </a:p>
          </p:txBody>
        </p:sp>
        <p:cxnSp>
          <p:nvCxnSpPr>
            <p:cNvPr id="16" name="Straight Arrow Connector 15"/>
            <p:cNvCxnSpPr>
              <a:stCxn id="14" idx="0"/>
            </p:cNvCxnSpPr>
            <p:nvPr/>
          </p:nvCxnSpPr>
          <p:spPr>
            <a:xfrm flipV="1">
              <a:off x="7277100" y="2492626"/>
              <a:ext cx="0" cy="83924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21" name="Right Arrow 20"/>
          <p:cNvSpPr/>
          <p:nvPr/>
        </p:nvSpPr>
        <p:spPr>
          <a:xfrm rot="10800000">
            <a:off x="2286000" y="2133600"/>
            <a:ext cx="4267200" cy="262050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8" name="Group 27"/>
          <p:cNvGrpSpPr/>
          <p:nvPr/>
        </p:nvGrpSpPr>
        <p:grpSpPr>
          <a:xfrm>
            <a:off x="4513800" y="2438400"/>
            <a:ext cx="3429000" cy="1828800"/>
            <a:chOff x="5562600" y="2492626"/>
            <a:chExt cx="3429000" cy="1828800"/>
          </a:xfrm>
        </p:grpSpPr>
        <p:sp>
          <p:nvSpPr>
            <p:cNvPr id="29" name="Rounded Rectangle 28"/>
            <p:cNvSpPr/>
            <p:nvPr/>
          </p:nvSpPr>
          <p:spPr>
            <a:xfrm>
              <a:off x="5562600" y="3331874"/>
              <a:ext cx="3429000" cy="989552"/>
            </a:xfrm>
            <a:prstGeom prst="roundRect">
              <a:avLst>
                <a:gd name="adj" fmla="val 12148"/>
              </a:avLst>
            </a:prstGeom>
            <a:solidFill>
              <a:schemeClr val="bg1"/>
            </a:solidFill>
            <a:ln>
              <a:solidFill>
                <a:schemeClr val="tx1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600">
                  <a:solidFill>
                    <a:schemeClr val="tx1"/>
                  </a:solidFill>
                </a:rPr>
                <a:t>Delivery: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>
                  <a:solidFill>
                    <a:schemeClr val="tx1"/>
                  </a:solidFill>
                </a:rPr>
                <a:t>E-mail</a:t>
              </a:r>
            </a:p>
            <a:p>
              <a:pPr marL="285750" indent="-285750">
                <a:buFont typeface="Arial" panose="020B0604020202020204" pitchFamily="34" charset="0"/>
                <a:buChar char="•"/>
              </a:pPr>
              <a:r>
                <a:rPr lang="en-US" sz="1600">
                  <a:solidFill>
                    <a:schemeClr val="tx1"/>
                  </a:solidFill>
                </a:rPr>
                <a:t>Amazon S3</a:t>
              </a:r>
            </a:p>
          </p:txBody>
        </p:sp>
        <p:cxnSp>
          <p:nvCxnSpPr>
            <p:cNvPr id="30" name="Straight Arrow Connector 29"/>
            <p:cNvCxnSpPr>
              <a:stCxn id="29" idx="0"/>
            </p:cNvCxnSpPr>
            <p:nvPr/>
          </p:nvCxnSpPr>
          <p:spPr>
            <a:xfrm flipV="1">
              <a:off x="7277100" y="2492626"/>
              <a:ext cx="0" cy="839248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arrow"/>
            </a:ln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</p:grpSp>
      <p:sp>
        <p:nvSpPr>
          <p:cNvPr id="36" name="Slide Number Placeholder 3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227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Implementation</a:t>
            </a:r>
          </a:p>
        </p:txBody>
      </p:sp>
      <p:grpSp>
        <p:nvGrpSpPr>
          <p:cNvPr id="4" name="Group 3"/>
          <p:cNvGrpSpPr/>
          <p:nvPr/>
        </p:nvGrpSpPr>
        <p:grpSpPr>
          <a:xfrm>
            <a:off x="676200" y="1524000"/>
            <a:ext cx="1447800" cy="1028700"/>
            <a:chOff x="3733800" y="2781300"/>
            <a:chExt cx="1447800" cy="1028700"/>
          </a:xfrm>
        </p:grpSpPr>
        <p:sp>
          <p:nvSpPr>
            <p:cNvPr id="5" name="Rounded Rectangle 4"/>
            <p:cNvSpPr/>
            <p:nvPr/>
          </p:nvSpPr>
          <p:spPr>
            <a:xfrm>
              <a:off x="3733800" y="2971800"/>
              <a:ext cx="1447800" cy="838200"/>
            </a:xfrm>
            <a:prstGeom prst="roundRect">
              <a:avLst/>
            </a:prstGeom>
            <a:solidFill>
              <a:schemeClr val="accent2">
                <a:lumMod val="60000"/>
                <a:lumOff val="40000"/>
              </a:schemeClr>
            </a:solidFill>
            <a:ln>
              <a:solidFill>
                <a:schemeClr val="accent2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3848100" y="2781300"/>
              <a:ext cx="1219200" cy="419100"/>
            </a:xfrm>
            <a:prstGeom prst="roundRect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/>
                <a:t>Study coordinator</a:t>
              </a:r>
            </a:p>
          </p:txBody>
        </p:sp>
      </p:grpSp>
      <p:grpSp>
        <p:nvGrpSpPr>
          <p:cNvPr id="7" name="Group 6"/>
          <p:cNvGrpSpPr/>
          <p:nvPr/>
        </p:nvGrpSpPr>
        <p:grpSpPr>
          <a:xfrm>
            <a:off x="6772200" y="1524000"/>
            <a:ext cx="1447800" cy="1028700"/>
            <a:chOff x="3733800" y="2781300"/>
            <a:chExt cx="1447800" cy="1028700"/>
          </a:xfrm>
        </p:grpSpPr>
        <p:sp>
          <p:nvSpPr>
            <p:cNvPr id="8" name="Rounded Rectangle 7"/>
            <p:cNvSpPr/>
            <p:nvPr/>
          </p:nvSpPr>
          <p:spPr>
            <a:xfrm>
              <a:off x="3733800" y="2971800"/>
              <a:ext cx="1447800" cy="838200"/>
            </a:xfrm>
            <a:prstGeom prst="roundRect">
              <a:avLst/>
            </a:prstGeom>
            <a:solidFill>
              <a:schemeClr val="tx2">
                <a:lumMod val="40000"/>
                <a:lumOff val="60000"/>
              </a:schemeClr>
            </a:solidFill>
            <a:ln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200"/>
            </a:p>
          </p:txBody>
        </p:sp>
        <p:sp>
          <p:nvSpPr>
            <p:cNvPr id="9" name="Rounded Rectangle 8"/>
            <p:cNvSpPr/>
            <p:nvPr/>
          </p:nvSpPr>
          <p:spPr>
            <a:xfrm>
              <a:off x="3848100" y="2781300"/>
              <a:ext cx="1219200" cy="419100"/>
            </a:xfrm>
            <a:prstGeom prst="round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/>
                <a:t>Data site</a:t>
              </a:r>
            </a:p>
          </p:txBody>
        </p:sp>
        <p:sp>
          <p:nvSpPr>
            <p:cNvPr id="10" name="Flowchart: Magnetic Disk 9"/>
            <p:cNvSpPr/>
            <p:nvPr/>
          </p:nvSpPr>
          <p:spPr>
            <a:xfrm>
              <a:off x="4114800" y="3238500"/>
              <a:ext cx="685800" cy="457200"/>
            </a:xfrm>
            <a:prstGeom prst="flowChartMagneticDisk">
              <a:avLst/>
            </a:prstGeom>
            <a:solidFill>
              <a:srgbClr val="FCCB10"/>
            </a:solidFill>
            <a:ln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ight Arrow 12"/>
          <p:cNvSpPr/>
          <p:nvPr/>
        </p:nvSpPr>
        <p:spPr>
          <a:xfrm>
            <a:off x="2286000" y="1719150"/>
            <a:ext cx="4267200" cy="262050"/>
          </a:xfrm>
          <a:prstGeom prst="rightArrow">
            <a:avLst/>
          </a:prstGeom>
          <a:solidFill>
            <a:schemeClr val="accent2">
              <a:lumMod val="7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2438400" y="3338798"/>
            <a:ext cx="3429000" cy="879900"/>
          </a:xfrm>
          <a:prstGeom prst="roundRect">
            <a:avLst>
              <a:gd name="adj" fmla="val 12148"/>
            </a:avLst>
          </a:prstGeom>
          <a:solidFill>
            <a:schemeClr val="bg1"/>
          </a:solidFill>
          <a:ln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1600" dirty="0">
                <a:solidFill>
                  <a:schemeClr val="tx1"/>
                </a:solidFill>
              </a:rPr>
              <a:t>ARACHNE is being developed by Odysseus to streamline this</a:t>
            </a:r>
          </a:p>
        </p:txBody>
      </p:sp>
      <p:sp>
        <p:nvSpPr>
          <p:cNvPr id="21" name="Right Arrow 20"/>
          <p:cNvSpPr/>
          <p:nvPr/>
        </p:nvSpPr>
        <p:spPr>
          <a:xfrm rot="10800000">
            <a:off x="2286000" y="2133600"/>
            <a:ext cx="4267200" cy="262050"/>
          </a:xfrm>
          <a:prstGeom prst="rightArrow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Slide Number Placeholder 35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0685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Image result for push a butto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4576" y="1096962"/>
            <a:ext cx="2319424" cy="3475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Push of a button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en-US" dirty="0"/>
              <a:t>When data site starts the study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Create a study-specific cohort table, and populate it with cohorts</a:t>
            </a:r>
          </a:p>
          <a:p>
            <a:pPr marL="914400" lvl="1" indent="-514350"/>
            <a:r>
              <a:rPr lang="en-US" dirty="0"/>
              <a:t>Target and comparator cohorts</a:t>
            </a:r>
          </a:p>
          <a:p>
            <a:pPr marL="914400" lvl="1" indent="-514350"/>
            <a:r>
              <a:rPr lang="en-US" dirty="0"/>
              <a:t>Outcomes of interest</a:t>
            </a:r>
          </a:p>
          <a:p>
            <a:pPr marL="914400" lvl="1" indent="-514350"/>
            <a:r>
              <a:rPr lang="en-US" dirty="0"/>
              <a:t>Negative control outcomes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[Create positive controls]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Run </a:t>
            </a:r>
            <a:r>
              <a:rPr lang="en-US" dirty="0" err="1"/>
              <a:t>CohortMethod</a:t>
            </a:r>
            <a:endParaRPr lang="en-US" dirty="0"/>
          </a:p>
          <a:p>
            <a:pPr marL="914400" lvl="1" indent="-514350"/>
            <a:r>
              <a:rPr lang="en-US" dirty="0"/>
              <a:t>Fetch data on cohorts and covariates</a:t>
            </a:r>
          </a:p>
          <a:p>
            <a:pPr marL="914400" lvl="1" indent="-514350"/>
            <a:r>
              <a:rPr lang="en-US" dirty="0"/>
              <a:t>Fit propensity models</a:t>
            </a:r>
          </a:p>
          <a:p>
            <a:pPr marL="914400" lvl="1" indent="-514350"/>
            <a:r>
              <a:rPr lang="en-US" dirty="0"/>
              <a:t>Matching/stratification/Trimming/Weighting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Generate study diagnostics</a:t>
            </a:r>
          </a:p>
          <a:p>
            <a:pPr marL="914400" lvl="1" indent="-514350"/>
            <a:r>
              <a:rPr lang="en-US" dirty="0"/>
              <a:t>Statistical power</a:t>
            </a:r>
          </a:p>
          <a:p>
            <a:pPr marL="914400" lvl="1" indent="-514350"/>
            <a:r>
              <a:rPr lang="en-US" dirty="0"/>
              <a:t>Covariate balance</a:t>
            </a:r>
          </a:p>
          <a:p>
            <a:pPr marL="914400" lvl="1" indent="-514350"/>
            <a:r>
              <a:rPr lang="en-US" dirty="0"/>
              <a:t>(Negative) control distribution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Package results for sharing</a:t>
            </a:r>
          </a:p>
          <a:p>
            <a:pPr marL="914400" lvl="1" indent="-514350"/>
            <a:r>
              <a:rPr lang="en-US" dirty="0"/>
              <a:t>No patient-level data</a:t>
            </a:r>
          </a:p>
          <a:p>
            <a:pPr marL="914400" lvl="1" indent="-514350"/>
            <a:r>
              <a:rPr lang="en-US" dirty="0"/>
              <a:t>Easily reviewable: csv, txt, or </a:t>
            </a:r>
            <a:r>
              <a:rPr lang="en-US" dirty="0" err="1"/>
              <a:t>png</a:t>
            </a:r>
            <a:endParaRPr lang="en-US" dirty="0"/>
          </a:p>
          <a:p>
            <a:pPr marL="914400" lvl="1" indent="-514350"/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pPr marL="514350" indent="-514350">
              <a:buFont typeface="+mj-lt"/>
              <a:buAutoNum type="arabicPeriod"/>
            </a:pP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4755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Study package skeleton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Just add</a:t>
            </a:r>
          </a:p>
          <a:p>
            <a:r>
              <a:rPr lang="en-US" dirty="0"/>
              <a:t>Cohort definitions (ATLAS)</a:t>
            </a:r>
          </a:p>
          <a:p>
            <a:r>
              <a:rPr lang="en-US" dirty="0"/>
              <a:t>Negative control concept IDs + SQL</a:t>
            </a:r>
          </a:p>
          <a:p>
            <a:r>
              <a:rPr lang="en-US" dirty="0"/>
              <a:t>List of TCOs</a:t>
            </a:r>
          </a:p>
          <a:p>
            <a:r>
              <a:rPr lang="en-US" dirty="0"/>
              <a:t>List of analysis settings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2050" name="Picture 2" descr="Image result for skeleton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333" r="30667"/>
          <a:stretch/>
        </p:blipFill>
        <p:spPr bwMode="auto">
          <a:xfrm>
            <a:off x="7924800" y="1357312"/>
            <a:ext cx="11430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454182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Where is it?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895600"/>
            <a:ext cx="8229600" cy="3230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1600" dirty="0">
                <a:hlinkClick r:id="rId2"/>
              </a:rPr>
              <a:t>https://github.com/OHDSI/StudyProtocolSandbox/tree/master/SkeletonCompartiveEffectStudy</a:t>
            </a:r>
            <a:endParaRPr lang="en-US" sz="1600" dirty="0"/>
          </a:p>
          <a:p>
            <a:pPr marL="0" indent="0">
              <a:buNone/>
            </a:pPr>
            <a:endParaRPr lang="en-US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444583ED-F364-40B3-B25B-483B5033DFA3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171090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2418</TotalTime>
  <Words>579</Words>
  <Application>Microsoft Office PowerPoint</Application>
  <PresentationFormat>On-screen Show (4:3)</PresentationFormat>
  <Paragraphs>148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9" baseType="lpstr">
      <vt:lpstr>Arial</vt:lpstr>
      <vt:lpstr>Calibri</vt:lpstr>
      <vt:lpstr>Office Theme</vt:lpstr>
      <vt:lpstr>OHDSI Comparative effectiveness study package skeleton</vt:lpstr>
      <vt:lpstr>OHDSI network studies</vt:lpstr>
      <vt:lpstr>Federated model</vt:lpstr>
      <vt:lpstr>Implementation</vt:lpstr>
      <vt:lpstr>Implementation</vt:lpstr>
      <vt:lpstr>Implementation</vt:lpstr>
      <vt:lpstr>Push of a button</vt:lpstr>
      <vt:lpstr>Study package skeleton</vt:lpstr>
      <vt:lpstr>Where is it?</vt:lpstr>
      <vt:lpstr>Point &amp; click in ATLAS</vt:lpstr>
      <vt:lpstr>Large-Scale Evidence Generation  and  Evaluation  in a  Network of Databases   (LEGEND)</vt:lpstr>
      <vt:lpstr>10 commandments of LEGEND</vt:lpstr>
      <vt:lpstr>Plans for symposium</vt:lpstr>
      <vt:lpstr>Topic of next meeting(s)?</vt:lpstr>
      <vt:lpstr>Cutting down frequency of meetings?</vt:lpstr>
      <vt:lpstr>Next workgroup meeting</vt:lpstr>
    </vt:vector>
  </TitlesOfParts>
  <Company>Johnson &amp; Johnson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Patrick Ryan</dc:creator>
  <cp:lastModifiedBy>Schuemie, Martijn [JRDNL]</cp:lastModifiedBy>
  <cp:revision>567</cp:revision>
  <dcterms:created xsi:type="dcterms:W3CDTF">2013-12-30T14:14:20Z</dcterms:created>
  <dcterms:modified xsi:type="dcterms:W3CDTF">2018-06-13T07:54:36Z</dcterms:modified>
</cp:coreProperties>
</file>