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02" r:id="rId2"/>
    <p:sldId id="469" r:id="rId3"/>
    <p:sldId id="461" r:id="rId4"/>
    <p:sldId id="473" r:id="rId5"/>
    <p:sldId id="474" r:id="rId6"/>
    <p:sldId id="475" r:id="rId7"/>
    <p:sldId id="476" r:id="rId8"/>
    <p:sldId id="464" r:id="rId9"/>
    <p:sldId id="465" r:id="rId10"/>
    <p:sldId id="466" r:id="rId11"/>
    <p:sldId id="467" r:id="rId12"/>
    <p:sldId id="468" r:id="rId13"/>
    <p:sldId id="481" r:id="rId14"/>
    <p:sldId id="471" r:id="rId15"/>
    <p:sldId id="472" r:id="rId16"/>
    <p:sldId id="477" r:id="rId17"/>
    <p:sldId id="478" r:id="rId18"/>
    <p:sldId id="482" r:id="rId19"/>
    <p:sldId id="484" r:id="rId20"/>
    <p:sldId id="479" r:id="rId21"/>
    <p:sldId id="480" r:id="rId22"/>
    <p:sldId id="483" r:id="rId23"/>
    <p:sldId id="340" r:id="rId24"/>
    <p:sldId id="42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6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forums.ohdsi.org/t/software-validity-and-meeting-regulatory-requirements/343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Population-level estimation WG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Looking back </a:t>
            </a:r>
            <a:br>
              <a:rPr lang="en-US" dirty="0"/>
            </a:br>
            <a:r>
              <a:rPr lang="en-US" dirty="0"/>
              <a:t>&amp; </a:t>
            </a:r>
            <a:br>
              <a:rPr lang="en-US" dirty="0"/>
            </a:br>
            <a:r>
              <a:rPr lang="en-US" dirty="0"/>
              <a:t>Looking forward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5410200"/>
            <a:ext cx="6096000" cy="381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Library validity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How do we know if Methods Library is valid?</a:t>
            </a:r>
          </a:p>
          <a:p>
            <a:r>
              <a:rPr lang="en-US" sz="2400" dirty="0"/>
              <a:t>Evaluation using Method Benchmark</a:t>
            </a:r>
          </a:p>
          <a:p>
            <a:r>
              <a:rPr lang="en-US" sz="2400" dirty="0"/>
              <a:t>Other tests (unit tests)</a:t>
            </a:r>
          </a:p>
          <a:p>
            <a:r>
              <a:rPr lang="en-US" sz="2400" dirty="0"/>
              <a:t>Software development lifecycle</a:t>
            </a:r>
          </a:p>
          <a:p>
            <a:pPr lvl="1"/>
            <a:r>
              <a:rPr lang="en-US" sz="2000" dirty="0"/>
              <a:t>Source code management</a:t>
            </a:r>
          </a:p>
          <a:p>
            <a:pPr lvl="1"/>
            <a:r>
              <a:rPr lang="en-US" sz="2000" dirty="0"/>
              <a:t>Version control</a:t>
            </a:r>
          </a:p>
          <a:p>
            <a:pPr lvl="1"/>
            <a:r>
              <a:rPr lang="en-US" sz="2000" dirty="0"/>
              <a:t>Documentation</a:t>
            </a:r>
          </a:p>
          <a:p>
            <a:pPr lvl="1"/>
            <a:r>
              <a:rPr lang="en-US" sz="2000" dirty="0"/>
              <a:t>Qualified personnel</a:t>
            </a:r>
          </a:p>
          <a:p>
            <a:pPr lvl="1"/>
            <a:r>
              <a:rPr lang="en-US" sz="2000" dirty="0"/>
              <a:t>Security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52400" y="2082403"/>
            <a:ext cx="8839200" cy="3180556"/>
            <a:chOff x="317500" y="3067844"/>
            <a:chExt cx="8839200" cy="3180556"/>
          </a:xfrm>
        </p:grpSpPr>
        <p:sp>
          <p:nvSpPr>
            <p:cNvPr id="5" name="Rounded Rectangle 6"/>
            <p:cNvSpPr/>
            <p:nvPr/>
          </p:nvSpPr>
          <p:spPr>
            <a:xfrm>
              <a:off x="317500" y="3067844"/>
              <a:ext cx="8839200" cy="3180556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/>
                <a:t>We were already doing well, but needed to document that</a:t>
              </a:r>
            </a:p>
            <a:p>
              <a:r>
                <a:rPr lang="en-US" dirty="0">
                  <a:hlinkClick r:id="rId2"/>
                </a:rPr>
                <a:t>http://forums.ohdsi.org/t/software-validity-and-meeting-regulatory-requirements/3438</a:t>
              </a:r>
              <a:r>
                <a:rPr lang="en-US" dirty="0"/>
                <a:t> 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sz="2000" dirty="0"/>
                <a:t> </a:t>
              </a:r>
              <a:endParaRPr lang="en-US" sz="2000" dirty="0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b="40367"/>
            <a:stretch/>
          </p:blipFill>
          <p:spPr>
            <a:xfrm>
              <a:off x="533400" y="3844214"/>
              <a:ext cx="6221413" cy="2114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43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Library in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4906963"/>
          </a:xfrm>
        </p:spPr>
        <p:txBody>
          <a:bodyPr/>
          <a:lstStyle/>
          <a:p>
            <a:pPr marL="400050"/>
            <a:r>
              <a:rPr lang="en-US" sz="2400" dirty="0"/>
              <a:t>Levetiracetam vs phenytoin for risk of angioedema (published)</a:t>
            </a:r>
          </a:p>
          <a:p>
            <a:pPr marL="400050"/>
            <a:r>
              <a:rPr lang="en-US" sz="2400" dirty="0"/>
              <a:t>Alendronate vs Raloxifene for risk of hip fracture (SOS Study)</a:t>
            </a:r>
          </a:p>
          <a:p>
            <a:pPr marL="400050"/>
            <a:r>
              <a:rPr lang="en-US" sz="2400" dirty="0"/>
              <a:t>Comparison of hypertension treatments (led by </a:t>
            </a:r>
            <a:r>
              <a:rPr lang="en-US" sz="2400" dirty="0" err="1"/>
              <a:t>Ajou</a:t>
            </a:r>
            <a:r>
              <a:rPr lang="en-US" sz="2400" dirty="0"/>
              <a:t> University)</a:t>
            </a:r>
          </a:p>
          <a:p>
            <a:pPr marL="400050"/>
            <a:r>
              <a:rPr lang="en-US" sz="2400" dirty="0"/>
              <a:t>Diabetes treatment pathways (led by Stanford)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2775"/>
            <a:ext cx="4953000" cy="37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5187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Publications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“</a:t>
            </a:r>
            <a:r>
              <a:rPr lang="en-US" sz="2000" b="1" dirty="0"/>
              <a:t>Toward multimodal signal detection of adverse drug reactions</a:t>
            </a:r>
            <a:r>
              <a:rPr lang="en-US" sz="2000" dirty="0"/>
              <a:t>” published </a:t>
            </a:r>
          </a:p>
          <a:p>
            <a:pPr marL="457200" lvl="1" indent="0">
              <a:buNone/>
            </a:pPr>
            <a:r>
              <a:rPr lang="en-US" sz="1600" dirty="0"/>
              <a:t>led by Rave </a:t>
            </a:r>
            <a:r>
              <a:rPr lang="en-US" sz="1600" dirty="0" err="1"/>
              <a:t>Harpaz</a:t>
            </a:r>
            <a:endParaRPr lang="en-US" sz="1600" dirty="0"/>
          </a:p>
          <a:p>
            <a:r>
              <a:rPr lang="en-US" sz="2000" dirty="0"/>
              <a:t>“</a:t>
            </a:r>
            <a:r>
              <a:rPr lang="en-US" sz="2000" b="1" dirty="0"/>
              <a:t>Hierarchical Models for Multiple, Rare Outcomes Using Massive Observational Healthcare Databases</a:t>
            </a:r>
            <a:r>
              <a:rPr lang="en-US" sz="2000" dirty="0"/>
              <a:t>” published</a:t>
            </a:r>
          </a:p>
          <a:p>
            <a:pPr marL="457200" lvl="1" indent="0">
              <a:buNone/>
            </a:pPr>
            <a:r>
              <a:rPr lang="en-US" sz="1600" dirty="0"/>
              <a:t>led by Trevor </a:t>
            </a:r>
            <a:r>
              <a:rPr lang="en-US" sz="1600" dirty="0" err="1"/>
              <a:t>Shaddox</a:t>
            </a:r>
            <a:endParaRPr lang="en-US" sz="1600" dirty="0"/>
          </a:p>
          <a:p>
            <a:r>
              <a:rPr lang="en-US" sz="2000" dirty="0"/>
              <a:t>“</a:t>
            </a:r>
            <a:r>
              <a:rPr lang="en-US" sz="2000" b="1" dirty="0"/>
              <a:t>Empirical confidence interval calibration for population-level effect estimation studies in observational healthcare data</a:t>
            </a:r>
            <a:r>
              <a:rPr lang="en-US" sz="2000" dirty="0"/>
              <a:t>” accepted </a:t>
            </a:r>
          </a:p>
          <a:p>
            <a:pPr marL="457200" lvl="1" indent="0">
              <a:buNone/>
            </a:pPr>
            <a:r>
              <a:rPr lang="en-US" sz="1600" dirty="0"/>
              <a:t>led by Martijn Schuemie</a:t>
            </a:r>
          </a:p>
          <a:p>
            <a:r>
              <a:rPr lang="en-US" sz="2000" dirty="0"/>
              <a:t>“</a:t>
            </a:r>
            <a:r>
              <a:rPr lang="en-US" sz="2000" b="1" dirty="0"/>
              <a:t>Evaluating Large-Scale Propensity Score Performance Through Real-World and Synthetic Data Experiments</a:t>
            </a:r>
            <a:r>
              <a:rPr lang="en-US" sz="2000" dirty="0"/>
              <a:t>” submitted</a:t>
            </a:r>
          </a:p>
          <a:p>
            <a:pPr marL="457200" lvl="1" indent="0">
              <a:buNone/>
            </a:pPr>
            <a:r>
              <a:rPr lang="en-US" sz="1600" dirty="0"/>
              <a:t>Led by </a:t>
            </a:r>
            <a:r>
              <a:rPr lang="en-US" sz="1600" dirty="0" err="1"/>
              <a:t>Yuxi</a:t>
            </a:r>
            <a:r>
              <a:rPr lang="en-US" sz="1600" dirty="0"/>
              <a:t> Tian</a:t>
            </a:r>
          </a:p>
          <a:p>
            <a:r>
              <a:rPr lang="en-US" sz="2000" dirty="0"/>
              <a:t>“</a:t>
            </a:r>
            <a:r>
              <a:rPr lang="en-US" sz="2000" b="1" dirty="0"/>
              <a:t>Improving reproducibility using high-throughput observational studies with empirical calibration: comparing all depression treatments</a:t>
            </a:r>
            <a:r>
              <a:rPr lang="en-US" sz="2000" dirty="0"/>
              <a:t>” rejected 4 times</a:t>
            </a:r>
          </a:p>
          <a:p>
            <a:pPr marL="457200" lvl="1" indent="0">
              <a:buNone/>
            </a:pPr>
            <a:r>
              <a:rPr lang="en-US" sz="1600" dirty="0"/>
              <a:t>led by Martijn Schuemie</a:t>
            </a:r>
            <a:endParaRPr lang="en-US" sz="2000" dirty="0"/>
          </a:p>
          <a:p>
            <a:pPr lvl="1"/>
            <a:endParaRPr lang="en-US" sz="16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Goals for 2018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07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1" b="6308"/>
          <a:stretch/>
        </p:blipFill>
        <p:spPr bwMode="auto">
          <a:xfrm>
            <a:off x="458248" y="1219200"/>
            <a:ext cx="8227504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461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16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2"/>
          <p:cNvSpPr/>
          <p:nvPr/>
        </p:nvSpPr>
        <p:spPr>
          <a:xfrm rot="5400000" flipH="1">
            <a:off x="2309181" y="2003827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6"/>
          <p:cNvSpPr/>
          <p:nvPr/>
        </p:nvSpPr>
        <p:spPr>
          <a:xfrm>
            <a:off x="393701" y="2596460"/>
            <a:ext cx="6388096" cy="203665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Research questions</a:t>
            </a:r>
          </a:p>
          <a:p>
            <a:r>
              <a:rPr lang="en-US" sz="2000" dirty="0"/>
              <a:t>Move from 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One question at a time (e.g. </a:t>
            </a:r>
            <a:r>
              <a:rPr lang="en-US" sz="2000" dirty="0" err="1"/>
              <a:t>keppra</a:t>
            </a:r>
            <a:r>
              <a:rPr lang="en-US" sz="2000" dirty="0"/>
              <a:t> &amp; angioedema)</a:t>
            </a:r>
          </a:p>
          <a:p>
            <a:r>
              <a:rPr lang="en-US" sz="2000" dirty="0"/>
              <a:t>to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Many questions at a time (e.g. all depression treatments)</a:t>
            </a:r>
          </a:p>
        </p:txBody>
      </p:sp>
    </p:spTree>
    <p:extLst>
      <p:ext uri="{BB962C8B-B14F-4D97-AF65-F5344CB8AC3E}">
        <p14:creationId xmlns:p14="http://schemas.microsoft.com/office/powerpoint/2010/main" val="2883837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2"/>
          <p:cNvSpPr/>
          <p:nvPr/>
        </p:nvSpPr>
        <p:spPr>
          <a:xfrm rot="5400000" flipH="1">
            <a:off x="965317" y="3129795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6"/>
          <p:cNvSpPr/>
          <p:nvPr/>
        </p:nvSpPr>
        <p:spPr>
          <a:xfrm>
            <a:off x="387752" y="3615181"/>
            <a:ext cx="6388096" cy="255701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Negative controls</a:t>
            </a:r>
          </a:p>
          <a:p>
            <a:r>
              <a:rPr lang="en-US" sz="2000" dirty="0"/>
              <a:t>No one in OHDSI (except </a:t>
            </a:r>
            <a:r>
              <a:rPr lang="en-US" sz="2000" dirty="0" err="1"/>
              <a:t>JnJ</a:t>
            </a:r>
            <a:r>
              <a:rPr lang="en-US" sz="2000" dirty="0"/>
              <a:t>) has capability to generate negative  controls at scale</a:t>
            </a:r>
          </a:p>
          <a:p>
            <a:endParaRPr lang="en-US" sz="2000" dirty="0"/>
          </a:p>
          <a:p>
            <a:r>
              <a:rPr lang="en-US" sz="2000" dirty="0"/>
              <a:t>Goal for 2018: create tools to facilitate process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Led by Erica Voss and Lee Evans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In ATLAS + stand-alone web tool</a:t>
            </a:r>
          </a:p>
        </p:txBody>
      </p:sp>
    </p:spTree>
    <p:extLst>
      <p:ext uri="{BB962C8B-B14F-4D97-AF65-F5344CB8AC3E}">
        <p14:creationId xmlns:p14="http://schemas.microsoft.com/office/powerpoint/2010/main" val="4275516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2"/>
          <p:cNvSpPr/>
          <p:nvPr/>
        </p:nvSpPr>
        <p:spPr>
          <a:xfrm rot="5400000" flipH="1">
            <a:off x="2870317" y="311205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6"/>
          <p:cNvSpPr/>
          <p:nvPr/>
        </p:nvSpPr>
        <p:spPr>
          <a:xfrm>
            <a:off x="387752" y="3615182"/>
            <a:ext cx="6388096" cy="225095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Estimation methods</a:t>
            </a:r>
          </a:p>
          <a:p>
            <a:r>
              <a:rPr lang="en-US" sz="2000" dirty="0"/>
              <a:t>Currently our methods are focused on average effect in population.</a:t>
            </a:r>
          </a:p>
          <a:p>
            <a:endParaRPr lang="en-US" sz="2000" dirty="0"/>
          </a:p>
          <a:p>
            <a:r>
              <a:rPr lang="en-US" sz="2000" dirty="0"/>
              <a:t>More helpful would be automatically identifying subgroups with differential effects.</a:t>
            </a:r>
          </a:p>
        </p:txBody>
      </p:sp>
    </p:spTree>
    <p:extLst>
      <p:ext uri="{BB962C8B-B14F-4D97-AF65-F5344CB8AC3E}">
        <p14:creationId xmlns:p14="http://schemas.microsoft.com/office/powerpoint/2010/main" val="3101954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2"/>
          <p:cNvSpPr/>
          <p:nvPr/>
        </p:nvSpPr>
        <p:spPr>
          <a:xfrm rot="5400000" flipH="1">
            <a:off x="7139086" y="185781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6"/>
          <p:cNvSpPr/>
          <p:nvPr/>
        </p:nvSpPr>
        <p:spPr>
          <a:xfrm>
            <a:off x="1981200" y="2415506"/>
            <a:ext cx="6388096" cy="200663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Evaluation and validation</a:t>
            </a:r>
          </a:p>
          <a:p>
            <a:r>
              <a:rPr lang="en-US" sz="2000" dirty="0"/>
              <a:t>Observational research has very bad reputation for some.</a:t>
            </a:r>
          </a:p>
          <a:p>
            <a:endParaRPr lang="en-US" sz="2000" dirty="0"/>
          </a:p>
          <a:p>
            <a:r>
              <a:rPr lang="en-US" sz="2000" dirty="0"/>
              <a:t>Need to provide convincing evidence that observational studies can be trusted, and under what conditions.</a:t>
            </a:r>
          </a:p>
        </p:txBody>
      </p:sp>
    </p:spTree>
    <p:extLst>
      <p:ext uri="{BB962C8B-B14F-4D97-AF65-F5344CB8AC3E}">
        <p14:creationId xmlns:p14="http://schemas.microsoft.com/office/powerpoint/2010/main" val="417533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Achievements in 2017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42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2"/>
          <p:cNvSpPr/>
          <p:nvPr/>
        </p:nvSpPr>
        <p:spPr>
          <a:xfrm rot="16200000" flipH="1">
            <a:off x="4885912" y="2806295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6"/>
          <p:cNvSpPr/>
          <p:nvPr/>
        </p:nvSpPr>
        <p:spPr>
          <a:xfrm>
            <a:off x="286244" y="380999"/>
            <a:ext cx="8019556" cy="256717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Phenotypes</a:t>
            </a:r>
          </a:p>
          <a:p>
            <a:r>
              <a:rPr lang="en-US" sz="2000" dirty="0"/>
              <a:t>Currently phenotypes are hand-crafted, with unknown operating characteristics and portability.</a:t>
            </a:r>
          </a:p>
          <a:p>
            <a:endParaRPr lang="en-US" sz="2000" dirty="0"/>
          </a:p>
          <a:p>
            <a:r>
              <a:rPr lang="en-US" sz="2000" dirty="0"/>
              <a:t>Stanford and NYU have made some progress using predictive models, but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Case yes/no but not date of onset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‘Silver standard’ not necessarily portable (or available)</a:t>
            </a:r>
          </a:p>
        </p:txBody>
      </p:sp>
      <p:sp>
        <p:nvSpPr>
          <p:cNvPr id="33" name="Rounded Rectangle 6"/>
          <p:cNvSpPr/>
          <p:nvPr/>
        </p:nvSpPr>
        <p:spPr>
          <a:xfrm>
            <a:off x="286244" y="3683001"/>
            <a:ext cx="8019556" cy="183184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Possible paths forward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Inventory of concepts available at each site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Using indication of drugs as silver standard (e.g. all metformin users must have T2DM)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993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2286000"/>
            <a:ext cx="61722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OHDSIs LHC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2438400" y="133429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Research questions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4064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&amp; positive controls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3622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Estimation methods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43180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Phenotypes</a:t>
            </a:r>
          </a:p>
          <a:p>
            <a:pPr algn="ctr"/>
            <a:r>
              <a:rPr lang="en-US" dirty="0"/>
              <a:t>(outcomes)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23622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Covariates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93700" y="3403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Exposures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7010400" y="2835274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Results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7010400" y="381329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Synthesis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023100" y="4791324"/>
            <a:ext cx="1828800" cy="6096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Dissemination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4318000" y="2479279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calibration</a:t>
            </a:r>
          </a:p>
        </p:txBody>
      </p:sp>
      <p:sp>
        <p:nvSpPr>
          <p:cNvPr id="16" name="Flowchart: Magnetic Disk 15"/>
          <p:cNvSpPr/>
          <p:nvPr/>
        </p:nvSpPr>
        <p:spPr>
          <a:xfrm>
            <a:off x="6858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EHR</a:t>
            </a:r>
          </a:p>
        </p:txBody>
      </p:sp>
      <p:sp>
        <p:nvSpPr>
          <p:cNvPr id="17" name="Flowchart: Magnetic Disk 16"/>
          <p:cNvSpPr/>
          <p:nvPr/>
        </p:nvSpPr>
        <p:spPr>
          <a:xfrm>
            <a:off x="23749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Claims</a:t>
            </a:r>
          </a:p>
        </p:txBody>
      </p:sp>
      <p:sp>
        <p:nvSpPr>
          <p:cNvPr id="18" name="Flowchart: Magnetic Disk 17"/>
          <p:cNvSpPr/>
          <p:nvPr/>
        </p:nvSpPr>
        <p:spPr>
          <a:xfrm>
            <a:off x="4051300" y="4800600"/>
            <a:ext cx="1371600" cy="609600"/>
          </a:xfrm>
          <a:prstGeom prst="flowChartMagneticDisk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705600" y="1166811"/>
            <a:ext cx="182880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Evaluation &amp;</a:t>
            </a:r>
          </a:p>
          <a:p>
            <a:pPr algn="ctr"/>
            <a:r>
              <a:rPr lang="en-US" dirty="0"/>
              <a:t>validation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52400" y="2120105"/>
            <a:ext cx="6553200" cy="3442495"/>
          </a:xfrm>
          <a:prstGeom prst="roundRect">
            <a:avLst>
              <a:gd name="adj" fmla="val 5599"/>
            </a:avLst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6477000" y="1776411"/>
            <a:ext cx="381000" cy="34369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Arrow: Down 23"/>
          <p:cNvSpPr/>
          <p:nvPr/>
        </p:nvSpPr>
        <p:spPr>
          <a:xfrm>
            <a:off x="3200400" y="203199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/>
          <p:cNvSpPr/>
          <p:nvPr/>
        </p:nvSpPr>
        <p:spPr>
          <a:xfrm rot="10800000">
            <a:off x="1219200" y="4431109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/>
          <p:cNvSpPr/>
          <p:nvPr/>
        </p:nvSpPr>
        <p:spPr>
          <a:xfrm rot="10800000">
            <a:off x="2908300" y="443706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/>
          <p:cNvSpPr/>
          <p:nvPr/>
        </p:nvSpPr>
        <p:spPr>
          <a:xfrm rot="10800000">
            <a:off x="4584700" y="4456905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/>
          <p:cNvSpPr/>
          <p:nvPr/>
        </p:nvSpPr>
        <p:spPr>
          <a:xfrm rot="16200000">
            <a:off x="6585349" y="2980531"/>
            <a:ext cx="304800" cy="39290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Down 28"/>
          <p:cNvSpPr/>
          <p:nvPr/>
        </p:nvSpPr>
        <p:spPr>
          <a:xfrm>
            <a:off x="7772400" y="3540981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/>
          <p:cNvSpPr/>
          <p:nvPr/>
        </p:nvSpPr>
        <p:spPr>
          <a:xfrm>
            <a:off x="7772399" y="4518628"/>
            <a:ext cx="304800" cy="17621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2"/>
          <p:cNvSpPr/>
          <p:nvPr/>
        </p:nvSpPr>
        <p:spPr>
          <a:xfrm rot="10800000" flipH="1">
            <a:off x="6330829" y="385899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6"/>
          <p:cNvSpPr/>
          <p:nvPr/>
        </p:nvSpPr>
        <p:spPr>
          <a:xfrm>
            <a:off x="114066" y="3073399"/>
            <a:ext cx="6388096" cy="266541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/>
              <a:t>Evidence synthesis</a:t>
            </a:r>
          </a:p>
          <a:p>
            <a:r>
              <a:rPr lang="en-US" sz="2000" dirty="0"/>
              <a:t>Current meta-analysis assumes asymptotic assumption holds, but not true for most studies.</a:t>
            </a:r>
          </a:p>
          <a:p>
            <a:r>
              <a:rPr lang="en-US" sz="2000" dirty="0"/>
              <a:t>- Develop meta-analysis based on likelihood profiling?</a:t>
            </a:r>
          </a:p>
          <a:p>
            <a:endParaRPr lang="en-US" sz="2000" dirty="0"/>
          </a:p>
          <a:p>
            <a:r>
              <a:rPr lang="en-US" sz="2000" dirty="0"/>
              <a:t>Currently no formal way to reconcile results from multiple methods / analysis choices.</a:t>
            </a:r>
          </a:p>
          <a:p>
            <a:r>
              <a:rPr lang="en-US" sz="2000" dirty="0"/>
              <a:t>- Develop Bayesian sensitivity analysis?</a:t>
            </a:r>
          </a:p>
        </p:txBody>
      </p:sp>
    </p:spTree>
    <p:extLst>
      <p:ext uri="{BB962C8B-B14F-4D97-AF65-F5344CB8AC3E}">
        <p14:creationId xmlns:p14="http://schemas.microsoft.com/office/powerpoint/2010/main" val="1809711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Our end goal is to generate evidence</a:t>
            </a:r>
          </a:p>
          <a:p>
            <a:r>
              <a:rPr lang="en-US" sz="2800" dirty="0"/>
              <a:t>In 2017 we fortified the ground work</a:t>
            </a:r>
          </a:p>
          <a:p>
            <a:r>
              <a:rPr lang="en-US" sz="2800" dirty="0"/>
              <a:t>In 2018 we need to fill in some gaping holes</a:t>
            </a:r>
          </a:p>
          <a:p>
            <a:pPr lvl="1"/>
            <a:r>
              <a:rPr lang="en-US" sz="2400" dirty="0"/>
              <a:t>Phenotyping across a heterogeneous data network</a:t>
            </a:r>
          </a:p>
          <a:p>
            <a:pPr lvl="1"/>
            <a:r>
              <a:rPr lang="en-US" sz="2400" dirty="0"/>
              <a:t>Universal negative control selection</a:t>
            </a:r>
          </a:p>
          <a:p>
            <a:pPr lvl="1"/>
            <a:r>
              <a:rPr lang="en-US" sz="2400" dirty="0"/>
              <a:t>Evidence synthesis across sites and across designs</a:t>
            </a:r>
          </a:p>
          <a:p>
            <a:endParaRPr lang="en-US" sz="28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69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February 1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February 21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5:30pm Adelaide</a:t>
            </a:r>
          </a:p>
          <a:p>
            <a:r>
              <a:rPr lang="en-US" sz="2400" dirty="0"/>
              <a:t>8am Central European time</a:t>
            </a:r>
          </a:p>
          <a:p>
            <a:r>
              <a:rPr lang="en-US" sz="2400" dirty="0"/>
              <a:t>7am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OHDSI Methods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277678" y="1509461"/>
            <a:ext cx="1667743" cy="1042364"/>
            <a:chOff x="414337" y="448656"/>
            <a:chExt cx="2024063" cy="1265069"/>
          </a:xfrm>
        </p:grpSpPr>
        <p:sp>
          <p:nvSpPr>
            <p:cNvPr id="12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0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007538" y="1509461"/>
            <a:ext cx="1678674" cy="1042364"/>
            <a:chOff x="2590800" y="462452"/>
            <a:chExt cx="2037329" cy="1265069"/>
          </a:xfrm>
        </p:grpSpPr>
        <p:sp>
          <p:nvSpPr>
            <p:cNvPr id="138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46" name="Group 145"/>
          <p:cNvGrpSpPr/>
          <p:nvPr/>
        </p:nvGrpSpPr>
        <p:grpSpPr>
          <a:xfrm>
            <a:off x="3754347" y="1509461"/>
            <a:ext cx="1667743" cy="1042364"/>
            <a:chOff x="2590800" y="462452"/>
            <a:chExt cx="2024063" cy="1265069"/>
          </a:xfrm>
        </p:grpSpPr>
        <p:sp>
          <p:nvSpPr>
            <p:cNvPr id="147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8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52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5" name="Group 154"/>
          <p:cNvGrpSpPr/>
          <p:nvPr/>
        </p:nvGrpSpPr>
        <p:grpSpPr>
          <a:xfrm>
            <a:off x="277678" y="2696409"/>
            <a:ext cx="1667743" cy="1067275"/>
            <a:chOff x="414337" y="448656"/>
            <a:chExt cx="2024063" cy="1295302"/>
          </a:xfrm>
        </p:grpSpPr>
        <p:sp>
          <p:nvSpPr>
            <p:cNvPr id="156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1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277678" y="3894351"/>
            <a:ext cx="1667743" cy="1042364"/>
            <a:chOff x="414337" y="448656"/>
            <a:chExt cx="2024063" cy="1265069"/>
          </a:xfrm>
        </p:grpSpPr>
        <p:sp>
          <p:nvSpPr>
            <p:cNvPr id="165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6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0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68" name="TextBox 167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2013004" y="3881896"/>
            <a:ext cx="1667743" cy="1067275"/>
            <a:chOff x="414337" y="448656"/>
            <a:chExt cx="2024063" cy="1295302"/>
          </a:xfrm>
        </p:grpSpPr>
        <p:sp>
          <p:nvSpPr>
            <p:cNvPr id="174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7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9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7678" y="5105400"/>
            <a:ext cx="1667743" cy="1042364"/>
            <a:chOff x="414337" y="448656"/>
            <a:chExt cx="2024063" cy="1265069"/>
          </a:xfrm>
        </p:grpSpPr>
        <p:sp>
          <p:nvSpPr>
            <p:cNvPr id="183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8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85" name="Group 18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88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0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86" name="TextBox 18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2013004" y="5105400"/>
            <a:ext cx="1667743" cy="1042364"/>
            <a:chOff x="414337" y="448656"/>
            <a:chExt cx="2024063" cy="1265069"/>
          </a:xfrm>
        </p:grpSpPr>
        <p:sp>
          <p:nvSpPr>
            <p:cNvPr id="19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9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9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5" name="TextBox 19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3754347" y="5105400"/>
            <a:ext cx="1667743" cy="1042364"/>
            <a:chOff x="414337" y="448656"/>
            <a:chExt cx="2024063" cy="1265069"/>
          </a:xfrm>
        </p:grpSpPr>
        <p:sp>
          <p:nvSpPr>
            <p:cNvPr id="20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0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0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4" name="TextBox 20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5494720" y="5105400"/>
            <a:ext cx="1667743" cy="1042364"/>
            <a:chOff x="414337" y="448656"/>
            <a:chExt cx="2024063" cy="1265069"/>
          </a:xfrm>
        </p:grpSpPr>
        <p:sp>
          <p:nvSpPr>
            <p:cNvPr id="21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12" name="Group 21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1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3" name="TextBox 21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218" name="TextBox 217"/>
          <p:cNvSpPr txBox="1"/>
          <p:nvPr/>
        </p:nvSpPr>
        <p:spPr>
          <a:xfrm rot="16200000">
            <a:off x="-423601" y="1953488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219" name="TextBox 218"/>
          <p:cNvSpPr txBox="1"/>
          <p:nvPr/>
        </p:nvSpPr>
        <p:spPr>
          <a:xfrm rot="16200000">
            <a:off x="-412624" y="3093928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220" name="TextBox 219"/>
          <p:cNvSpPr txBox="1"/>
          <p:nvPr/>
        </p:nvSpPr>
        <p:spPr>
          <a:xfrm rot="16200000">
            <a:off x="-531246" y="4298860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221" name="TextBox 220"/>
          <p:cNvSpPr txBox="1"/>
          <p:nvPr/>
        </p:nvSpPr>
        <p:spPr>
          <a:xfrm rot="16200000">
            <a:off x="-436669" y="5502489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222" name="Group 221"/>
          <p:cNvGrpSpPr/>
          <p:nvPr/>
        </p:nvGrpSpPr>
        <p:grpSpPr>
          <a:xfrm>
            <a:off x="7235093" y="5105400"/>
            <a:ext cx="1667743" cy="1042364"/>
            <a:chOff x="414337" y="448656"/>
            <a:chExt cx="2024063" cy="1265069"/>
          </a:xfrm>
        </p:grpSpPr>
        <p:sp>
          <p:nvSpPr>
            <p:cNvPr id="223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2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25" name="Group 22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28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501156" y="1509461"/>
            <a:ext cx="1667743" cy="1067275"/>
            <a:chOff x="2590800" y="462452"/>
            <a:chExt cx="2024063" cy="1295302"/>
          </a:xfrm>
        </p:grpSpPr>
        <p:sp>
          <p:nvSpPr>
            <p:cNvPr id="232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33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37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7236482" y="1521916"/>
            <a:ext cx="1667743" cy="1042364"/>
            <a:chOff x="2590800" y="462452"/>
            <a:chExt cx="2024063" cy="1265069"/>
          </a:xfrm>
        </p:grpSpPr>
        <p:sp>
          <p:nvSpPr>
            <p:cNvPr id="241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4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245" name="Group 24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46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9" name="Group 248"/>
          <p:cNvGrpSpPr/>
          <p:nvPr/>
        </p:nvGrpSpPr>
        <p:grpSpPr>
          <a:xfrm>
            <a:off x="3748330" y="3882640"/>
            <a:ext cx="1667743" cy="1042364"/>
            <a:chOff x="414337" y="448656"/>
            <a:chExt cx="2024063" cy="1265069"/>
          </a:xfrm>
        </p:grpSpPr>
        <p:sp>
          <p:nvSpPr>
            <p:cNvPr id="250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55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3" name="TextBox 252"/>
            <p:cNvSpPr txBox="1"/>
            <p:nvPr/>
          </p:nvSpPr>
          <p:spPr>
            <a:xfrm>
              <a:off x="414337" y="698063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Combining study diagnostics and results across multiple sites.</a:t>
              </a: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71153" y="448656"/>
              <a:ext cx="1325269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Evidence Synthesis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627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OHDSI Methods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277678" y="1509461"/>
            <a:ext cx="1667743" cy="1042364"/>
            <a:chOff x="414337" y="448656"/>
            <a:chExt cx="2024063" cy="1265069"/>
          </a:xfrm>
        </p:grpSpPr>
        <p:sp>
          <p:nvSpPr>
            <p:cNvPr id="12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0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007538" y="1509461"/>
            <a:ext cx="1678674" cy="1042364"/>
            <a:chOff x="2590800" y="462452"/>
            <a:chExt cx="2037329" cy="1265069"/>
          </a:xfrm>
        </p:grpSpPr>
        <p:sp>
          <p:nvSpPr>
            <p:cNvPr id="138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46" name="Group 145"/>
          <p:cNvGrpSpPr/>
          <p:nvPr/>
        </p:nvGrpSpPr>
        <p:grpSpPr>
          <a:xfrm>
            <a:off x="3754347" y="1509461"/>
            <a:ext cx="1667743" cy="1042364"/>
            <a:chOff x="2590800" y="462452"/>
            <a:chExt cx="2024063" cy="1265069"/>
          </a:xfrm>
        </p:grpSpPr>
        <p:sp>
          <p:nvSpPr>
            <p:cNvPr id="147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8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52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5" name="Group 154"/>
          <p:cNvGrpSpPr/>
          <p:nvPr/>
        </p:nvGrpSpPr>
        <p:grpSpPr>
          <a:xfrm>
            <a:off x="277678" y="2696409"/>
            <a:ext cx="1667743" cy="1067275"/>
            <a:chOff x="414337" y="448656"/>
            <a:chExt cx="2024063" cy="1295302"/>
          </a:xfrm>
        </p:grpSpPr>
        <p:sp>
          <p:nvSpPr>
            <p:cNvPr id="156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1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277678" y="3894351"/>
            <a:ext cx="1667743" cy="1042364"/>
            <a:chOff x="414337" y="448656"/>
            <a:chExt cx="2024063" cy="1265069"/>
          </a:xfrm>
        </p:grpSpPr>
        <p:sp>
          <p:nvSpPr>
            <p:cNvPr id="165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6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0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68" name="TextBox 167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2013004" y="3881896"/>
            <a:ext cx="1667743" cy="1067275"/>
            <a:chOff x="414337" y="448656"/>
            <a:chExt cx="2024063" cy="1295302"/>
          </a:xfrm>
        </p:grpSpPr>
        <p:sp>
          <p:nvSpPr>
            <p:cNvPr id="174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7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9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7678" y="5105400"/>
            <a:ext cx="1667743" cy="1042364"/>
            <a:chOff x="414337" y="448656"/>
            <a:chExt cx="2024063" cy="1265069"/>
          </a:xfrm>
        </p:grpSpPr>
        <p:sp>
          <p:nvSpPr>
            <p:cNvPr id="183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8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85" name="Group 18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88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0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86" name="TextBox 18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2013004" y="5105400"/>
            <a:ext cx="1667743" cy="1042364"/>
            <a:chOff x="414337" y="448656"/>
            <a:chExt cx="2024063" cy="1265069"/>
          </a:xfrm>
        </p:grpSpPr>
        <p:sp>
          <p:nvSpPr>
            <p:cNvPr id="19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9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9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5" name="TextBox 19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3754347" y="5105400"/>
            <a:ext cx="1667743" cy="1042364"/>
            <a:chOff x="414337" y="448656"/>
            <a:chExt cx="2024063" cy="1265069"/>
          </a:xfrm>
        </p:grpSpPr>
        <p:sp>
          <p:nvSpPr>
            <p:cNvPr id="20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0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0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4" name="TextBox 20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5494720" y="5105400"/>
            <a:ext cx="1667743" cy="1042364"/>
            <a:chOff x="414337" y="448656"/>
            <a:chExt cx="2024063" cy="1265069"/>
          </a:xfrm>
        </p:grpSpPr>
        <p:sp>
          <p:nvSpPr>
            <p:cNvPr id="21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12" name="Group 21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1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3" name="TextBox 21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218" name="TextBox 217"/>
          <p:cNvSpPr txBox="1"/>
          <p:nvPr/>
        </p:nvSpPr>
        <p:spPr>
          <a:xfrm rot="16200000">
            <a:off x="-423601" y="1953488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219" name="TextBox 218"/>
          <p:cNvSpPr txBox="1"/>
          <p:nvPr/>
        </p:nvSpPr>
        <p:spPr>
          <a:xfrm rot="16200000">
            <a:off x="-412624" y="3093928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220" name="TextBox 219"/>
          <p:cNvSpPr txBox="1"/>
          <p:nvPr/>
        </p:nvSpPr>
        <p:spPr>
          <a:xfrm rot="16200000">
            <a:off x="-531246" y="4298860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221" name="TextBox 220"/>
          <p:cNvSpPr txBox="1"/>
          <p:nvPr/>
        </p:nvSpPr>
        <p:spPr>
          <a:xfrm rot="16200000">
            <a:off x="-436669" y="5502489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222" name="Group 221"/>
          <p:cNvGrpSpPr/>
          <p:nvPr/>
        </p:nvGrpSpPr>
        <p:grpSpPr>
          <a:xfrm>
            <a:off x="7235093" y="5105400"/>
            <a:ext cx="1667743" cy="1042364"/>
            <a:chOff x="414337" y="448656"/>
            <a:chExt cx="2024063" cy="1265069"/>
          </a:xfrm>
        </p:grpSpPr>
        <p:sp>
          <p:nvSpPr>
            <p:cNvPr id="223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2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25" name="Group 22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28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501156" y="1509461"/>
            <a:ext cx="1667743" cy="1067275"/>
            <a:chOff x="2590800" y="462452"/>
            <a:chExt cx="2024063" cy="1295302"/>
          </a:xfrm>
        </p:grpSpPr>
        <p:sp>
          <p:nvSpPr>
            <p:cNvPr id="232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33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37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7236482" y="1521916"/>
            <a:ext cx="1667743" cy="1042364"/>
            <a:chOff x="2590800" y="462452"/>
            <a:chExt cx="2024063" cy="1265069"/>
          </a:xfrm>
        </p:grpSpPr>
        <p:sp>
          <p:nvSpPr>
            <p:cNvPr id="241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4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245" name="Group 24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46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9" name="Group 248"/>
          <p:cNvGrpSpPr/>
          <p:nvPr/>
        </p:nvGrpSpPr>
        <p:grpSpPr>
          <a:xfrm>
            <a:off x="3748330" y="3882640"/>
            <a:ext cx="1667743" cy="1042364"/>
            <a:chOff x="414337" y="448656"/>
            <a:chExt cx="2024063" cy="1265069"/>
          </a:xfrm>
        </p:grpSpPr>
        <p:sp>
          <p:nvSpPr>
            <p:cNvPr id="250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55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3" name="TextBox 252"/>
            <p:cNvSpPr txBox="1"/>
            <p:nvPr/>
          </p:nvSpPr>
          <p:spPr>
            <a:xfrm>
              <a:off x="414337" y="698063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Combining study diagnostics and results across multiple sites.</a:t>
              </a: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71153" y="448656"/>
              <a:ext cx="1325269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Evidence Synthesis</a:t>
              </a:r>
            </a:p>
          </p:txBody>
        </p:sp>
      </p:grpSp>
      <p:sp>
        <p:nvSpPr>
          <p:cNvPr id="258" name="Right Arrow 2"/>
          <p:cNvSpPr/>
          <p:nvPr/>
        </p:nvSpPr>
        <p:spPr>
          <a:xfrm rot="5400000" flipH="1">
            <a:off x="7571189" y="2631183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ounded Rectangle 6"/>
          <p:cNvSpPr/>
          <p:nvPr/>
        </p:nvSpPr>
        <p:spPr>
          <a:xfrm>
            <a:off x="3333583" y="3131871"/>
            <a:ext cx="5720198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Added case-crossover and case-time-control designs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7979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OHDSI Methods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277678" y="1509461"/>
            <a:ext cx="1667743" cy="1042364"/>
            <a:chOff x="414337" y="448656"/>
            <a:chExt cx="2024063" cy="1265069"/>
          </a:xfrm>
        </p:grpSpPr>
        <p:sp>
          <p:nvSpPr>
            <p:cNvPr id="12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0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007538" y="1509461"/>
            <a:ext cx="1678674" cy="1042364"/>
            <a:chOff x="2590800" y="462452"/>
            <a:chExt cx="2037329" cy="1265069"/>
          </a:xfrm>
        </p:grpSpPr>
        <p:sp>
          <p:nvSpPr>
            <p:cNvPr id="138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46" name="Group 145"/>
          <p:cNvGrpSpPr/>
          <p:nvPr/>
        </p:nvGrpSpPr>
        <p:grpSpPr>
          <a:xfrm>
            <a:off x="3754347" y="1509461"/>
            <a:ext cx="1667743" cy="1042364"/>
            <a:chOff x="2590800" y="462452"/>
            <a:chExt cx="2024063" cy="1265069"/>
          </a:xfrm>
        </p:grpSpPr>
        <p:sp>
          <p:nvSpPr>
            <p:cNvPr id="147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8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52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5" name="Group 154"/>
          <p:cNvGrpSpPr/>
          <p:nvPr/>
        </p:nvGrpSpPr>
        <p:grpSpPr>
          <a:xfrm>
            <a:off x="277678" y="2696409"/>
            <a:ext cx="1667743" cy="1067275"/>
            <a:chOff x="414337" y="448656"/>
            <a:chExt cx="2024063" cy="1295302"/>
          </a:xfrm>
        </p:grpSpPr>
        <p:sp>
          <p:nvSpPr>
            <p:cNvPr id="156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1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277678" y="3894351"/>
            <a:ext cx="1667743" cy="1042364"/>
            <a:chOff x="414337" y="448656"/>
            <a:chExt cx="2024063" cy="1265069"/>
          </a:xfrm>
        </p:grpSpPr>
        <p:sp>
          <p:nvSpPr>
            <p:cNvPr id="165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6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0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68" name="TextBox 167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2013004" y="3881896"/>
            <a:ext cx="1667743" cy="1067275"/>
            <a:chOff x="414337" y="448656"/>
            <a:chExt cx="2024063" cy="1295302"/>
          </a:xfrm>
        </p:grpSpPr>
        <p:sp>
          <p:nvSpPr>
            <p:cNvPr id="174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7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9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7678" y="5105400"/>
            <a:ext cx="1667743" cy="1042364"/>
            <a:chOff x="414337" y="448656"/>
            <a:chExt cx="2024063" cy="1265069"/>
          </a:xfrm>
        </p:grpSpPr>
        <p:sp>
          <p:nvSpPr>
            <p:cNvPr id="183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8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85" name="Group 18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88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0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86" name="TextBox 18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2013004" y="5105400"/>
            <a:ext cx="1667743" cy="1042364"/>
            <a:chOff x="414337" y="448656"/>
            <a:chExt cx="2024063" cy="1265069"/>
          </a:xfrm>
        </p:grpSpPr>
        <p:sp>
          <p:nvSpPr>
            <p:cNvPr id="19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9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9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5" name="TextBox 19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3754347" y="5105400"/>
            <a:ext cx="1667743" cy="1042364"/>
            <a:chOff x="414337" y="448656"/>
            <a:chExt cx="2024063" cy="1265069"/>
          </a:xfrm>
        </p:grpSpPr>
        <p:sp>
          <p:nvSpPr>
            <p:cNvPr id="20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0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0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4" name="TextBox 20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5494720" y="5105400"/>
            <a:ext cx="1667743" cy="1042364"/>
            <a:chOff x="414337" y="448656"/>
            <a:chExt cx="2024063" cy="1265069"/>
          </a:xfrm>
        </p:grpSpPr>
        <p:sp>
          <p:nvSpPr>
            <p:cNvPr id="21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12" name="Group 21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1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3" name="TextBox 21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218" name="TextBox 217"/>
          <p:cNvSpPr txBox="1"/>
          <p:nvPr/>
        </p:nvSpPr>
        <p:spPr>
          <a:xfrm rot="16200000">
            <a:off x="-423601" y="1953488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219" name="TextBox 218"/>
          <p:cNvSpPr txBox="1"/>
          <p:nvPr/>
        </p:nvSpPr>
        <p:spPr>
          <a:xfrm rot="16200000">
            <a:off x="-412624" y="3093928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220" name="TextBox 219"/>
          <p:cNvSpPr txBox="1"/>
          <p:nvPr/>
        </p:nvSpPr>
        <p:spPr>
          <a:xfrm rot="16200000">
            <a:off x="-531246" y="4298860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221" name="TextBox 220"/>
          <p:cNvSpPr txBox="1"/>
          <p:nvPr/>
        </p:nvSpPr>
        <p:spPr>
          <a:xfrm rot="16200000">
            <a:off x="-436669" y="5502489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222" name="Group 221"/>
          <p:cNvGrpSpPr/>
          <p:nvPr/>
        </p:nvGrpSpPr>
        <p:grpSpPr>
          <a:xfrm>
            <a:off x="7235093" y="5105400"/>
            <a:ext cx="1667743" cy="1042364"/>
            <a:chOff x="414337" y="448656"/>
            <a:chExt cx="2024063" cy="1265069"/>
          </a:xfrm>
        </p:grpSpPr>
        <p:sp>
          <p:nvSpPr>
            <p:cNvPr id="223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2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25" name="Group 22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28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501156" y="1509461"/>
            <a:ext cx="1667743" cy="1067275"/>
            <a:chOff x="2590800" y="462452"/>
            <a:chExt cx="2024063" cy="1295302"/>
          </a:xfrm>
        </p:grpSpPr>
        <p:sp>
          <p:nvSpPr>
            <p:cNvPr id="232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33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37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7236482" y="1521916"/>
            <a:ext cx="1667743" cy="1042364"/>
            <a:chOff x="2590800" y="462452"/>
            <a:chExt cx="2024063" cy="1265069"/>
          </a:xfrm>
        </p:grpSpPr>
        <p:sp>
          <p:nvSpPr>
            <p:cNvPr id="241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4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245" name="Group 24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46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9" name="Group 248"/>
          <p:cNvGrpSpPr/>
          <p:nvPr/>
        </p:nvGrpSpPr>
        <p:grpSpPr>
          <a:xfrm>
            <a:off x="3748330" y="3882640"/>
            <a:ext cx="1667743" cy="1042364"/>
            <a:chOff x="414337" y="448656"/>
            <a:chExt cx="2024063" cy="1265069"/>
          </a:xfrm>
        </p:grpSpPr>
        <p:sp>
          <p:nvSpPr>
            <p:cNvPr id="250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55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3" name="TextBox 252"/>
            <p:cNvSpPr txBox="1"/>
            <p:nvPr/>
          </p:nvSpPr>
          <p:spPr>
            <a:xfrm>
              <a:off x="414337" y="698063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Combining study diagnostics and results across multiple sites.</a:t>
              </a: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71153" y="448656"/>
              <a:ext cx="1325269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Evidence Synthesis</a:t>
              </a:r>
            </a:p>
          </p:txBody>
        </p:sp>
      </p:grpSp>
      <p:sp>
        <p:nvSpPr>
          <p:cNvPr id="258" name="Right Arrow 2"/>
          <p:cNvSpPr/>
          <p:nvPr/>
        </p:nvSpPr>
        <p:spPr>
          <a:xfrm rot="16200000" flipH="1">
            <a:off x="7747117" y="430099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ounded Rectangle 6"/>
          <p:cNvSpPr/>
          <p:nvPr/>
        </p:nvSpPr>
        <p:spPr>
          <a:xfrm>
            <a:off x="5707302" y="3731146"/>
            <a:ext cx="3385897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/>
              <a:t>FeatureExtraction</a:t>
            </a:r>
            <a:r>
              <a:rPr lang="en-US" sz="2000" dirty="0"/>
              <a:t> version 2.0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3087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OHDSI Methods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277678" y="1509461"/>
            <a:ext cx="1667743" cy="1042364"/>
            <a:chOff x="414337" y="448656"/>
            <a:chExt cx="2024063" cy="1265069"/>
          </a:xfrm>
        </p:grpSpPr>
        <p:sp>
          <p:nvSpPr>
            <p:cNvPr id="12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0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007538" y="1509461"/>
            <a:ext cx="1678674" cy="1042364"/>
            <a:chOff x="2590800" y="462452"/>
            <a:chExt cx="2037329" cy="1265069"/>
          </a:xfrm>
        </p:grpSpPr>
        <p:sp>
          <p:nvSpPr>
            <p:cNvPr id="138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46" name="Group 145"/>
          <p:cNvGrpSpPr/>
          <p:nvPr/>
        </p:nvGrpSpPr>
        <p:grpSpPr>
          <a:xfrm>
            <a:off x="3754347" y="1509461"/>
            <a:ext cx="1667743" cy="1042364"/>
            <a:chOff x="2590800" y="462452"/>
            <a:chExt cx="2024063" cy="1265069"/>
          </a:xfrm>
        </p:grpSpPr>
        <p:sp>
          <p:nvSpPr>
            <p:cNvPr id="147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8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52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5" name="Group 154"/>
          <p:cNvGrpSpPr/>
          <p:nvPr/>
        </p:nvGrpSpPr>
        <p:grpSpPr>
          <a:xfrm>
            <a:off x="277678" y="2696409"/>
            <a:ext cx="1667743" cy="1067275"/>
            <a:chOff x="414337" y="448656"/>
            <a:chExt cx="2024063" cy="1295302"/>
          </a:xfrm>
        </p:grpSpPr>
        <p:sp>
          <p:nvSpPr>
            <p:cNvPr id="156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1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277678" y="3894351"/>
            <a:ext cx="1667743" cy="1042364"/>
            <a:chOff x="414337" y="448656"/>
            <a:chExt cx="2024063" cy="1265069"/>
          </a:xfrm>
        </p:grpSpPr>
        <p:sp>
          <p:nvSpPr>
            <p:cNvPr id="165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6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0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68" name="TextBox 167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2013004" y="3881896"/>
            <a:ext cx="1667743" cy="1067275"/>
            <a:chOff x="414337" y="448656"/>
            <a:chExt cx="2024063" cy="1295302"/>
          </a:xfrm>
        </p:grpSpPr>
        <p:sp>
          <p:nvSpPr>
            <p:cNvPr id="174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7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9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7678" y="5105400"/>
            <a:ext cx="1667743" cy="1042364"/>
            <a:chOff x="414337" y="448656"/>
            <a:chExt cx="2024063" cy="1265069"/>
          </a:xfrm>
        </p:grpSpPr>
        <p:sp>
          <p:nvSpPr>
            <p:cNvPr id="183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8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85" name="Group 18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88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0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86" name="TextBox 18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2013004" y="5105400"/>
            <a:ext cx="1667743" cy="1042364"/>
            <a:chOff x="414337" y="448656"/>
            <a:chExt cx="2024063" cy="1265069"/>
          </a:xfrm>
        </p:grpSpPr>
        <p:sp>
          <p:nvSpPr>
            <p:cNvPr id="19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9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9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5" name="TextBox 19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3754347" y="5105400"/>
            <a:ext cx="1667743" cy="1042364"/>
            <a:chOff x="414337" y="448656"/>
            <a:chExt cx="2024063" cy="1265069"/>
          </a:xfrm>
        </p:grpSpPr>
        <p:sp>
          <p:nvSpPr>
            <p:cNvPr id="20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0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0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4" name="TextBox 20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5494720" y="5105400"/>
            <a:ext cx="1667743" cy="1042364"/>
            <a:chOff x="414337" y="448656"/>
            <a:chExt cx="2024063" cy="1265069"/>
          </a:xfrm>
        </p:grpSpPr>
        <p:sp>
          <p:nvSpPr>
            <p:cNvPr id="21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12" name="Group 21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1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3" name="TextBox 21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218" name="TextBox 217"/>
          <p:cNvSpPr txBox="1"/>
          <p:nvPr/>
        </p:nvSpPr>
        <p:spPr>
          <a:xfrm rot="16200000">
            <a:off x="-423601" y="1953488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219" name="TextBox 218"/>
          <p:cNvSpPr txBox="1"/>
          <p:nvPr/>
        </p:nvSpPr>
        <p:spPr>
          <a:xfrm rot="16200000">
            <a:off x="-412624" y="3093928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220" name="TextBox 219"/>
          <p:cNvSpPr txBox="1"/>
          <p:nvPr/>
        </p:nvSpPr>
        <p:spPr>
          <a:xfrm rot="16200000">
            <a:off x="-531246" y="4298860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221" name="TextBox 220"/>
          <p:cNvSpPr txBox="1"/>
          <p:nvPr/>
        </p:nvSpPr>
        <p:spPr>
          <a:xfrm rot="16200000">
            <a:off x="-436669" y="5502489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222" name="Group 221"/>
          <p:cNvGrpSpPr/>
          <p:nvPr/>
        </p:nvGrpSpPr>
        <p:grpSpPr>
          <a:xfrm>
            <a:off x="7235093" y="5105400"/>
            <a:ext cx="1667743" cy="1042364"/>
            <a:chOff x="414337" y="448656"/>
            <a:chExt cx="2024063" cy="1265069"/>
          </a:xfrm>
        </p:grpSpPr>
        <p:sp>
          <p:nvSpPr>
            <p:cNvPr id="223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2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25" name="Group 22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28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501156" y="1509461"/>
            <a:ext cx="1667743" cy="1067275"/>
            <a:chOff x="2590800" y="462452"/>
            <a:chExt cx="2024063" cy="1295302"/>
          </a:xfrm>
        </p:grpSpPr>
        <p:sp>
          <p:nvSpPr>
            <p:cNvPr id="232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33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37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7236482" y="1521916"/>
            <a:ext cx="1667743" cy="1042364"/>
            <a:chOff x="2590800" y="462452"/>
            <a:chExt cx="2024063" cy="1265069"/>
          </a:xfrm>
        </p:grpSpPr>
        <p:sp>
          <p:nvSpPr>
            <p:cNvPr id="241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4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245" name="Group 24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46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9" name="Group 248"/>
          <p:cNvGrpSpPr/>
          <p:nvPr/>
        </p:nvGrpSpPr>
        <p:grpSpPr>
          <a:xfrm>
            <a:off x="3748330" y="3882640"/>
            <a:ext cx="1667743" cy="1042364"/>
            <a:chOff x="414337" y="448656"/>
            <a:chExt cx="2024063" cy="1265069"/>
          </a:xfrm>
        </p:grpSpPr>
        <p:sp>
          <p:nvSpPr>
            <p:cNvPr id="250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55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3" name="TextBox 252"/>
            <p:cNvSpPr txBox="1"/>
            <p:nvPr/>
          </p:nvSpPr>
          <p:spPr>
            <a:xfrm>
              <a:off x="414337" y="698063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Combining study diagnostics and results across multiple sites.</a:t>
              </a: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71153" y="448656"/>
              <a:ext cx="1325269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Evidence Synthesis</a:t>
              </a:r>
            </a:p>
          </p:txBody>
        </p:sp>
      </p:grpSp>
      <p:sp>
        <p:nvSpPr>
          <p:cNvPr id="258" name="Right Arrow 2"/>
          <p:cNvSpPr/>
          <p:nvPr/>
        </p:nvSpPr>
        <p:spPr>
          <a:xfrm rot="16200000" flipH="1">
            <a:off x="1256756" y="443872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ounded Rectangle 6"/>
          <p:cNvSpPr/>
          <p:nvPr/>
        </p:nvSpPr>
        <p:spPr>
          <a:xfrm>
            <a:off x="737552" y="3894466"/>
            <a:ext cx="3760872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/>
              <a:t>DatabaseConnector</a:t>
            </a:r>
            <a:r>
              <a:rPr lang="en-US" sz="2000" dirty="0"/>
              <a:t> version 2.0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0969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OHDSI Methods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277678" y="1509461"/>
            <a:ext cx="1667743" cy="1042364"/>
            <a:chOff x="414337" y="448656"/>
            <a:chExt cx="2024063" cy="1265069"/>
          </a:xfrm>
        </p:grpSpPr>
        <p:sp>
          <p:nvSpPr>
            <p:cNvPr id="12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0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007538" y="1509461"/>
            <a:ext cx="1678674" cy="1042364"/>
            <a:chOff x="2590800" y="462452"/>
            <a:chExt cx="2037329" cy="1265069"/>
          </a:xfrm>
        </p:grpSpPr>
        <p:sp>
          <p:nvSpPr>
            <p:cNvPr id="138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46" name="Group 145"/>
          <p:cNvGrpSpPr/>
          <p:nvPr/>
        </p:nvGrpSpPr>
        <p:grpSpPr>
          <a:xfrm>
            <a:off x="3754347" y="1509461"/>
            <a:ext cx="1667743" cy="1042364"/>
            <a:chOff x="2590800" y="462452"/>
            <a:chExt cx="2024063" cy="1265069"/>
          </a:xfrm>
        </p:grpSpPr>
        <p:sp>
          <p:nvSpPr>
            <p:cNvPr id="147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8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52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3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4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5" name="Group 154"/>
          <p:cNvGrpSpPr/>
          <p:nvPr/>
        </p:nvGrpSpPr>
        <p:grpSpPr>
          <a:xfrm>
            <a:off x="277678" y="2696409"/>
            <a:ext cx="1667743" cy="1067275"/>
            <a:chOff x="414337" y="448656"/>
            <a:chExt cx="2024063" cy="1295302"/>
          </a:xfrm>
        </p:grpSpPr>
        <p:sp>
          <p:nvSpPr>
            <p:cNvPr id="156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58" name="Group 15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1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2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3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277678" y="3894351"/>
            <a:ext cx="1667743" cy="1042364"/>
            <a:chOff x="414337" y="448656"/>
            <a:chExt cx="2024063" cy="1265069"/>
          </a:xfrm>
        </p:grpSpPr>
        <p:sp>
          <p:nvSpPr>
            <p:cNvPr id="165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6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0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1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2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68" name="TextBox 167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2013004" y="3881896"/>
            <a:ext cx="1667743" cy="1067275"/>
            <a:chOff x="414337" y="448656"/>
            <a:chExt cx="2024063" cy="1295302"/>
          </a:xfrm>
        </p:grpSpPr>
        <p:sp>
          <p:nvSpPr>
            <p:cNvPr id="174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7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9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0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1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277678" y="5105400"/>
            <a:ext cx="1667743" cy="1042364"/>
            <a:chOff x="414337" y="448656"/>
            <a:chExt cx="2024063" cy="1265069"/>
          </a:xfrm>
        </p:grpSpPr>
        <p:sp>
          <p:nvSpPr>
            <p:cNvPr id="183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8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85" name="Group 18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88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89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0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86" name="TextBox 18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91" name="Group 190"/>
          <p:cNvGrpSpPr/>
          <p:nvPr/>
        </p:nvGrpSpPr>
        <p:grpSpPr>
          <a:xfrm>
            <a:off x="2013004" y="5105400"/>
            <a:ext cx="1667743" cy="1042364"/>
            <a:chOff x="414337" y="448656"/>
            <a:chExt cx="2024063" cy="1265069"/>
          </a:xfrm>
        </p:grpSpPr>
        <p:sp>
          <p:nvSpPr>
            <p:cNvPr id="19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9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94" name="Group 19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9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9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95" name="TextBox 19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3754347" y="5105400"/>
            <a:ext cx="1667743" cy="1042364"/>
            <a:chOff x="414337" y="448656"/>
            <a:chExt cx="2024063" cy="1265069"/>
          </a:xfrm>
        </p:grpSpPr>
        <p:sp>
          <p:nvSpPr>
            <p:cNvPr id="20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0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0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0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04" name="TextBox 20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205" name="TextBox 20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5494720" y="5105400"/>
            <a:ext cx="1667743" cy="1042364"/>
            <a:chOff x="414337" y="448656"/>
            <a:chExt cx="2024063" cy="1265069"/>
          </a:xfrm>
        </p:grpSpPr>
        <p:sp>
          <p:nvSpPr>
            <p:cNvPr id="21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12" name="Group 21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1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1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13" name="TextBox 21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218" name="TextBox 217"/>
          <p:cNvSpPr txBox="1"/>
          <p:nvPr/>
        </p:nvSpPr>
        <p:spPr>
          <a:xfrm rot="16200000">
            <a:off x="-423601" y="1953488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219" name="TextBox 218"/>
          <p:cNvSpPr txBox="1"/>
          <p:nvPr/>
        </p:nvSpPr>
        <p:spPr>
          <a:xfrm rot="16200000">
            <a:off x="-412624" y="3093928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220" name="TextBox 219"/>
          <p:cNvSpPr txBox="1"/>
          <p:nvPr/>
        </p:nvSpPr>
        <p:spPr>
          <a:xfrm rot="16200000">
            <a:off x="-531246" y="4298860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221" name="TextBox 220"/>
          <p:cNvSpPr txBox="1"/>
          <p:nvPr/>
        </p:nvSpPr>
        <p:spPr>
          <a:xfrm rot="16200000">
            <a:off x="-436669" y="5502489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222" name="Group 221"/>
          <p:cNvGrpSpPr/>
          <p:nvPr/>
        </p:nvGrpSpPr>
        <p:grpSpPr>
          <a:xfrm>
            <a:off x="7235093" y="5105400"/>
            <a:ext cx="1667743" cy="1042364"/>
            <a:chOff x="414337" y="448656"/>
            <a:chExt cx="2024063" cy="1265069"/>
          </a:xfrm>
        </p:grpSpPr>
        <p:sp>
          <p:nvSpPr>
            <p:cNvPr id="223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24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25" name="Group 224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28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29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0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4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501156" y="1509461"/>
            <a:ext cx="1667743" cy="1067275"/>
            <a:chOff x="2590800" y="462452"/>
            <a:chExt cx="2024063" cy="1295302"/>
          </a:xfrm>
        </p:grpSpPr>
        <p:sp>
          <p:nvSpPr>
            <p:cNvPr id="232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33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37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8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39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0" name="Group 239"/>
          <p:cNvGrpSpPr/>
          <p:nvPr/>
        </p:nvGrpSpPr>
        <p:grpSpPr>
          <a:xfrm>
            <a:off x="7236482" y="1521916"/>
            <a:ext cx="1667743" cy="1042364"/>
            <a:chOff x="2590800" y="462452"/>
            <a:chExt cx="2024063" cy="1265069"/>
          </a:xfrm>
        </p:grpSpPr>
        <p:sp>
          <p:nvSpPr>
            <p:cNvPr id="241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4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245" name="Group 24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46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7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48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249" name="Group 248"/>
          <p:cNvGrpSpPr/>
          <p:nvPr/>
        </p:nvGrpSpPr>
        <p:grpSpPr>
          <a:xfrm>
            <a:off x="3748330" y="3882640"/>
            <a:ext cx="1667743" cy="1042364"/>
            <a:chOff x="414337" y="448656"/>
            <a:chExt cx="2024063" cy="1265069"/>
          </a:xfrm>
        </p:grpSpPr>
        <p:sp>
          <p:nvSpPr>
            <p:cNvPr id="250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25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252" name="Group 25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255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6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257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253" name="TextBox 252"/>
            <p:cNvSpPr txBox="1"/>
            <p:nvPr/>
          </p:nvSpPr>
          <p:spPr>
            <a:xfrm>
              <a:off x="414337" y="698063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Combining study diagnostics and results across multiple sites.</a:t>
              </a: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671153" y="448656"/>
              <a:ext cx="1325269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>
                  <a:solidFill>
                    <a:schemeClr val="bg1"/>
                  </a:solidFill>
                </a:rPr>
                <a:t>Evidence Synthesis</a:t>
              </a:r>
            </a:p>
          </p:txBody>
        </p:sp>
      </p:grpSp>
      <p:sp>
        <p:nvSpPr>
          <p:cNvPr id="258" name="Right Arrow 2"/>
          <p:cNvSpPr/>
          <p:nvPr/>
        </p:nvSpPr>
        <p:spPr>
          <a:xfrm rot="16200000" flipH="1">
            <a:off x="4356829" y="314318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ounded Rectangle 6"/>
          <p:cNvSpPr/>
          <p:nvPr/>
        </p:nvSpPr>
        <p:spPr>
          <a:xfrm>
            <a:off x="3048000" y="2598925"/>
            <a:ext cx="4550497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Started work on Evidence Synthesis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254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28951"/>
            <a:ext cx="9144000" cy="5926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161" y="-28951"/>
            <a:ext cx="7543800" cy="562351"/>
          </a:xfrm>
        </p:spPr>
        <p:txBody>
          <a:bodyPr>
            <a:normAutofit fontScale="90000"/>
          </a:bodyPr>
          <a:lstStyle/>
          <a:p>
            <a:r>
              <a:rPr lang="en-US" dirty="0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0553" y="596239"/>
            <a:ext cx="4220216" cy="34060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Real negative controls 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(n = 200)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Pick 4 outcomes and 4 exposures of interest</a:t>
            </a:r>
          </a:p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         Acute pancreatitis	Diclofenac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GI bleeding		Ciprofloxacin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Stroke		Metformin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IBD			Sertraline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Use LAERTES to identify potential negative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Use clinicaltrials.gov + ATC to find potential comparator exposures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Rank by prevalence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Manual review, up to 25 per outcome or exposure of interest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9200" y="581662"/>
            <a:ext cx="3962399" cy="34060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Synthesized positive controls 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(n = 600)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Based on real negative controls (where true RR =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Fit predictive models for each outcome in exposed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Sample simulated additional outcomes during exposure based on predicted probability until True RR = desired RR (1.5, 2, and 4)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326976"/>
              </p:ext>
            </p:extLst>
          </p:nvPr>
        </p:nvGraphicFramePr>
        <p:xfrm>
          <a:off x="-782" y="4262721"/>
          <a:ext cx="9187671" cy="3013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1461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526341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1422674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2973019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754176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34110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Target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Comparator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Nesting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Outcome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True effect size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Eszopiclone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Triazolam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Insomnia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Acute pancreatitis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Eszopiclone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Triazolam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Insomnia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Acute pancreatitis, RR=1.5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1.5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Eszopiclone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Triazolam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Insomnia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Acute pancreatitis, RR=2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Eszopiclone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Triazolam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Insomnia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Acute pancreatitis, RR=4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Ciprofloxacin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Azithromycin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Otitis media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Alcohol abuse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Ciprofloxacin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Azithromycin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Otitis media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Alcohol abuse, RR=1.5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1.5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Ciprofloxacin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Azithromycin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Otitis media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Alcohol abuse, RR=2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Ciprofloxacin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Azithromycin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Otitis media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Alcohol abuse, RR=4</a:t>
                      </a:r>
                      <a:endParaRPr lang="en-US" sz="18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en-US" sz="18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22642" marR="22642" marT="226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-76200" y="5739049"/>
            <a:ext cx="9263089" cy="1537434"/>
          </a:xfrm>
          <a:prstGeom prst="rect">
            <a:avLst/>
          </a:prstGeom>
          <a:gradFill flip="none" rotWithShape="1">
            <a:gsLst>
              <a:gs pos="35400">
                <a:schemeClr val="bg1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0" name="Arrow: Right 9"/>
          <p:cNvSpPr/>
          <p:nvPr/>
        </p:nvSpPr>
        <p:spPr>
          <a:xfrm>
            <a:off x="4532194" y="2284704"/>
            <a:ext cx="360867" cy="673064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1" name="Arrow: Right 10"/>
          <p:cNvSpPr/>
          <p:nvPr/>
        </p:nvSpPr>
        <p:spPr>
          <a:xfrm rot="5400000">
            <a:off x="7190052" y="3865408"/>
            <a:ext cx="160344" cy="519649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2" name="Arrow: Right 11"/>
          <p:cNvSpPr/>
          <p:nvPr/>
        </p:nvSpPr>
        <p:spPr>
          <a:xfrm rot="5400000">
            <a:off x="1907921" y="3865409"/>
            <a:ext cx="160345" cy="519649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467241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28952"/>
            <a:ext cx="9144000" cy="6886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5438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Evaluation of Methods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565393"/>
            <a:ext cx="9144000" cy="21923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3097"/>
            <a:ext cx="9118600" cy="39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51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2324</Words>
  <Application>Microsoft Office PowerPoint</Application>
  <PresentationFormat>On-screen Show (4:3)</PresentationFormat>
  <Paragraphs>551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Population-level estimation WG  Looking back  &amp;  Looking forward</vt:lpstr>
      <vt:lpstr>Achievements in 2017</vt:lpstr>
      <vt:lpstr>OHDSI Methods Library</vt:lpstr>
      <vt:lpstr>OHDSI Methods Library</vt:lpstr>
      <vt:lpstr>OHDSI Methods Library</vt:lpstr>
      <vt:lpstr>OHDSI Methods Library</vt:lpstr>
      <vt:lpstr>OHDSI Methods Library</vt:lpstr>
      <vt:lpstr>Method Benchmark</vt:lpstr>
      <vt:lpstr>Evaluation of Methods Library</vt:lpstr>
      <vt:lpstr>Method Library validity</vt:lpstr>
      <vt:lpstr>Methods Library in use</vt:lpstr>
      <vt:lpstr>Method Publications</vt:lpstr>
      <vt:lpstr>Goals for 2018</vt:lpstr>
      <vt:lpstr>Building OHDSIs LHC</vt:lpstr>
      <vt:lpstr>Building OHDSIs LHC</vt:lpstr>
      <vt:lpstr>Building OHDSIs LHC</vt:lpstr>
      <vt:lpstr>Building OHDSIs LHC</vt:lpstr>
      <vt:lpstr>Building OHDSIs LHC</vt:lpstr>
      <vt:lpstr>Building OHDSIs LHC</vt:lpstr>
      <vt:lpstr>Building OHDSIs LHC</vt:lpstr>
      <vt:lpstr>Building OHDSIs LHC</vt:lpstr>
      <vt:lpstr>Summary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439</cp:revision>
  <dcterms:created xsi:type="dcterms:W3CDTF">2013-12-30T14:14:20Z</dcterms:created>
  <dcterms:modified xsi:type="dcterms:W3CDTF">2018-01-18T13:28:58Z</dcterms:modified>
</cp:coreProperties>
</file>