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02" r:id="rId2"/>
    <p:sldId id="469" r:id="rId3"/>
    <p:sldId id="461" r:id="rId4"/>
    <p:sldId id="473" r:id="rId5"/>
    <p:sldId id="474" r:id="rId6"/>
    <p:sldId id="475" r:id="rId7"/>
    <p:sldId id="476" r:id="rId8"/>
    <p:sldId id="464" r:id="rId9"/>
    <p:sldId id="465" r:id="rId10"/>
    <p:sldId id="466" r:id="rId11"/>
    <p:sldId id="467" r:id="rId12"/>
    <p:sldId id="468" r:id="rId13"/>
    <p:sldId id="481" r:id="rId14"/>
    <p:sldId id="471" r:id="rId15"/>
    <p:sldId id="472" r:id="rId16"/>
    <p:sldId id="477" r:id="rId17"/>
    <p:sldId id="478" r:id="rId18"/>
    <p:sldId id="482" r:id="rId19"/>
    <p:sldId id="484" r:id="rId20"/>
    <p:sldId id="479" r:id="rId21"/>
    <p:sldId id="480" r:id="rId22"/>
    <p:sldId id="483" r:id="rId23"/>
    <p:sldId id="340" r:id="rId24"/>
    <p:sldId id="42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25A"/>
    <a:srgbClr val="FCCB10"/>
    <a:srgbClr val="EB6622"/>
    <a:srgbClr val="153153"/>
    <a:srgbClr val="E28700"/>
    <a:srgbClr val="FF9900"/>
    <a:srgbClr val="EB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orums.ohdsi.org/t/software-validity-and-meeting-regulatory-requirements/343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Population-level estimation WG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Looking back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Looking forward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62200" y="5410200"/>
            <a:ext cx="6096000" cy="381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Martijn Schuemie</a:t>
            </a:r>
          </a:p>
        </p:txBody>
      </p:sp>
    </p:spTree>
    <p:extLst>
      <p:ext uri="{BB962C8B-B14F-4D97-AF65-F5344CB8AC3E}">
        <p14:creationId xmlns:p14="http://schemas.microsoft.com/office/powerpoint/2010/main" val="428595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Library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How do we know if Methods Library is valid?</a:t>
            </a:r>
          </a:p>
          <a:p>
            <a:r>
              <a:rPr lang="en-US" sz="2400" dirty="0"/>
              <a:t>Evaluation using Method Benchmark</a:t>
            </a:r>
          </a:p>
          <a:p>
            <a:r>
              <a:rPr lang="en-US" sz="2400" dirty="0"/>
              <a:t>Other tests (unit tests)</a:t>
            </a:r>
          </a:p>
          <a:p>
            <a:r>
              <a:rPr lang="en-US" sz="2400" dirty="0"/>
              <a:t>Software development lifecycle</a:t>
            </a:r>
          </a:p>
          <a:p>
            <a:pPr lvl="1"/>
            <a:r>
              <a:rPr lang="en-US" sz="2000" dirty="0"/>
              <a:t>Source code management</a:t>
            </a:r>
          </a:p>
          <a:p>
            <a:pPr lvl="1"/>
            <a:r>
              <a:rPr lang="en-US" sz="2000" dirty="0"/>
              <a:t>Version control</a:t>
            </a:r>
          </a:p>
          <a:p>
            <a:pPr lvl="1"/>
            <a:r>
              <a:rPr lang="en-US" sz="2000" dirty="0"/>
              <a:t>Documentation</a:t>
            </a:r>
          </a:p>
          <a:p>
            <a:pPr lvl="1"/>
            <a:r>
              <a:rPr lang="en-US" sz="2000" dirty="0"/>
              <a:t>Qualified personnel</a:t>
            </a:r>
          </a:p>
          <a:p>
            <a:pPr lvl="1"/>
            <a:r>
              <a:rPr lang="en-US" sz="2000" dirty="0"/>
              <a:t>Security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400" y="2082403"/>
            <a:ext cx="8839200" cy="3180556"/>
            <a:chOff x="317500" y="3067844"/>
            <a:chExt cx="8839200" cy="3180556"/>
          </a:xfrm>
        </p:grpSpPr>
        <p:sp>
          <p:nvSpPr>
            <p:cNvPr id="5" name="Rounded Rectangle 6"/>
            <p:cNvSpPr/>
            <p:nvPr/>
          </p:nvSpPr>
          <p:spPr>
            <a:xfrm>
              <a:off x="317500" y="3067844"/>
              <a:ext cx="8839200" cy="3180556"/>
            </a:xfrm>
            <a:prstGeom prst="roundRect">
              <a:avLst>
                <a:gd name="adj" fmla="val 10861"/>
              </a:avLst>
            </a:prstGeom>
            <a:ln w="28575">
              <a:solidFill>
                <a:srgbClr val="FF0000"/>
              </a:solidFill>
            </a:ln>
            <a:effectLst>
              <a:outerShdw blurRad="1143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/>
                <a:t>We were already doing well, but needed to document that</a:t>
              </a:r>
            </a:p>
            <a:p>
              <a:r>
                <a:rPr lang="en-US" dirty="0">
                  <a:hlinkClick r:id="rId2"/>
                </a:rPr>
                <a:t>http://forums.ohdsi.org/t/software-validity-and-meeting-regulatory-requirements/3438</a:t>
              </a:r>
              <a:r>
                <a:rPr lang="en-US" dirty="0"/>
                <a:t> 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sz="2000" dirty="0"/>
                <a:t> </a:t>
              </a:r>
              <a:endParaRPr lang="en-US" sz="20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40367"/>
            <a:stretch/>
          </p:blipFill>
          <p:spPr>
            <a:xfrm>
              <a:off x="533400" y="3844214"/>
              <a:ext cx="6221413" cy="2114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43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Library in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06963"/>
          </a:xfrm>
        </p:spPr>
        <p:txBody>
          <a:bodyPr/>
          <a:lstStyle/>
          <a:p>
            <a:pPr marL="400050"/>
            <a:r>
              <a:rPr lang="en-US" sz="2400" dirty="0"/>
              <a:t>Levetiracetam vs phenytoin for risk of angioedema (published)</a:t>
            </a:r>
          </a:p>
          <a:p>
            <a:pPr marL="400050"/>
            <a:r>
              <a:rPr lang="en-US" sz="2400" dirty="0"/>
              <a:t>Alendronate vs Raloxifene for risk of hip fracture (SOS Study)</a:t>
            </a:r>
          </a:p>
          <a:p>
            <a:pPr marL="400050"/>
            <a:r>
              <a:rPr lang="en-US" sz="2400" dirty="0"/>
              <a:t>Comparison of hypertension treatments (led by </a:t>
            </a:r>
            <a:r>
              <a:rPr lang="en-US" sz="2400" dirty="0" err="1"/>
              <a:t>Ajou</a:t>
            </a:r>
            <a:r>
              <a:rPr lang="en-US" sz="2400" dirty="0"/>
              <a:t> University)</a:t>
            </a:r>
          </a:p>
          <a:p>
            <a:pPr marL="400050"/>
            <a:r>
              <a:rPr lang="en-US" sz="2400" dirty="0"/>
              <a:t>Diabetes treatment pathways (led by Stanford)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2775"/>
            <a:ext cx="4953000" cy="370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518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“</a:t>
            </a:r>
            <a:r>
              <a:rPr lang="en-US" sz="2000" b="1" dirty="0"/>
              <a:t>Toward multimodal signal detection of adverse drug reactions</a:t>
            </a:r>
            <a:r>
              <a:rPr lang="en-US" sz="2000" dirty="0"/>
              <a:t>” published </a:t>
            </a:r>
          </a:p>
          <a:p>
            <a:pPr marL="457200" lvl="1" indent="0">
              <a:buNone/>
            </a:pPr>
            <a:r>
              <a:rPr lang="en-US" sz="1600" dirty="0"/>
              <a:t>led by Rave </a:t>
            </a:r>
            <a:r>
              <a:rPr lang="en-US" sz="1600" dirty="0" err="1"/>
              <a:t>Harpaz</a:t>
            </a:r>
            <a:endParaRPr lang="en-US" sz="1600" dirty="0"/>
          </a:p>
          <a:p>
            <a:r>
              <a:rPr lang="en-US" sz="2000" dirty="0"/>
              <a:t>“</a:t>
            </a:r>
            <a:r>
              <a:rPr lang="en-US" sz="2000" b="1" dirty="0"/>
              <a:t>Hierarchical Models for Multiple, Rare Outcomes Using Massive Observational Healthcare Databases</a:t>
            </a:r>
            <a:r>
              <a:rPr lang="en-US" sz="2000" dirty="0"/>
              <a:t>” published</a:t>
            </a:r>
          </a:p>
          <a:p>
            <a:pPr marL="457200" lvl="1" indent="0">
              <a:buNone/>
            </a:pPr>
            <a:r>
              <a:rPr lang="en-US" sz="1600" dirty="0"/>
              <a:t>led by Trevor </a:t>
            </a:r>
            <a:r>
              <a:rPr lang="en-US" sz="1600" dirty="0" err="1"/>
              <a:t>Shaddox</a:t>
            </a:r>
            <a:endParaRPr lang="en-US" sz="1600" dirty="0"/>
          </a:p>
          <a:p>
            <a:r>
              <a:rPr lang="en-US" sz="2000" dirty="0"/>
              <a:t>“</a:t>
            </a:r>
            <a:r>
              <a:rPr lang="en-US" sz="2000" b="1" dirty="0"/>
              <a:t>Empirical confidence interval calibration for population-level effect estimation studies in observational healthcare data</a:t>
            </a:r>
            <a:r>
              <a:rPr lang="en-US" sz="2000" dirty="0"/>
              <a:t>” accepted </a:t>
            </a:r>
          </a:p>
          <a:p>
            <a:pPr marL="457200" lvl="1" indent="0">
              <a:buNone/>
            </a:pPr>
            <a:r>
              <a:rPr lang="en-US" sz="1600" dirty="0"/>
              <a:t>led by Martijn Schuemie</a:t>
            </a:r>
          </a:p>
          <a:p>
            <a:r>
              <a:rPr lang="en-US" sz="2000" dirty="0"/>
              <a:t>“</a:t>
            </a:r>
            <a:r>
              <a:rPr lang="en-US" sz="2000" b="1" dirty="0"/>
              <a:t>Evaluating Large-Scale Propensity Score Performance Through Real-World and Synthetic Data Experiments</a:t>
            </a:r>
            <a:r>
              <a:rPr lang="en-US" sz="2000" dirty="0"/>
              <a:t>” submitted</a:t>
            </a:r>
          </a:p>
          <a:p>
            <a:pPr marL="457200" lvl="1" indent="0">
              <a:buNone/>
            </a:pPr>
            <a:r>
              <a:rPr lang="en-US" sz="1600" dirty="0"/>
              <a:t>Led by </a:t>
            </a:r>
            <a:r>
              <a:rPr lang="en-US" sz="1600" dirty="0" err="1"/>
              <a:t>Yuxi</a:t>
            </a:r>
            <a:r>
              <a:rPr lang="en-US" sz="1600" dirty="0"/>
              <a:t> Tian</a:t>
            </a:r>
          </a:p>
          <a:p>
            <a:r>
              <a:rPr lang="en-US" sz="2000" dirty="0"/>
              <a:t>“</a:t>
            </a:r>
            <a:r>
              <a:rPr lang="en-US" sz="2000" b="1" dirty="0"/>
              <a:t>Improving reproducibility using high-throughput observational studies with empirical calibration: comparing all depression treatments</a:t>
            </a:r>
            <a:r>
              <a:rPr lang="en-US" sz="2000" dirty="0"/>
              <a:t>” rejected 4 times</a:t>
            </a:r>
          </a:p>
          <a:p>
            <a:pPr marL="457200" lvl="1" indent="0">
              <a:buNone/>
            </a:pPr>
            <a:r>
              <a:rPr lang="en-US" sz="1600" dirty="0"/>
              <a:t>led by Martijn Schuemie</a:t>
            </a:r>
            <a:endParaRPr lang="en-US" sz="20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Goals for 2018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OHDSIs LHC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" b="6308"/>
          <a:stretch/>
        </p:blipFill>
        <p:spPr bwMode="auto">
          <a:xfrm>
            <a:off x="458248" y="1219200"/>
            <a:ext cx="8227504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46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0"/>
            <a:ext cx="6172200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OHDSIs LHC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38400" y="1334294"/>
            <a:ext cx="18288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4064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 &amp; positive controls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3622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Estimation methods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3180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Phenotypes</a:t>
            </a:r>
          </a:p>
          <a:p>
            <a:pPr algn="ctr"/>
            <a:r>
              <a:rPr lang="en-US" dirty="0"/>
              <a:t>(outcomes)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23622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Covariates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937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Exposures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010400" y="2835274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010400" y="381329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Synthesis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023100" y="4791324"/>
            <a:ext cx="18288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Dissemination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43180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Empirical calibration</a:t>
            </a:r>
          </a:p>
        </p:txBody>
      </p:sp>
      <p:sp>
        <p:nvSpPr>
          <p:cNvPr id="16" name="Flowchart: Magnetic Disk 15"/>
          <p:cNvSpPr/>
          <p:nvPr/>
        </p:nvSpPr>
        <p:spPr>
          <a:xfrm>
            <a:off x="6858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EHR</a:t>
            </a:r>
          </a:p>
        </p:txBody>
      </p:sp>
      <p:sp>
        <p:nvSpPr>
          <p:cNvPr id="17" name="Flowchart: Magnetic Disk 16"/>
          <p:cNvSpPr/>
          <p:nvPr/>
        </p:nvSpPr>
        <p:spPr>
          <a:xfrm>
            <a:off x="23749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Claims</a:t>
            </a:r>
          </a:p>
        </p:txBody>
      </p:sp>
      <p:sp>
        <p:nvSpPr>
          <p:cNvPr id="18" name="Flowchart: Magnetic Disk 17"/>
          <p:cNvSpPr/>
          <p:nvPr/>
        </p:nvSpPr>
        <p:spPr>
          <a:xfrm>
            <a:off x="40513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705600" y="1166811"/>
            <a:ext cx="18288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Evaluation &amp;</a:t>
            </a:r>
          </a:p>
          <a:p>
            <a:pPr algn="ctr"/>
            <a:r>
              <a:rPr lang="en-US" dirty="0"/>
              <a:t>validation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152400" y="2120105"/>
            <a:ext cx="6553200" cy="3442495"/>
          </a:xfrm>
          <a:prstGeom prst="roundRect">
            <a:avLst>
              <a:gd name="adj" fmla="val 5599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477000" y="1776411"/>
            <a:ext cx="381000" cy="34369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Arrow: Down 23"/>
          <p:cNvSpPr/>
          <p:nvPr/>
        </p:nvSpPr>
        <p:spPr>
          <a:xfrm>
            <a:off x="3200400" y="2031999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/>
          <p:cNvSpPr/>
          <p:nvPr/>
        </p:nvSpPr>
        <p:spPr>
          <a:xfrm rot="10800000">
            <a:off x="1219200" y="4431109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/>
          <p:cNvSpPr/>
          <p:nvPr/>
        </p:nvSpPr>
        <p:spPr>
          <a:xfrm rot="10800000">
            <a:off x="2908300" y="4437061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/>
          <p:cNvSpPr/>
          <p:nvPr/>
        </p:nvSpPr>
        <p:spPr>
          <a:xfrm rot="10800000">
            <a:off x="4584700" y="4456905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/>
          <p:cNvSpPr/>
          <p:nvPr/>
        </p:nvSpPr>
        <p:spPr>
          <a:xfrm rot="16200000">
            <a:off x="6585349" y="2980531"/>
            <a:ext cx="304800" cy="3929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/>
          <p:cNvSpPr/>
          <p:nvPr/>
        </p:nvSpPr>
        <p:spPr>
          <a:xfrm>
            <a:off x="7772400" y="3540981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/>
          <p:cNvSpPr/>
          <p:nvPr/>
        </p:nvSpPr>
        <p:spPr>
          <a:xfrm>
            <a:off x="7772399" y="4518628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6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0"/>
            <a:ext cx="6172200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OHDSIs LHC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38400" y="1334294"/>
            <a:ext cx="18288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4064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 &amp; positive controls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3622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Estimation methods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3180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Phenotypes</a:t>
            </a:r>
          </a:p>
          <a:p>
            <a:pPr algn="ctr"/>
            <a:r>
              <a:rPr lang="en-US" dirty="0"/>
              <a:t>(outcomes)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23622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Covariates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937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Exposures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010400" y="2835274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010400" y="381329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Synthesis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023100" y="4791324"/>
            <a:ext cx="18288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Dissemination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43180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Empirical calibration</a:t>
            </a:r>
          </a:p>
        </p:txBody>
      </p:sp>
      <p:sp>
        <p:nvSpPr>
          <p:cNvPr id="16" name="Flowchart: Magnetic Disk 15"/>
          <p:cNvSpPr/>
          <p:nvPr/>
        </p:nvSpPr>
        <p:spPr>
          <a:xfrm>
            <a:off x="6858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EHR</a:t>
            </a:r>
          </a:p>
        </p:txBody>
      </p:sp>
      <p:sp>
        <p:nvSpPr>
          <p:cNvPr id="17" name="Flowchart: Magnetic Disk 16"/>
          <p:cNvSpPr/>
          <p:nvPr/>
        </p:nvSpPr>
        <p:spPr>
          <a:xfrm>
            <a:off x="23749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Claims</a:t>
            </a:r>
          </a:p>
        </p:txBody>
      </p:sp>
      <p:sp>
        <p:nvSpPr>
          <p:cNvPr id="18" name="Flowchart: Magnetic Disk 17"/>
          <p:cNvSpPr/>
          <p:nvPr/>
        </p:nvSpPr>
        <p:spPr>
          <a:xfrm>
            <a:off x="40513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705600" y="1166811"/>
            <a:ext cx="18288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Evaluation &amp;</a:t>
            </a:r>
          </a:p>
          <a:p>
            <a:pPr algn="ctr"/>
            <a:r>
              <a:rPr lang="en-US" dirty="0"/>
              <a:t>validation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152400" y="2120105"/>
            <a:ext cx="6553200" cy="3442495"/>
          </a:xfrm>
          <a:prstGeom prst="roundRect">
            <a:avLst>
              <a:gd name="adj" fmla="val 5599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477000" y="1776411"/>
            <a:ext cx="381000" cy="34369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Arrow: Down 23"/>
          <p:cNvSpPr/>
          <p:nvPr/>
        </p:nvSpPr>
        <p:spPr>
          <a:xfrm>
            <a:off x="3200400" y="2031999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/>
          <p:cNvSpPr/>
          <p:nvPr/>
        </p:nvSpPr>
        <p:spPr>
          <a:xfrm rot="10800000">
            <a:off x="1219200" y="4431109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/>
          <p:cNvSpPr/>
          <p:nvPr/>
        </p:nvSpPr>
        <p:spPr>
          <a:xfrm rot="10800000">
            <a:off x="2908300" y="4437061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/>
          <p:cNvSpPr/>
          <p:nvPr/>
        </p:nvSpPr>
        <p:spPr>
          <a:xfrm rot="10800000">
            <a:off x="4584700" y="4456905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/>
          <p:cNvSpPr/>
          <p:nvPr/>
        </p:nvSpPr>
        <p:spPr>
          <a:xfrm rot="16200000">
            <a:off x="6585349" y="2980531"/>
            <a:ext cx="304800" cy="3929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/>
          <p:cNvSpPr/>
          <p:nvPr/>
        </p:nvSpPr>
        <p:spPr>
          <a:xfrm>
            <a:off x="7772400" y="3540981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/>
          <p:cNvSpPr/>
          <p:nvPr/>
        </p:nvSpPr>
        <p:spPr>
          <a:xfrm>
            <a:off x="7772399" y="4518628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2"/>
          <p:cNvSpPr/>
          <p:nvPr/>
        </p:nvSpPr>
        <p:spPr>
          <a:xfrm rot="5400000" flipH="1">
            <a:off x="2309181" y="2003827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6"/>
          <p:cNvSpPr/>
          <p:nvPr/>
        </p:nvSpPr>
        <p:spPr>
          <a:xfrm>
            <a:off x="393701" y="2596460"/>
            <a:ext cx="6388096" cy="2036657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Research questions</a:t>
            </a:r>
          </a:p>
          <a:p>
            <a:r>
              <a:rPr lang="en-US" sz="2000" dirty="0"/>
              <a:t>Move from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One question at a time (e.g. </a:t>
            </a:r>
            <a:r>
              <a:rPr lang="en-US" sz="2000" dirty="0" err="1"/>
              <a:t>keppra</a:t>
            </a:r>
            <a:r>
              <a:rPr lang="en-US" sz="2000" dirty="0"/>
              <a:t> &amp; angioedema)</a:t>
            </a:r>
          </a:p>
          <a:p>
            <a:r>
              <a:rPr lang="en-US" sz="2000" dirty="0"/>
              <a:t>to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Many questions at a time (e.g. all depression treatments)</a:t>
            </a:r>
          </a:p>
        </p:txBody>
      </p:sp>
    </p:spTree>
    <p:extLst>
      <p:ext uri="{BB962C8B-B14F-4D97-AF65-F5344CB8AC3E}">
        <p14:creationId xmlns:p14="http://schemas.microsoft.com/office/powerpoint/2010/main" val="2883837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0"/>
            <a:ext cx="6172200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OHDSIs LHC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38400" y="1334294"/>
            <a:ext cx="18288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4064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 &amp; positive controls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3622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Estimation methods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3180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Phenotypes</a:t>
            </a:r>
          </a:p>
          <a:p>
            <a:pPr algn="ctr"/>
            <a:r>
              <a:rPr lang="en-US" dirty="0"/>
              <a:t>(outcomes)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23622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Covariates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937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Exposures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010400" y="2835274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010400" y="381329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Synthesis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023100" y="4791324"/>
            <a:ext cx="18288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Dissemination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43180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Empirical calibration</a:t>
            </a:r>
          </a:p>
        </p:txBody>
      </p:sp>
      <p:sp>
        <p:nvSpPr>
          <p:cNvPr id="16" name="Flowchart: Magnetic Disk 15"/>
          <p:cNvSpPr/>
          <p:nvPr/>
        </p:nvSpPr>
        <p:spPr>
          <a:xfrm>
            <a:off x="6858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EHR</a:t>
            </a:r>
          </a:p>
        </p:txBody>
      </p:sp>
      <p:sp>
        <p:nvSpPr>
          <p:cNvPr id="17" name="Flowchart: Magnetic Disk 16"/>
          <p:cNvSpPr/>
          <p:nvPr/>
        </p:nvSpPr>
        <p:spPr>
          <a:xfrm>
            <a:off x="23749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Claims</a:t>
            </a:r>
          </a:p>
        </p:txBody>
      </p:sp>
      <p:sp>
        <p:nvSpPr>
          <p:cNvPr id="18" name="Flowchart: Magnetic Disk 17"/>
          <p:cNvSpPr/>
          <p:nvPr/>
        </p:nvSpPr>
        <p:spPr>
          <a:xfrm>
            <a:off x="40513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705600" y="1166811"/>
            <a:ext cx="18288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Evaluation &amp;</a:t>
            </a:r>
          </a:p>
          <a:p>
            <a:pPr algn="ctr"/>
            <a:r>
              <a:rPr lang="en-US" dirty="0"/>
              <a:t>validation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152400" y="2120105"/>
            <a:ext cx="6553200" cy="3442495"/>
          </a:xfrm>
          <a:prstGeom prst="roundRect">
            <a:avLst>
              <a:gd name="adj" fmla="val 5599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477000" y="1776411"/>
            <a:ext cx="381000" cy="34369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Arrow: Down 23"/>
          <p:cNvSpPr/>
          <p:nvPr/>
        </p:nvSpPr>
        <p:spPr>
          <a:xfrm>
            <a:off x="3200400" y="2031999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/>
          <p:cNvSpPr/>
          <p:nvPr/>
        </p:nvSpPr>
        <p:spPr>
          <a:xfrm rot="10800000">
            <a:off x="1219200" y="4431109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/>
          <p:cNvSpPr/>
          <p:nvPr/>
        </p:nvSpPr>
        <p:spPr>
          <a:xfrm rot="10800000">
            <a:off x="2908300" y="4437061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/>
          <p:cNvSpPr/>
          <p:nvPr/>
        </p:nvSpPr>
        <p:spPr>
          <a:xfrm rot="10800000">
            <a:off x="4584700" y="4456905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/>
          <p:cNvSpPr/>
          <p:nvPr/>
        </p:nvSpPr>
        <p:spPr>
          <a:xfrm rot="16200000">
            <a:off x="6585349" y="2980531"/>
            <a:ext cx="304800" cy="3929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/>
          <p:cNvSpPr/>
          <p:nvPr/>
        </p:nvSpPr>
        <p:spPr>
          <a:xfrm>
            <a:off x="7772400" y="3540981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/>
          <p:cNvSpPr/>
          <p:nvPr/>
        </p:nvSpPr>
        <p:spPr>
          <a:xfrm>
            <a:off x="7772399" y="4518628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2"/>
          <p:cNvSpPr/>
          <p:nvPr/>
        </p:nvSpPr>
        <p:spPr>
          <a:xfrm rot="5400000" flipH="1">
            <a:off x="965317" y="3129795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6"/>
          <p:cNvSpPr/>
          <p:nvPr/>
        </p:nvSpPr>
        <p:spPr>
          <a:xfrm>
            <a:off x="387752" y="3615181"/>
            <a:ext cx="6388096" cy="2557019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Negative controls</a:t>
            </a:r>
          </a:p>
          <a:p>
            <a:r>
              <a:rPr lang="en-US" sz="2000" dirty="0"/>
              <a:t>No one in OHDSI (except </a:t>
            </a:r>
            <a:r>
              <a:rPr lang="en-US" sz="2000" dirty="0" err="1"/>
              <a:t>JnJ</a:t>
            </a:r>
            <a:r>
              <a:rPr lang="en-US" sz="2000" dirty="0"/>
              <a:t>) has capability to generate negative  controls at scale</a:t>
            </a:r>
          </a:p>
          <a:p>
            <a:endParaRPr lang="en-US" sz="2000" dirty="0"/>
          </a:p>
          <a:p>
            <a:r>
              <a:rPr lang="en-US" sz="2000" dirty="0"/>
              <a:t>Goal for 2018: create tools to facilitate process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Led by Erica Voss and Lee Evans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In ATLAS + stand-alone web tool</a:t>
            </a:r>
          </a:p>
        </p:txBody>
      </p:sp>
    </p:spTree>
    <p:extLst>
      <p:ext uri="{BB962C8B-B14F-4D97-AF65-F5344CB8AC3E}">
        <p14:creationId xmlns:p14="http://schemas.microsoft.com/office/powerpoint/2010/main" val="4275516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0"/>
            <a:ext cx="6172200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OHDSIs LHC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38400" y="1334294"/>
            <a:ext cx="18288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4064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 &amp; positive controls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3622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Estimation methods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3180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Phenotypes</a:t>
            </a:r>
          </a:p>
          <a:p>
            <a:pPr algn="ctr"/>
            <a:r>
              <a:rPr lang="en-US" dirty="0"/>
              <a:t>(outcomes)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23622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Covariates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937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Exposures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010400" y="2835274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010400" y="381329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Synthesis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023100" y="4791324"/>
            <a:ext cx="18288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Dissemination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43180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Empirical calibration</a:t>
            </a:r>
          </a:p>
        </p:txBody>
      </p:sp>
      <p:sp>
        <p:nvSpPr>
          <p:cNvPr id="16" name="Flowchart: Magnetic Disk 15"/>
          <p:cNvSpPr/>
          <p:nvPr/>
        </p:nvSpPr>
        <p:spPr>
          <a:xfrm>
            <a:off x="6858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EHR</a:t>
            </a:r>
          </a:p>
        </p:txBody>
      </p:sp>
      <p:sp>
        <p:nvSpPr>
          <p:cNvPr id="17" name="Flowchart: Magnetic Disk 16"/>
          <p:cNvSpPr/>
          <p:nvPr/>
        </p:nvSpPr>
        <p:spPr>
          <a:xfrm>
            <a:off x="23749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Claims</a:t>
            </a:r>
          </a:p>
        </p:txBody>
      </p:sp>
      <p:sp>
        <p:nvSpPr>
          <p:cNvPr id="18" name="Flowchart: Magnetic Disk 17"/>
          <p:cNvSpPr/>
          <p:nvPr/>
        </p:nvSpPr>
        <p:spPr>
          <a:xfrm>
            <a:off x="40513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705600" y="1166811"/>
            <a:ext cx="18288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Evaluation &amp;</a:t>
            </a:r>
          </a:p>
          <a:p>
            <a:pPr algn="ctr"/>
            <a:r>
              <a:rPr lang="en-US" dirty="0"/>
              <a:t>validation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152400" y="2120105"/>
            <a:ext cx="6553200" cy="3442495"/>
          </a:xfrm>
          <a:prstGeom prst="roundRect">
            <a:avLst>
              <a:gd name="adj" fmla="val 5599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477000" y="1776411"/>
            <a:ext cx="381000" cy="34369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Arrow: Down 23"/>
          <p:cNvSpPr/>
          <p:nvPr/>
        </p:nvSpPr>
        <p:spPr>
          <a:xfrm>
            <a:off x="3200400" y="2031999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/>
          <p:cNvSpPr/>
          <p:nvPr/>
        </p:nvSpPr>
        <p:spPr>
          <a:xfrm rot="10800000">
            <a:off x="1219200" y="4431109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/>
          <p:cNvSpPr/>
          <p:nvPr/>
        </p:nvSpPr>
        <p:spPr>
          <a:xfrm rot="10800000">
            <a:off x="2908300" y="4437061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/>
          <p:cNvSpPr/>
          <p:nvPr/>
        </p:nvSpPr>
        <p:spPr>
          <a:xfrm rot="10800000">
            <a:off x="4584700" y="4456905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/>
          <p:cNvSpPr/>
          <p:nvPr/>
        </p:nvSpPr>
        <p:spPr>
          <a:xfrm rot="16200000">
            <a:off x="6585349" y="2980531"/>
            <a:ext cx="304800" cy="3929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/>
          <p:cNvSpPr/>
          <p:nvPr/>
        </p:nvSpPr>
        <p:spPr>
          <a:xfrm>
            <a:off x="7772400" y="3540981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/>
          <p:cNvSpPr/>
          <p:nvPr/>
        </p:nvSpPr>
        <p:spPr>
          <a:xfrm>
            <a:off x="7772399" y="4518628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2"/>
          <p:cNvSpPr/>
          <p:nvPr/>
        </p:nvSpPr>
        <p:spPr>
          <a:xfrm rot="5400000" flipH="1">
            <a:off x="2870317" y="3112058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6"/>
          <p:cNvSpPr/>
          <p:nvPr/>
        </p:nvSpPr>
        <p:spPr>
          <a:xfrm>
            <a:off x="387752" y="3615182"/>
            <a:ext cx="6388096" cy="2250952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Estimation methods</a:t>
            </a:r>
          </a:p>
          <a:p>
            <a:r>
              <a:rPr lang="en-US" sz="2000" dirty="0"/>
              <a:t>Currently our methods are focused on average effect in population.</a:t>
            </a:r>
          </a:p>
          <a:p>
            <a:endParaRPr lang="en-US" sz="2000" dirty="0"/>
          </a:p>
          <a:p>
            <a:r>
              <a:rPr lang="en-US" sz="2000" dirty="0"/>
              <a:t>More helpful would be automatically identifying subgroups with differential effects.</a:t>
            </a:r>
          </a:p>
        </p:txBody>
      </p:sp>
    </p:spTree>
    <p:extLst>
      <p:ext uri="{BB962C8B-B14F-4D97-AF65-F5344CB8AC3E}">
        <p14:creationId xmlns:p14="http://schemas.microsoft.com/office/powerpoint/2010/main" val="3101954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0"/>
            <a:ext cx="6172200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OHDSIs LHC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38400" y="1334294"/>
            <a:ext cx="18288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4064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 &amp; positive controls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3622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Estimation methods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3180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Phenotypes</a:t>
            </a:r>
          </a:p>
          <a:p>
            <a:pPr algn="ctr"/>
            <a:r>
              <a:rPr lang="en-US" dirty="0"/>
              <a:t>(outcomes)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23622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Covariates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937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Exposures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010400" y="2835274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010400" y="381329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Synthesis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023100" y="4791324"/>
            <a:ext cx="18288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Dissemination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43180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Empirical calibration</a:t>
            </a:r>
          </a:p>
        </p:txBody>
      </p:sp>
      <p:sp>
        <p:nvSpPr>
          <p:cNvPr id="16" name="Flowchart: Magnetic Disk 15"/>
          <p:cNvSpPr/>
          <p:nvPr/>
        </p:nvSpPr>
        <p:spPr>
          <a:xfrm>
            <a:off x="6858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EHR</a:t>
            </a:r>
          </a:p>
        </p:txBody>
      </p:sp>
      <p:sp>
        <p:nvSpPr>
          <p:cNvPr id="17" name="Flowchart: Magnetic Disk 16"/>
          <p:cNvSpPr/>
          <p:nvPr/>
        </p:nvSpPr>
        <p:spPr>
          <a:xfrm>
            <a:off x="23749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Claims</a:t>
            </a:r>
          </a:p>
        </p:txBody>
      </p:sp>
      <p:sp>
        <p:nvSpPr>
          <p:cNvPr id="18" name="Flowchart: Magnetic Disk 17"/>
          <p:cNvSpPr/>
          <p:nvPr/>
        </p:nvSpPr>
        <p:spPr>
          <a:xfrm>
            <a:off x="40513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705600" y="1166811"/>
            <a:ext cx="18288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Evaluation &amp;</a:t>
            </a:r>
          </a:p>
          <a:p>
            <a:pPr algn="ctr"/>
            <a:r>
              <a:rPr lang="en-US" dirty="0"/>
              <a:t>validation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152400" y="2120105"/>
            <a:ext cx="6553200" cy="3442495"/>
          </a:xfrm>
          <a:prstGeom prst="roundRect">
            <a:avLst>
              <a:gd name="adj" fmla="val 5599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477000" y="1776411"/>
            <a:ext cx="381000" cy="34369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Arrow: Down 23"/>
          <p:cNvSpPr/>
          <p:nvPr/>
        </p:nvSpPr>
        <p:spPr>
          <a:xfrm>
            <a:off x="3200400" y="2031999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/>
          <p:cNvSpPr/>
          <p:nvPr/>
        </p:nvSpPr>
        <p:spPr>
          <a:xfrm rot="10800000">
            <a:off x="1219200" y="4431109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/>
          <p:cNvSpPr/>
          <p:nvPr/>
        </p:nvSpPr>
        <p:spPr>
          <a:xfrm rot="10800000">
            <a:off x="2908300" y="4437061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/>
          <p:cNvSpPr/>
          <p:nvPr/>
        </p:nvSpPr>
        <p:spPr>
          <a:xfrm rot="10800000">
            <a:off x="4584700" y="4456905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/>
          <p:cNvSpPr/>
          <p:nvPr/>
        </p:nvSpPr>
        <p:spPr>
          <a:xfrm rot="16200000">
            <a:off x="6585349" y="2980531"/>
            <a:ext cx="304800" cy="3929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/>
          <p:cNvSpPr/>
          <p:nvPr/>
        </p:nvSpPr>
        <p:spPr>
          <a:xfrm>
            <a:off x="7772400" y="3540981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/>
          <p:cNvSpPr/>
          <p:nvPr/>
        </p:nvSpPr>
        <p:spPr>
          <a:xfrm>
            <a:off x="7772399" y="4518628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2"/>
          <p:cNvSpPr/>
          <p:nvPr/>
        </p:nvSpPr>
        <p:spPr>
          <a:xfrm rot="5400000" flipH="1">
            <a:off x="7139086" y="1857818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6"/>
          <p:cNvSpPr/>
          <p:nvPr/>
        </p:nvSpPr>
        <p:spPr>
          <a:xfrm>
            <a:off x="1981200" y="2415506"/>
            <a:ext cx="6388096" cy="2006638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Evaluation and validation</a:t>
            </a:r>
          </a:p>
          <a:p>
            <a:r>
              <a:rPr lang="en-US" sz="2000" dirty="0"/>
              <a:t>Observational research has very bad reputation for some.</a:t>
            </a:r>
          </a:p>
          <a:p>
            <a:endParaRPr lang="en-US" sz="2000" dirty="0"/>
          </a:p>
          <a:p>
            <a:r>
              <a:rPr lang="en-US" sz="2000" dirty="0"/>
              <a:t>Need to provide convincing evidence that observational studies can be trusted, and under what conditions.</a:t>
            </a:r>
          </a:p>
        </p:txBody>
      </p:sp>
    </p:spTree>
    <p:extLst>
      <p:ext uri="{BB962C8B-B14F-4D97-AF65-F5344CB8AC3E}">
        <p14:creationId xmlns:p14="http://schemas.microsoft.com/office/powerpoint/2010/main" val="417533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Achievements in 2017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42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0"/>
            <a:ext cx="6172200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OHDSIs LHC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38400" y="1334294"/>
            <a:ext cx="18288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4064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 &amp; positive controls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3622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Estimation methods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3180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Phenotypes</a:t>
            </a:r>
          </a:p>
          <a:p>
            <a:pPr algn="ctr"/>
            <a:r>
              <a:rPr lang="en-US" dirty="0"/>
              <a:t>(outcomes)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23622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Covariates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937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Exposures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010400" y="2835274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010400" y="381329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Synthesis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023100" y="4791324"/>
            <a:ext cx="18288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Dissemination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43180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Empirical calibration</a:t>
            </a:r>
          </a:p>
        </p:txBody>
      </p:sp>
      <p:sp>
        <p:nvSpPr>
          <p:cNvPr id="16" name="Flowchart: Magnetic Disk 15"/>
          <p:cNvSpPr/>
          <p:nvPr/>
        </p:nvSpPr>
        <p:spPr>
          <a:xfrm>
            <a:off x="6858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EHR</a:t>
            </a:r>
          </a:p>
        </p:txBody>
      </p:sp>
      <p:sp>
        <p:nvSpPr>
          <p:cNvPr id="17" name="Flowchart: Magnetic Disk 16"/>
          <p:cNvSpPr/>
          <p:nvPr/>
        </p:nvSpPr>
        <p:spPr>
          <a:xfrm>
            <a:off x="23749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Claims</a:t>
            </a:r>
          </a:p>
        </p:txBody>
      </p:sp>
      <p:sp>
        <p:nvSpPr>
          <p:cNvPr id="18" name="Flowchart: Magnetic Disk 17"/>
          <p:cNvSpPr/>
          <p:nvPr/>
        </p:nvSpPr>
        <p:spPr>
          <a:xfrm>
            <a:off x="40513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705600" y="1166811"/>
            <a:ext cx="18288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Evaluation &amp;</a:t>
            </a:r>
          </a:p>
          <a:p>
            <a:pPr algn="ctr"/>
            <a:r>
              <a:rPr lang="en-US" dirty="0"/>
              <a:t>validation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152400" y="2120105"/>
            <a:ext cx="6553200" cy="3442495"/>
          </a:xfrm>
          <a:prstGeom prst="roundRect">
            <a:avLst>
              <a:gd name="adj" fmla="val 5599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477000" y="1776411"/>
            <a:ext cx="381000" cy="34369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Arrow: Down 23"/>
          <p:cNvSpPr/>
          <p:nvPr/>
        </p:nvSpPr>
        <p:spPr>
          <a:xfrm>
            <a:off x="3200400" y="2031999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/>
          <p:cNvSpPr/>
          <p:nvPr/>
        </p:nvSpPr>
        <p:spPr>
          <a:xfrm rot="10800000">
            <a:off x="1219200" y="4431109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/>
          <p:cNvSpPr/>
          <p:nvPr/>
        </p:nvSpPr>
        <p:spPr>
          <a:xfrm rot="10800000">
            <a:off x="2908300" y="4437061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/>
          <p:cNvSpPr/>
          <p:nvPr/>
        </p:nvSpPr>
        <p:spPr>
          <a:xfrm rot="10800000">
            <a:off x="4584700" y="4456905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/>
          <p:cNvSpPr/>
          <p:nvPr/>
        </p:nvSpPr>
        <p:spPr>
          <a:xfrm rot="16200000">
            <a:off x="6585349" y="2980531"/>
            <a:ext cx="304800" cy="3929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/>
          <p:cNvSpPr/>
          <p:nvPr/>
        </p:nvSpPr>
        <p:spPr>
          <a:xfrm>
            <a:off x="7772400" y="3540981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/>
          <p:cNvSpPr/>
          <p:nvPr/>
        </p:nvSpPr>
        <p:spPr>
          <a:xfrm>
            <a:off x="7772399" y="4518628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2"/>
          <p:cNvSpPr/>
          <p:nvPr/>
        </p:nvSpPr>
        <p:spPr>
          <a:xfrm rot="16200000" flipH="1">
            <a:off x="4885912" y="2806295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6"/>
          <p:cNvSpPr/>
          <p:nvPr/>
        </p:nvSpPr>
        <p:spPr>
          <a:xfrm>
            <a:off x="286244" y="380999"/>
            <a:ext cx="8019556" cy="2567177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Phenotypes</a:t>
            </a:r>
          </a:p>
          <a:p>
            <a:r>
              <a:rPr lang="en-US" sz="2000" dirty="0"/>
              <a:t>Currently phenotypes are hand-crafted, with unknown operating characteristics and portability.</a:t>
            </a:r>
          </a:p>
          <a:p>
            <a:endParaRPr lang="en-US" sz="2000" dirty="0"/>
          </a:p>
          <a:p>
            <a:r>
              <a:rPr lang="en-US" sz="2000" dirty="0"/>
              <a:t>Stanford and NYU have made some progress using predictive models, but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Case yes/no but not date of onset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‘Silver standard’ not necessarily portable (or available)</a:t>
            </a:r>
          </a:p>
        </p:txBody>
      </p:sp>
      <p:sp>
        <p:nvSpPr>
          <p:cNvPr id="33" name="Rounded Rectangle 6"/>
          <p:cNvSpPr/>
          <p:nvPr/>
        </p:nvSpPr>
        <p:spPr>
          <a:xfrm>
            <a:off x="286244" y="3683001"/>
            <a:ext cx="8019556" cy="1831849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Possible paths forward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Inventory of concepts available at each site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Using indication of drugs as silver standard (e.g. all metformin users must have T2DM)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99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0"/>
            <a:ext cx="6172200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OHDSIs LHC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38400" y="1334294"/>
            <a:ext cx="18288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4064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 &amp; positive controls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3622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Estimation methods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3180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Phenotypes</a:t>
            </a:r>
          </a:p>
          <a:p>
            <a:pPr algn="ctr"/>
            <a:r>
              <a:rPr lang="en-US" dirty="0"/>
              <a:t>(outcomes)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23622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Covariates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93700" y="3403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Exposures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010400" y="2835274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010400" y="381329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Synthesis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023100" y="4791324"/>
            <a:ext cx="18288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Dissemination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4318000" y="2479279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Empirical calibration</a:t>
            </a:r>
          </a:p>
        </p:txBody>
      </p:sp>
      <p:sp>
        <p:nvSpPr>
          <p:cNvPr id="16" name="Flowchart: Magnetic Disk 15"/>
          <p:cNvSpPr/>
          <p:nvPr/>
        </p:nvSpPr>
        <p:spPr>
          <a:xfrm>
            <a:off x="6858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EHR</a:t>
            </a:r>
          </a:p>
        </p:txBody>
      </p:sp>
      <p:sp>
        <p:nvSpPr>
          <p:cNvPr id="17" name="Flowchart: Magnetic Disk 16"/>
          <p:cNvSpPr/>
          <p:nvPr/>
        </p:nvSpPr>
        <p:spPr>
          <a:xfrm>
            <a:off x="23749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Claims</a:t>
            </a:r>
          </a:p>
        </p:txBody>
      </p:sp>
      <p:sp>
        <p:nvSpPr>
          <p:cNvPr id="18" name="Flowchart: Magnetic Disk 17"/>
          <p:cNvSpPr/>
          <p:nvPr/>
        </p:nvSpPr>
        <p:spPr>
          <a:xfrm>
            <a:off x="4051300" y="4800600"/>
            <a:ext cx="1371600" cy="6096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705600" y="1166811"/>
            <a:ext cx="18288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Evaluation &amp;</a:t>
            </a:r>
          </a:p>
          <a:p>
            <a:pPr algn="ctr"/>
            <a:r>
              <a:rPr lang="en-US" dirty="0"/>
              <a:t>validation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152400" y="2120105"/>
            <a:ext cx="6553200" cy="3442495"/>
          </a:xfrm>
          <a:prstGeom prst="roundRect">
            <a:avLst>
              <a:gd name="adj" fmla="val 5599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477000" y="1776411"/>
            <a:ext cx="381000" cy="34369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Arrow: Down 23"/>
          <p:cNvSpPr/>
          <p:nvPr/>
        </p:nvSpPr>
        <p:spPr>
          <a:xfrm>
            <a:off x="3200400" y="2031999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/>
          <p:cNvSpPr/>
          <p:nvPr/>
        </p:nvSpPr>
        <p:spPr>
          <a:xfrm rot="10800000">
            <a:off x="1219200" y="4431109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/>
          <p:cNvSpPr/>
          <p:nvPr/>
        </p:nvSpPr>
        <p:spPr>
          <a:xfrm rot="10800000">
            <a:off x="2908300" y="4437061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/>
          <p:cNvSpPr/>
          <p:nvPr/>
        </p:nvSpPr>
        <p:spPr>
          <a:xfrm rot="10800000">
            <a:off x="4584700" y="4456905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/>
          <p:cNvSpPr/>
          <p:nvPr/>
        </p:nvSpPr>
        <p:spPr>
          <a:xfrm rot="16200000">
            <a:off x="6585349" y="2980531"/>
            <a:ext cx="304800" cy="3929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/>
          <p:cNvSpPr/>
          <p:nvPr/>
        </p:nvSpPr>
        <p:spPr>
          <a:xfrm>
            <a:off x="7772400" y="3540981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/>
          <p:cNvSpPr/>
          <p:nvPr/>
        </p:nvSpPr>
        <p:spPr>
          <a:xfrm>
            <a:off x="7772399" y="4518628"/>
            <a:ext cx="304800" cy="1762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2"/>
          <p:cNvSpPr/>
          <p:nvPr/>
        </p:nvSpPr>
        <p:spPr>
          <a:xfrm rot="10800000" flipH="1">
            <a:off x="6330829" y="3858998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6"/>
          <p:cNvSpPr/>
          <p:nvPr/>
        </p:nvSpPr>
        <p:spPr>
          <a:xfrm>
            <a:off x="114066" y="3073399"/>
            <a:ext cx="6388096" cy="2665412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Evidence synthesis</a:t>
            </a:r>
          </a:p>
          <a:p>
            <a:r>
              <a:rPr lang="en-US" sz="2000" dirty="0"/>
              <a:t>Current meta-analysis assumes asymptotic assumption holds, but not true for most studies.</a:t>
            </a:r>
          </a:p>
          <a:p>
            <a:r>
              <a:rPr lang="en-US" sz="2000" dirty="0"/>
              <a:t>- Develop meta-analysis based on likelihood profiling?</a:t>
            </a:r>
          </a:p>
          <a:p>
            <a:endParaRPr lang="en-US" sz="2000" dirty="0"/>
          </a:p>
          <a:p>
            <a:r>
              <a:rPr lang="en-US" sz="2000" dirty="0"/>
              <a:t>Currently no formal way to reconcile results from multiple methods / analysis choices.</a:t>
            </a:r>
          </a:p>
          <a:p>
            <a:r>
              <a:rPr lang="en-US" sz="2000" dirty="0"/>
              <a:t>- Develop Bayesian sensitivity analysis?</a:t>
            </a:r>
          </a:p>
        </p:txBody>
      </p:sp>
    </p:spTree>
    <p:extLst>
      <p:ext uri="{BB962C8B-B14F-4D97-AF65-F5344CB8AC3E}">
        <p14:creationId xmlns:p14="http://schemas.microsoft.com/office/powerpoint/2010/main" val="1809711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Our end goal is to generate evidence</a:t>
            </a:r>
          </a:p>
          <a:p>
            <a:r>
              <a:rPr lang="en-US" sz="2800" dirty="0"/>
              <a:t>In 2017 we fortified the ground work</a:t>
            </a:r>
          </a:p>
          <a:p>
            <a:r>
              <a:rPr lang="en-US" sz="2800" dirty="0"/>
              <a:t>In 2018 we need to fill in some gaping holes</a:t>
            </a:r>
          </a:p>
          <a:p>
            <a:pPr lvl="1"/>
            <a:r>
              <a:rPr lang="en-US" sz="2400" dirty="0"/>
              <a:t>Phenotyping across a heterogeneous data network</a:t>
            </a:r>
          </a:p>
          <a:p>
            <a:pPr lvl="1"/>
            <a:r>
              <a:rPr lang="en-US" sz="2400" dirty="0"/>
              <a:t>Universal negative control selection</a:t>
            </a:r>
          </a:p>
          <a:p>
            <a:pPr lvl="1"/>
            <a:r>
              <a:rPr lang="en-US" sz="2400" dirty="0"/>
              <a:t>Evidence synthesis across sites and across designs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69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 of next meeting(s)?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9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workgroup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60748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Western hemisphere: </a:t>
            </a:r>
            <a:r>
              <a:rPr lang="en-US" sz="2400" b="1" dirty="0"/>
              <a:t>February 1</a:t>
            </a:r>
          </a:p>
          <a:p>
            <a:r>
              <a:rPr lang="en-US" sz="2400" dirty="0"/>
              <a:t>6pm Central European time</a:t>
            </a:r>
          </a:p>
          <a:p>
            <a:r>
              <a:rPr lang="en-US" sz="2400" dirty="0"/>
              <a:t>12pm New York</a:t>
            </a:r>
          </a:p>
          <a:p>
            <a:r>
              <a:rPr lang="en-US" sz="2400" dirty="0"/>
              <a:t>9am Los Angeles / Stanford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Eastern hemisphere: February 21</a:t>
            </a:r>
          </a:p>
          <a:p>
            <a:r>
              <a:rPr lang="en-US" sz="2400" dirty="0"/>
              <a:t>3pm Hong Kong / Taiwan</a:t>
            </a:r>
          </a:p>
          <a:p>
            <a:r>
              <a:rPr lang="en-US" sz="2400" dirty="0"/>
              <a:t>4pm South Korea</a:t>
            </a:r>
          </a:p>
          <a:p>
            <a:r>
              <a:rPr lang="en-US" sz="2400" dirty="0"/>
              <a:t>5:30pm Adelaide</a:t>
            </a:r>
          </a:p>
          <a:p>
            <a:r>
              <a:rPr lang="en-US" sz="2400" dirty="0"/>
              <a:t>8am Central European time</a:t>
            </a:r>
          </a:p>
          <a:p>
            <a:r>
              <a:rPr lang="en-US" sz="2400" dirty="0"/>
              <a:t>7am UK time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5913276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8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OHDSI Methods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277678" y="1509461"/>
            <a:ext cx="1667743" cy="1042364"/>
            <a:chOff x="414337" y="448656"/>
            <a:chExt cx="2024063" cy="1265069"/>
          </a:xfrm>
        </p:grpSpPr>
        <p:sp>
          <p:nvSpPr>
            <p:cNvPr id="129" name="Rounded Rectangle 8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30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34" name="Freeform 3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Freeform 4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Freeform 7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New-user cohort studies using large-scale regression for propensity and outcome models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71153" y="448656"/>
              <a:ext cx="1124884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Cohort Method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007538" y="1509461"/>
            <a:ext cx="1678674" cy="1042364"/>
            <a:chOff x="2590800" y="462452"/>
            <a:chExt cx="2037329" cy="1265069"/>
          </a:xfrm>
        </p:grpSpPr>
        <p:sp>
          <p:nvSpPr>
            <p:cNvPr id="138" name="Rounded Rectangle 33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39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590800" y="711859"/>
              <a:ext cx="2024062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Self-Controlled Case Series analysis using few or many predictors, includes splines for age and seasonality.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847616" y="462452"/>
              <a:ext cx="1780513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Self-Controlled Case Series</a:t>
              </a: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43" name="Freeform 42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Freeform 43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Freeform 44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3754347" y="1509461"/>
            <a:ext cx="1667743" cy="1042364"/>
            <a:chOff x="2590800" y="462452"/>
            <a:chExt cx="2024063" cy="1265069"/>
          </a:xfrm>
        </p:grpSpPr>
        <p:sp>
          <p:nvSpPr>
            <p:cNvPr id="147" name="Rounded Rectangle 48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48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590800" y="711859"/>
              <a:ext cx="2024063" cy="672362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 self-controlled cohort design, where time preceding exposure is used as control.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847616" y="462452"/>
              <a:ext cx="1531491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Self-Controlled Cohort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52" name="Freeform 53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Freeform 54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Freeform 55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277678" y="2696409"/>
            <a:ext cx="1667743" cy="1067275"/>
            <a:chOff x="414337" y="448656"/>
            <a:chExt cx="2024063" cy="1295302"/>
          </a:xfrm>
        </p:grpSpPr>
        <p:sp>
          <p:nvSpPr>
            <p:cNvPr id="156" name="Rounded Rectangle 66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57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61" name="Freeform 71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Freeform 72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Freeform 73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414337" y="698063"/>
              <a:ext cx="2024063" cy="10458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75000"/>
                    </a:schemeClr>
                  </a:solidFill>
                </a:rPr>
                <a:t>Build and evaluate predictive models for user-specified outcomes, using a wide array of machine learning algorithms.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71153" y="448656"/>
              <a:ext cx="1607366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Patient Level Prediction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77678" y="3894351"/>
            <a:ext cx="1667743" cy="1042364"/>
            <a:chOff x="414337" y="448656"/>
            <a:chExt cx="2024063" cy="1265069"/>
          </a:xfrm>
        </p:grpSpPr>
        <p:sp>
          <p:nvSpPr>
            <p:cNvPr id="165" name="Rounded Rectangle 75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66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70" name="Freeform 80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Freeform 81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Freeform 82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14337" y="698061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2">
                      <a:lumMod val="75000"/>
                    </a:schemeClr>
                  </a:solidFill>
                </a:rPr>
                <a:t>Use negative control exposure-outcome pairs to profile and calibrate a particular analysis design.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71153" y="448656"/>
              <a:ext cx="1443944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Empirical Calibration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013004" y="3881896"/>
            <a:ext cx="1667743" cy="1067275"/>
            <a:chOff x="414337" y="448656"/>
            <a:chExt cx="2024063" cy="1295302"/>
          </a:xfrm>
        </p:grpSpPr>
        <p:sp>
          <p:nvSpPr>
            <p:cNvPr id="174" name="Rounded Rectangle 84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75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79" name="Freeform 89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Freeform 90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Freeform 91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414337" y="698063"/>
              <a:ext cx="2024063" cy="10458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2">
                      <a:lumMod val="75000"/>
                    </a:schemeClr>
                  </a:solidFill>
                </a:rPr>
                <a:t>Use real data and established reference sets as well as simulations injected in real data to evaluate the performance of methods.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71153" y="448656"/>
              <a:ext cx="1344724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Method Evaluation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77678" y="5105400"/>
            <a:ext cx="1667743" cy="1042364"/>
            <a:chOff x="414337" y="448656"/>
            <a:chExt cx="2024063" cy="1265069"/>
          </a:xfrm>
        </p:grpSpPr>
        <p:sp>
          <p:nvSpPr>
            <p:cNvPr id="183" name="Rounded Rectangle 93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84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88" name="Freeform 98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Freeform 99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0" name="Freeform 100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86" name="TextBox 185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Connect directly to a wide range of database platforms, including SQL Server, Oracle, and PostgreSQL.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71153" y="448656"/>
              <a:ext cx="1408925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Database Connector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013004" y="5105400"/>
            <a:ext cx="1667743" cy="1042364"/>
            <a:chOff x="414337" y="448656"/>
            <a:chExt cx="2024063" cy="1265069"/>
          </a:xfrm>
        </p:grpSpPr>
        <p:sp>
          <p:nvSpPr>
            <p:cNvPr id="192" name="Rounded Rectangle 111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93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97" name="Freeform 116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Freeform 117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Freeform 118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5" name="TextBox 194"/>
            <p:cNvSpPr txBox="1"/>
            <p:nvPr/>
          </p:nvSpPr>
          <p:spPr>
            <a:xfrm>
              <a:off x="414337" y="698063"/>
              <a:ext cx="2024063" cy="4855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Generate SQL on the fly for the various SQL dialects.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671153" y="448656"/>
              <a:ext cx="854460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Sql Render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754347" y="5105400"/>
            <a:ext cx="1667743" cy="1042364"/>
            <a:chOff x="414337" y="448656"/>
            <a:chExt cx="2024063" cy="1265069"/>
          </a:xfrm>
        </p:grpSpPr>
        <p:sp>
          <p:nvSpPr>
            <p:cNvPr id="201" name="Rounded Rectangle 120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02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06" name="Freeform 125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7" name="Freeform 126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8" name="Freeform 127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Highly efficient implementation of regularized logistic, Poisson and Cox regression.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71153" y="448656"/>
              <a:ext cx="665747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Cyclops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494720" y="5105400"/>
            <a:ext cx="1667743" cy="1042364"/>
            <a:chOff x="414337" y="448656"/>
            <a:chExt cx="2024063" cy="1265069"/>
          </a:xfrm>
        </p:grpSpPr>
        <p:sp>
          <p:nvSpPr>
            <p:cNvPr id="210" name="Rounded Rectangle 129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11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12" name="Group 211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15" name="Freeform 134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Freeform 135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Freeform 136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Support tools that didn’t fit other categories, including tools for maintaining R libraries.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671153" y="448656"/>
              <a:ext cx="1017881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Ohdsi R Tools</a:t>
              </a:r>
            </a:p>
          </p:txBody>
        </p:sp>
      </p:grpSp>
      <p:sp>
        <p:nvSpPr>
          <p:cNvPr id="218" name="TextBox 217"/>
          <p:cNvSpPr txBox="1"/>
          <p:nvPr/>
        </p:nvSpPr>
        <p:spPr>
          <a:xfrm rot="16200000">
            <a:off x="-423601" y="1953488"/>
            <a:ext cx="11288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Estimation methods</a:t>
            </a:r>
          </a:p>
        </p:txBody>
      </p:sp>
      <p:sp>
        <p:nvSpPr>
          <p:cNvPr id="219" name="TextBox 218"/>
          <p:cNvSpPr txBox="1"/>
          <p:nvPr/>
        </p:nvSpPr>
        <p:spPr>
          <a:xfrm rot="16200000">
            <a:off x="-412624" y="309392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</a:rPr>
              <a:t>Prediction methods</a:t>
            </a:r>
          </a:p>
        </p:txBody>
      </p:sp>
      <p:sp>
        <p:nvSpPr>
          <p:cNvPr id="220" name="TextBox 219"/>
          <p:cNvSpPr txBox="1"/>
          <p:nvPr/>
        </p:nvSpPr>
        <p:spPr>
          <a:xfrm rot="16200000">
            <a:off x="-531246" y="4298860"/>
            <a:ext cx="13452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2">
                    <a:lumMod val="75000"/>
                  </a:schemeClr>
                </a:solidFill>
              </a:rPr>
              <a:t>Method characterization</a:t>
            </a:r>
          </a:p>
        </p:txBody>
      </p:sp>
      <p:sp>
        <p:nvSpPr>
          <p:cNvPr id="221" name="TextBox 220"/>
          <p:cNvSpPr txBox="1"/>
          <p:nvPr/>
        </p:nvSpPr>
        <p:spPr>
          <a:xfrm rot="16200000">
            <a:off x="-436669" y="5502489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4">
                    <a:lumMod val="75000"/>
                  </a:schemeClr>
                </a:solidFill>
              </a:rPr>
              <a:t>Supporting packages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7235093" y="5105400"/>
            <a:ext cx="1667743" cy="1042364"/>
            <a:chOff x="414337" y="448656"/>
            <a:chExt cx="2024063" cy="1265069"/>
          </a:xfrm>
        </p:grpSpPr>
        <p:sp>
          <p:nvSpPr>
            <p:cNvPr id="223" name="Rounded Rectangle 141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24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28" name="Freeform 146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Freeform 147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Freeform 148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 dirty="0">
                  <a:solidFill>
                    <a:schemeClr val="accent4">
                      <a:lumMod val="75000"/>
                    </a:schemeClr>
                  </a:solidFill>
                </a:rPr>
                <a:t>Automatically extract large sets of features for user-specified cohorts using data in the CDM.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671153" y="448656"/>
              <a:ext cx="1299978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Feature Extraction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501156" y="1509461"/>
            <a:ext cx="1667743" cy="1067275"/>
            <a:chOff x="2590800" y="462452"/>
            <a:chExt cx="2024063" cy="1295302"/>
          </a:xfrm>
        </p:grpSpPr>
        <p:sp>
          <p:nvSpPr>
            <p:cNvPr id="232" name="Rounded Rectangle 150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33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2590800" y="711859"/>
              <a:ext cx="2024063" cy="10458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Case-control studies, matching controls on age, gender, provider, and visit date. Allows nesting of the study in another cohort.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847616" y="462452"/>
              <a:ext cx="957572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Case-control</a:t>
              </a: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37" name="Freeform 165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8" name="Freeform 166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9" name="Freeform 172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7236482" y="1521916"/>
            <a:ext cx="1667743" cy="1042364"/>
            <a:chOff x="2590800" y="462452"/>
            <a:chExt cx="2024063" cy="1265069"/>
          </a:xfrm>
        </p:grpSpPr>
        <p:sp>
          <p:nvSpPr>
            <p:cNvPr id="241" name="Rounded Rectangle 153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42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590800" y="711859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Case-crossover design including the option to adjust for time-trends in exposures (so-called case-time-control).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2847616" y="462452"/>
              <a:ext cx="1097647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Case-crossover</a:t>
              </a:r>
            </a:p>
          </p:txBody>
        </p:sp>
        <p:grpSp>
          <p:nvGrpSpPr>
            <p:cNvPr id="245" name="Group 244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46" name="Freeform 174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Freeform 175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Freeform 176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249" name="Group 248"/>
          <p:cNvGrpSpPr/>
          <p:nvPr/>
        </p:nvGrpSpPr>
        <p:grpSpPr>
          <a:xfrm>
            <a:off x="3748330" y="3882640"/>
            <a:ext cx="1667743" cy="1042364"/>
            <a:chOff x="414337" y="448656"/>
            <a:chExt cx="2024063" cy="1265069"/>
          </a:xfrm>
        </p:grpSpPr>
        <p:sp>
          <p:nvSpPr>
            <p:cNvPr id="250" name="Rounded Rectangle 84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51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55" name="Freeform 89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6" name="Freeform 90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7" name="Freeform 91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3" name="TextBox 252"/>
            <p:cNvSpPr txBox="1"/>
            <p:nvPr/>
          </p:nvSpPr>
          <p:spPr>
            <a:xfrm>
              <a:off x="414337" y="698063"/>
              <a:ext cx="2024063" cy="672362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</a:rPr>
                <a:t>Combining study diagnostics and results across multiple sites.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71153" y="448656"/>
              <a:ext cx="1325269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Evidence Synthesis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27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OHDSI Methods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277678" y="1509461"/>
            <a:ext cx="1667743" cy="1042364"/>
            <a:chOff x="414337" y="448656"/>
            <a:chExt cx="2024063" cy="1265069"/>
          </a:xfrm>
        </p:grpSpPr>
        <p:sp>
          <p:nvSpPr>
            <p:cNvPr id="129" name="Rounded Rectangle 8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30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34" name="Freeform 3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Freeform 4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Freeform 7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New-user cohort studies using large-scale regression for propensity and outcome models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71153" y="448656"/>
              <a:ext cx="1124884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Cohort Method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007538" y="1509461"/>
            <a:ext cx="1678674" cy="1042364"/>
            <a:chOff x="2590800" y="462452"/>
            <a:chExt cx="2037329" cy="1265069"/>
          </a:xfrm>
        </p:grpSpPr>
        <p:sp>
          <p:nvSpPr>
            <p:cNvPr id="138" name="Rounded Rectangle 33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39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590800" y="711859"/>
              <a:ext cx="2024062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Self-Controlled Case Series analysis using few or many predictors, includes splines for age and seasonality.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847616" y="462452"/>
              <a:ext cx="1780513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Self-Controlled Case Series</a:t>
              </a: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43" name="Freeform 42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Freeform 43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Freeform 44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3754347" y="1509461"/>
            <a:ext cx="1667743" cy="1042364"/>
            <a:chOff x="2590800" y="462452"/>
            <a:chExt cx="2024063" cy="1265069"/>
          </a:xfrm>
        </p:grpSpPr>
        <p:sp>
          <p:nvSpPr>
            <p:cNvPr id="147" name="Rounded Rectangle 48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48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590800" y="711859"/>
              <a:ext cx="2024063" cy="672362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 self-controlled cohort design, where time preceding exposure is used as control.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847616" y="462452"/>
              <a:ext cx="1531491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Self-Controlled Cohort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52" name="Freeform 53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Freeform 54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Freeform 55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277678" y="2696409"/>
            <a:ext cx="1667743" cy="1067275"/>
            <a:chOff x="414337" y="448656"/>
            <a:chExt cx="2024063" cy="1295302"/>
          </a:xfrm>
        </p:grpSpPr>
        <p:sp>
          <p:nvSpPr>
            <p:cNvPr id="156" name="Rounded Rectangle 66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57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61" name="Freeform 71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Freeform 72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Freeform 73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414337" y="698063"/>
              <a:ext cx="2024063" cy="10458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75000"/>
                    </a:schemeClr>
                  </a:solidFill>
                </a:rPr>
                <a:t>Build and evaluate predictive models for user-specified outcomes, using a wide array of machine learning algorithms.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71153" y="448656"/>
              <a:ext cx="1607366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Patient Level Prediction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77678" y="3894351"/>
            <a:ext cx="1667743" cy="1042364"/>
            <a:chOff x="414337" y="448656"/>
            <a:chExt cx="2024063" cy="1265069"/>
          </a:xfrm>
        </p:grpSpPr>
        <p:sp>
          <p:nvSpPr>
            <p:cNvPr id="165" name="Rounded Rectangle 75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66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70" name="Freeform 80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Freeform 81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Freeform 82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14337" y="698061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2">
                      <a:lumMod val="75000"/>
                    </a:schemeClr>
                  </a:solidFill>
                </a:rPr>
                <a:t>Use negative control exposure-outcome pairs to profile and calibrate a particular analysis design.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71153" y="448656"/>
              <a:ext cx="1443944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Empirical Calibration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013004" y="3881896"/>
            <a:ext cx="1667743" cy="1067275"/>
            <a:chOff x="414337" y="448656"/>
            <a:chExt cx="2024063" cy="1295302"/>
          </a:xfrm>
        </p:grpSpPr>
        <p:sp>
          <p:nvSpPr>
            <p:cNvPr id="174" name="Rounded Rectangle 84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75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79" name="Freeform 89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Freeform 90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Freeform 91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414337" y="698063"/>
              <a:ext cx="2024063" cy="10458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2">
                      <a:lumMod val="75000"/>
                    </a:schemeClr>
                  </a:solidFill>
                </a:rPr>
                <a:t>Use real data and established reference sets as well as simulations injected in real data to evaluate the performance of methods.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71153" y="448656"/>
              <a:ext cx="1344724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Method Evaluation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77678" y="5105400"/>
            <a:ext cx="1667743" cy="1042364"/>
            <a:chOff x="414337" y="448656"/>
            <a:chExt cx="2024063" cy="1265069"/>
          </a:xfrm>
        </p:grpSpPr>
        <p:sp>
          <p:nvSpPr>
            <p:cNvPr id="183" name="Rounded Rectangle 93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84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88" name="Freeform 98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Freeform 99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0" name="Freeform 100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86" name="TextBox 185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Connect directly to a wide range of database platforms, including SQL Server, Oracle, and PostgreSQL.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71153" y="448656"/>
              <a:ext cx="1408925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Database Connector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013004" y="5105400"/>
            <a:ext cx="1667743" cy="1042364"/>
            <a:chOff x="414337" y="448656"/>
            <a:chExt cx="2024063" cy="1265069"/>
          </a:xfrm>
        </p:grpSpPr>
        <p:sp>
          <p:nvSpPr>
            <p:cNvPr id="192" name="Rounded Rectangle 111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93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97" name="Freeform 116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Freeform 117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Freeform 118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5" name="TextBox 194"/>
            <p:cNvSpPr txBox="1"/>
            <p:nvPr/>
          </p:nvSpPr>
          <p:spPr>
            <a:xfrm>
              <a:off x="414337" y="698063"/>
              <a:ext cx="2024063" cy="4855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Generate SQL on the fly for the various SQL dialects.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671153" y="448656"/>
              <a:ext cx="854460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Sql Render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754347" y="5105400"/>
            <a:ext cx="1667743" cy="1042364"/>
            <a:chOff x="414337" y="448656"/>
            <a:chExt cx="2024063" cy="1265069"/>
          </a:xfrm>
        </p:grpSpPr>
        <p:sp>
          <p:nvSpPr>
            <p:cNvPr id="201" name="Rounded Rectangle 120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02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06" name="Freeform 125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7" name="Freeform 126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8" name="Freeform 127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Highly efficient implementation of regularized logistic, Poisson and Cox regression.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71153" y="448656"/>
              <a:ext cx="665747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Cyclops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494720" y="5105400"/>
            <a:ext cx="1667743" cy="1042364"/>
            <a:chOff x="414337" y="448656"/>
            <a:chExt cx="2024063" cy="1265069"/>
          </a:xfrm>
        </p:grpSpPr>
        <p:sp>
          <p:nvSpPr>
            <p:cNvPr id="210" name="Rounded Rectangle 129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11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12" name="Group 211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15" name="Freeform 134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Freeform 135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Freeform 136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Support tools that didn’t fit other categories, including tools for maintaining R libraries.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671153" y="448656"/>
              <a:ext cx="1017881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Ohdsi R Tools</a:t>
              </a:r>
            </a:p>
          </p:txBody>
        </p:sp>
      </p:grpSp>
      <p:sp>
        <p:nvSpPr>
          <p:cNvPr id="218" name="TextBox 217"/>
          <p:cNvSpPr txBox="1"/>
          <p:nvPr/>
        </p:nvSpPr>
        <p:spPr>
          <a:xfrm rot="16200000">
            <a:off x="-423601" y="1953488"/>
            <a:ext cx="11288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Estimation methods</a:t>
            </a:r>
          </a:p>
        </p:txBody>
      </p:sp>
      <p:sp>
        <p:nvSpPr>
          <p:cNvPr id="219" name="TextBox 218"/>
          <p:cNvSpPr txBox="1"/>
          <p:nvPr/>
        </p:nvSpPr>
        <p:spPr>
          <a:xfrm rot="16200000">
            <a:off x="-412624" y="309392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</a:rPr>
              <a:t>Prediction methods</a:t>
            </a:r>
          </a:p>
        </p:txBody>
      </p:sp>
      <p:sp>
        <p:nvSpPr>
          <p:cNvPr id="220" name="TextBox 219"/>
          <p:cNvSpPr txBox="1"/>
          <p:nvPr/>
        </p:nvSpPr>
        <p:spPr>
          <a:xfrm rot="16200000">
            <a:off x="-531246" y="4298860"/>
            <a:ext cx="13452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2">
                    <a:lumMod val="75000"/>
                  </a:schemeClr>
                </a:solidFill>
              </a:rPr>
              <a:t>Method characterization</a:t>
            </a:r>
          </a:p>
        </p:txBody>
      </p:sp>
      <p:sp>
        <p:nvSpPr>
          <p:cNvPr id="221" name="TextBox 220"/>
          <p:cNvSpPr txBox="1"/>
          <p:nvPr/>
        </p:nvSpPr>
        <p:spPr>
          <a:xfrm rot="16200000">
            <a:off x="-436669" y="5502489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4">
                    <a:lumMod val="75000"/>
                  </a:schemeClr>
                </a:solidFill>
              </a:rPr>
              <a:t>Supporting packages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7235093" y="5105400"/>
            <a:ext cx="1667743" cy="1042364"/>
            <a:chOff x="414337" y="448656"/>
            <a:chExt cx="2024063" cy="1265069"/>
          </a:xfrm>
        </p:grpSpPr>
        <p:sp>
          <p:nvSpPr>
            <p:cNvPr id="223" name="Rounded Rectangle 141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24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28" name="Freeform 146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Freeform 147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Freeform 148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 dirty="0">
                  <a:solidFill>
                    <a:schemeClr val="accent4">
                      <a:lumMod val="75000"/>
                    </a:schemeClr>
                  </a:solidFill>
                </a:rPr>
                <a:t>Automatically extract large sets of features for user-specified cohorts using data in the CDM.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671153" y="448656"/>
              <a:ext cx="1299978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Feature Extraction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501156" y="1509461"/>
            <a:ext cx="1667743" cy="1067275"/>
            <a:chOff x="2590800" y="462452"/>
            <a:chExt cx="2024063" cy="1295302"/>
          </a:xfrm>
        </p:grpSpPr>
        <p:sp>
          <p:nvSpPr>
            <p:cNvPr id="232" name="Rounded Rectangle 150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33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2590800" y="711859"/>
              <a:ext cx="2024063" cy="10458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Case-control studies, matching controls on age, gender, provider, and visit date. Allows nesting of the study in another cohort.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847616" y="462452"/>
              <a:ext cx="957572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Case-control</a:t>
              </a: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37" name="Freeform 165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8" name="Freeform 166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9" name="Freeform 172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7236482" y="1521916"/>
            <a:ext cx="1667743" cy="1042364"/>
            <a:chOff x="2590800" y="462452"/>
            <a:chExt cx="2024063" cy="1265069"/>
          </a:xfrm>
        </p:grpSpPr>
        <p:sp>
          <p:nvSpPr>
            <p:cNvPr id="241" name="Rounded Rectangle 153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42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590800" y="711859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Case-crossover design including the option to adjust for time-trends in exposures (so-called case-time-control).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2847616" y="462452"/>
              <a:ext cx="1097647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Case-crossover</a:t>
              </a:r>
            </a:p>
          </p:txBody>
        </p:sp>
        <p:grpSp>
          <p:nvGrpSpPr>
            <p:cNvPr id="245" name="Group 244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46" name="Freeform 174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Freeform 175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Freeform 176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249" name="Group 248"/>
          <p:cNvGrpSpPr/>
          <p:nvPr/>
        </p:nvGrpSpPr>
        <p:grpSpPr>
          <a:xfrm>
            <a:off x="3748330" y="3882640"/>
            <a:ext cx="1667743" cy="1042364"/>
            <a:chOff x="414337" y="448656"/>
            <a:chExt cx="2024063" cy="1265069"/>
          </a:xfrm>
        </p:grpSpPr>
        <p:sp>
          <p:nvSpPr>
            <p:cNvPr id="250" name="Rounded Rectangle 84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51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55" name="Freeform 89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6" name="Freeform 90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7" name="Freeform 91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3" name="TextBox 252"/>
            <p:cNvSpPr txBox="1"/>
            <p:nvPr/>
          </p:nvSpPr>
          <p:spPr>
            <a:xfrm>
              <a:off x="414337" y="698063"/>
              <a:ext cx="2024063" cy="672362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</a:rPr>
                <a:t>Combining study diagnostics and results across multiple sites.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71153" y="448656"/>
              <a:ext cx="1325269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Evidence Synthesis</a:t>
              </a:r>
            </a:p>
          </p:txBody>
        </p:sp>
      </p:grpSp>
      <p:sp>
        <p:nvSpPr>
          <p:cNvPr id="258" name="Right Arrow 2"/>
          <p:cNvSpPr/>
          <p:nvPr/>
        </p:nvSpPr>
        <p:spPr>
          <a:xfrm rot="5400000" flipH="1">
            <a:off x="7571189" y="2631183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ounded Rectangle 6"/>
          <p:cNvSpPr/>
          <p:nvPr/>
        </p:nvSpPr>
        <p:spPr>
          <a:xfrm>
            <a:off x="3333583" y="3131871"/>
            <a:ext cx="5720198" cy="640085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Added case-crossover and case-time-control designs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979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OHDSI Methods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277678" y="1509461"/>
            <a:ext cx="1667743" cy="1042364"/>
            <a:chOff x="414337" y="448656"/>
            <a:chExt cx="2024063" cy="1265069"/>
          </a:xfrm>
        </p:grpSpPr>
        <p:sp>
          <p:nvSpPr>
            <p:cNvPr id="129" name="Rounded Rectangle 8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30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34" name="Freeform 3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Freeform 4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Freeform 7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New-user cohort studies using large-scale regression for propensity and outcome models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71153" y="448656"/>
              <a:ext cx="1124884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Cohort Method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007538" y="1509461"/>
            <a:ext cx="1678674" cy="1042364"/>
            <a:chOff x="2590800" y="462452"/>
            <a:chExt cx="2037329" cy="1265069"/>
          </a:xfrm>
        </p:grpSpPr>
        <p:sp>
          <p:nvSpPr>
            <p:cNvPr id="138" name="Rounded Rectangle 33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39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590800" y="711859"/>
              <a:ext cx="2024062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Self-Controlled Case Series analysis using few or many predictors, includes splines for age and seasonality.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847616" y="462452"/>
              <a:ext cx="1780513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Self-Controlled Case Series</a:t>
              </a: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43" name="Freeform 42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Freeform 43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Freeform 44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3754347" y="1509461"/>
            <a:ext cx="1667743" cy="1042364"/>
            <a:chOff x="2590800" y="462452"/>
            <a:chExt cx="2024063" cy="1265069"/>
          </a:xfrm>
        </p:grpSpPr>
        <p:sp>
          <p:nvSpPr>
            <p:cNvPr id="147" name="Rounded Rectangle 48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48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590800" y="711859"/>
              <a:ext cx="2024063" cy="672362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 self-controlled cohort design, where time preceding exposure is used as control.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847616" y="462452"/>
              <a:ext cx="1531491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Self-Controlled Cohort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52" name="Freeform 53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Freeform 54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Freeform 55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277678" y="2696409"/>
            <a:ext cx="1667743" cy="1067275"/>
            <a:chOff x="414337" y="448656"/>
            <a:chExt cx="2024063" cy="1295302"/>
          </a:xfrm>
        </p:grpSpPr>
        <p:sp>
          <p:nvSpPr>
            <p:cNvPr id="156" name="Rounded Rectangle 66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57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61" name="Freeform 71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Freeform 72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Freeform 73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414337" y="698063"/>
              <a:ext cx="2024063" cy="10458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75000"/>
                    </a:schemeClr>
                  </a:solidFill>
                </a:rPr>
                <a:t>Build and evaluate predictive models for user-specified outcomes, using a wide array of machine learning algorithms.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71153" y="448656"/>
              <a:ext cx="1607366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Patient Level Prediction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77678" y="3894351"/>
            <a:ext cx="1667743" cy="1042364"/>
            <a:chOff x="414337" y="448656"/>
            <a:chExt cx="2024063" cy="1265069"/>
          </a:xfrm>
        </p:grpSpPr>
        <p:sp>
          <p:nvSpPr>
            <p:cNvPr id="165" name="Rounded Rectangle 75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66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70" name="Freeform 80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Freeform 81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Freeform 82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14337" y="698061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2">
                      <a:lumMod val="75000"/>
                    </a:schemeClr>
                  </a:solidFill>
                </a:rPr>
                <a:t>Use negative control exposure-outcome pairs to profile and calibrate a particular analysis design.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71153" y="448656"/>
              <a:ext cx="1443944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Empirical Calibration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013004" y="3881896"/>
            <a:ext cx="1667743" cy="1067275"/>
            <a:chOff x="414337" y="448656"/>
            <a:chExt cx="2024063" cy="1295302"/>
          </a:xfrm>
        </p:grpSpPr>
        <p:sp>
          <p:nvSpPr>
            <p:cNvPr id="174" name="Rounded Rectangle 84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75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79" name="Freeform 89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Freeform 90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Freeform 91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414337" y="698063"/>
              <a:ext cx="2024063" cy="10458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2">
                      <a:lumMod val="75000"/>
                    </a:schemeClr>
                  </a:solidFill>
                </a:rPr>
                <a:t>Use real data and established reference sets as well as simulations injected in real data to evaluate the performance of methods.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71153" y="448656"/>
              <a:ext cx="1344724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Method Evaluation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77678" y="5105400"/>
            <a:ext cx="1667743" cy="1042364"/>
            <a:chOff x="414337" y="448656"/>
            <a:chExt cx="2024063" cy="1265069"/>
          </a:xfrm>
        </p:grpSpPr>
        <p:sp>
          <p:nvSpPr>
            <p:cNvPr id="183" name="Rounded Rectangle 93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84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88" name="Freeform 98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Freeform 99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0" name="Freeform 100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86" name="TextBox 185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Connect directly to a wide range of database platforms, including SQL Server, Oracle, and PostgreSQL.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71153" y="448656"/>
              <a:ext cx="1408925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Database Connector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013004" y="5105400"/>
            <a:ext cx="1667743" cy="1042364"/>
            <a:chOff x="414337" y="448656"/>
            <a:chExt cx="2024063" cy="1265069"/>
          </a:xfrm>
        </p:grpSpPr>
        <p:sp>
          <p:nvSpPr>
            <p:cNvPr id="192" name="Rounded Rectangle 111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93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97" name="Freeform 116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Freeform 117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Freeform 118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5" name="TextBox 194"/>
            <p:cNvSpPr txBox="1"/>
            <p:nvPr/>
          </p:nvSpPr>
          <p:spPr>
            <a:xfrm>
              <a:off x="414337" y="698063"/>
              <a:ext cx="2024063" cy="4855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Generate SQL on the fly for the various SQL dialects.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671153" y="448656"/>
              <a:ext cx="854460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Sql Render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754347" y="5105400"/>
            <a:ext cx="1667743" cy="1042364"/>
            <a:chOff x="414337" y="448656"/>
            <a:chExt cx="2024063" cy="1265069"/>
          </a:xfrm>
        </p:grpSpPr>
        <p:sp>
          <p:nvSpPr>
            <p:cNvPr id="201" name="Rounded Rectangle 120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02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06" name="Freeform 125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7" name="Freeform 126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8" name="Freeform 127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Highly efficient implementation of regularized logistic, Poisson and Cox regression.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71153" y="448656"/>
              <a:ext cx="665747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Cyclops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494720" y="5105400"/>
            <a:ext cx="1667743" cy="1042364"/>
            <a:chOff x="414337" y="448656"/>
            <a:chExt cx="2024063" cy="1265069"/>
          </a:xfrm>
        </p:grpSpPr>
        <p:sp>
          <p:nvSpPr>
            <p:cNvPr id="210" name="Rounded Rectangle 129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11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12" name="Group 211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15" name="Freeform 134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Freeform 135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Freeform 136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Support tools that didn’t fit other categories, including tools for maintaining R libraries.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671153" y="448656"/>
              <a:ext cx="1017881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Ohdsi R Tools</a:t>
              </a:r>
            </a:p>
          </p:txBody>
        </p:sp>
      </p:grpSp>
      <p:sp>
        <p:nvSpPr>
          <p:cNvPr id="218" name="TextBox 217"/>
          <p:cNvSpPr txBox="1"/>
          <p:nvPr/>
        </p:nvSpPr>
        <p:spPr>
          <a:xfrm rot="16200000">
            <a:off x="-423601" y="1953488"/>
            <a:ext cx="11288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Estimation methods</a:t>
            </a:r>
          </a:p>
        </p:txBody>
      </p:sp>
      <p:sp>
        <p:nvSpPr>
          <p:cNvPr id="219" name="TextBox 218"/>
          <p:cNvSpPr txBox="1"/>
          <p:nvPr/>
        </p:nvSpPr>
        <p:spPr>
          <a:xfrm rot="16200000">
            <a:off x="-412624" y="309392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</a:rPr>
              <a:t>Prediction methods</a:t>
            </a:r>
          </a:p>
        </p:txBody>
      </p:sp>
      <p:sp>
        <p:nvSpPr>
          <p:cNvPr id="220" name="TextBox 219"/>
          <p:cNvSpPr txBox="1"/>
          <p:nvPr/>
        </p:nvSpPr>
        <p:spPr>
          <a:xfrm rot="16200000">
            <a:off x="-531246" y="4298860"/>
            <a:ext cx="13452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2">
                    <a:lumMod val="75000"/>
                  </a:schemeClr>
                </a:solidFill>
              </a:rPr>
              <a:t>Method characterization</a:t>
            </a:r>
          </a:p>
        </p:txBody>
      </p:sp>
      <p:sp>
        <p:nvSpPr>
          <p:cNvPr id="221" name="TextBox 220"/>
          <p:cNvSpPr txBox="1"/>
          <p:nvPr/>
        </p:nvSpPr>
        <p:spPr>
          <a:xfrm rot="16200000">
            <a:off x="-436669" y="5502489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4">
                    <a:lumMod val="75000"/>
                  </a:schemeClr>
                </a:solidFill>
              </a:rPr>
              <a:t>Supporting packages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7235093" y="5105400"/>
            <a:ext cx="1667743" cy="1042364"/>
            <a:chOff x="414337" y="448656"/>
            <a:chExt cx="2024063" cy="1265069"/>
          </a:xfrm>
        </p:grpSpPr>
        <p:sp>
          <p:nvSpPr>
            <p:cNvPr id="223" name="Rounded Rectangle 141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24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28" name="Freeform 146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Freeform 147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Freeform 148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 dirty="0">
                  <a:solidFill>
                    <a:schemeClr val="accent4">
                      <a:lumMod val="75000"/>
                    </a:schemeClr>
                  </a:solidFill>
                </a:rPr>
                <a:t>Automatically extract large sets of features for user-specified cohorts using data in the CDM.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671153" y="448656"/>
              <a:ext cx="1299978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Feature Extraction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501156" y="1509461"/>
            <a:ext cx="1667743" cy="1067275"/>
            <a:chOff x="2590800" y="462452"/>
            <a:chExt cx="2024063" cy="1295302"/>
          </a:xfrm>
        </p:grpSpPr>
        <p:sp>
          <p:nvSpPr>
            <p:cNvPr id="232" name="Rounded Rectangle 150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33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2590800" y="711859"/>
              <a:ext cx="2024063" cy="10458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Case-control studies, matching controls on age, gender, provider, and visit date. Allows nesting of the study in another cohort.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847616" y="462452"/>
              <a:ext cx="957572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Case-control</a:t>
              </a: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37" name="Freeform 165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8" name="Freeform 166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9" name="Freeform 172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7236482" y="1521916"/>
            <a:ext cx="1667743" cy="1042364"/>
            <a:chOff x="2590800" y="462452"/>
            <a:chExt cx="2024063" cy="1265069"/>
          </a:xfrm>
        </p:grpSpPr>
        <p:sp>
          <p:nvSpPr>
            <p:cNvPr id="241" name="Rounded Rectangle 153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42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590800" y="711859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Case-crossover design including the option to adjust for time-trends in exposures (so-called case-time-control).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2847616" y="462452"/>
              <a:ext cx="1097647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Case-crossover</a:t>
              </a:r>
            </a:p>
          </p:txBody>
        </p:sp>
        <p:grpSp>
          <p:nvGrpSpPr>
            <p:cNvPr id="245" name="Group 244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46" name="Freeform 174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Freeform 175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Freeform 176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249" name="Group 248"/>
          <p:cNvGrpSpPr/>
          <p:nvPr/>
        </p:nvGrpSpPr>
        <p:grpSpPr>
          <a:xfrm>
            <a:off x="3748330" y="3882640"/>
            <a:ext cx="1667743" cy="1042364"/>
            <a:chOff x="414337" y="448656"/>
            <a:chExt cx="2024063" cy="1265069"/>
          </a:xfrm>
        </p:grpSpPr>
        <p:sp>
          <p:nvSpPr>
            <p:cNvPr id="250" name="Rounded Rectangle 84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51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55" name="Freeform 89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6" name="Freeform 90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7" name="Freeform 91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3" name="TextBox 252"/>
            <p:cNvSpPr txBox="1"/>
            <p:nvPr/>
          </p:nvSpPr>
          <p:spPr>
            <a:xfrm>
              <a:off x="414337" y="698063"/>
              <a:ext cx="2024063" cy="672362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</a:rPr>
                <a:t>Combining study diagnostics and results across multiple sites.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71153" y="448656"/>
              <a:ext cx="1325269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Evidence Synthesis</a:t>
              </a:r>
            </a:p>
          </p:txBody>
        </p:sp>
      </p:grpSp>
      <p:sp>
        <p:nvSpPr>
          <p:cNvPr id="258" name="Right Arrow 2"/>
          <p:cNvSpPr/>
          <p:nvPr/>
        </p:nvSpPr>
        <p:spPr>
          <a:xfrm rot="16200000" flipH="1">
            <a:off x="7747117" y="4300996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ounded Rectangle 6"/>
          <p:cNvSpPr/>
          <p:nvPr/>
        </p:nvSpPr>
        <p:spPr>
          <a:xfrm>
            <a:off x="5707302" y="3731146"/>
            <a:ext cx="3385897" cy="640085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/>
              <a:t>FeatureExtraction</a:t>
            </a:r>
            <a:r>
              <a:rPr lang="en-US" sz="2000" dirty="0"/>
              <a:t> version 2.0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087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OHDSI Methods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277678" y="1509461"/>
            <a:ext cx="1667743" cy="1042364"/>
            <a:chOff x="414337" y="448656"/>
            <a:chExt cx="2024063" cy="1265069"/>
          </a:xfrm>
        </p:grpSpPr>
        <p:sp>
          <p:nvSpPr>
            <p:cNvPr id="129" name="Rounded Rectangle 8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30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34" name="Freeform 3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Freeform 4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Freeform 7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New-user cohort studies using large-scale regression for propensity and outcome models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71153" y="448656"/>
              <a:ext cx="1124884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Cohort Method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007538" y="1509461"/>
            <a:ext cx="1678674" cy="1042364"/>
            <a:chOff x="2590800" y="462452"/>
            <a:chExt cx="2037329" cy="1265069"/>
          </a:xfrm>
        </p:grpSpPr>
        <p:sp>
          <p:nvSpPr>
            <p:cNvPr id="138" name="Rounded Rectangle 33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39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590800" y="711859"/>
              <a:ext cx="2024062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Self-Controlled Case Series analysis using few or many predictors, includes splines for age and seasonality.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847616" y="462452"/>
              <a:ext cx="1780513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Self-Controlled Case Series</a:t>
              </a: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43" name="Freeform 42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Freeform 43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Freeform 44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3754347" y="1509461"/>
            <a:ext cx="1667743" cy="1042364"/>
            <a:chOff x="2590800" y="462452"/>
            <a:chExt cx="2024063" cy="1265069"/>
          </a:xfrm>
        </p:grpSpPr>
        <p:sp>
          <p:nvSpPr>
            <p:cNvPr id="147" name="Rounded Rectangle 48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48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590800" y="711859"/>
              <a:ext cx="2024063" cy="672362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 self-controlled cohort design, where time preceding exposure is used as control.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847616" y="462452"/>
              <a:ext cx="1531491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Self-Controlled Cohort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52" name="Freeform 53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Freeform 54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Freeform 55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277678" y="2696409"/>
            <a:ext cx="1667743" cy="1067275"/>
            <a:chOff x="414337" y="448656"/>
            <a:chExt cx="2024063" cy="1295302"/>
          </a:xfrm>
        </p:grpSpPr>
        <p:sp>
          <p:nvSpPr>
            <p:cNvPr id="156" name="Rounded Rectangle 66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57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61" name="Freeform 71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Freeform 72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Freeform 73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414337" y="698063"/>
              <a:ext cx="2024063" cy="10458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75000"/>
                    </a:schemeClr>
                  </a:solidFill>
                </a:rPr>
                <a:t>Build and evaluate predictive models for user-specified outcomes, using a wide array of machine learning algorithms.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71153" y="448656"/>
              <a:ext cx="1607366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Patient Level Prediction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77678" y="3894351"/>
            <a:ext cx="1667743" cy="1042364"/>
            <a:chOff x="414337" y="448656"/>
            <a:chExt cx="2024063" cy="1265069"/>
          </a:xfrm>
        </p:grpSpPr>
        <p:sp>
          <p:nvSpPr>
            <p:cNvPr id="165" name="Rounded Rectangle 75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66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70" name="Freeform 80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Freeform 81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Freeform 82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14337" y="698061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2">
                      <a:lumMod val="75000"/>
                    </a:schemeClr>
                  </a:solidFill>
                </a:rPr>
                <a:t>Use negative control exposure-outcome pairs to profile and calibrate a particular analysis design.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71153" y="448656"/>
              <a:ext cx="1443944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Empirical Calibration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013004" y="3881896"/>
            <a:ext cx="1667743" cy="1067275"/>
            <a:chOff x="414337" y="448656"/>
            <a:chExt cx="2024063" cy="1295302"/>
          </a:xfrm>
        </p:grpSpPr>
        <p:sp>
          <p:nvSpPr>
            <p:cNvPr id="174" name="Rounded Rectangle 84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75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79" name="Freeform 89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Freeform 90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Freeform 91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414337" y="698063"/>
              <a:ext cx="2024063" cy="10458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2">
                      <a:lumMod val="75000"/>
                    </a:schemeClr>
                  </a:solidFill>
                </a:rPr>
                <a:t>Use real data and established reference sets as well as simulations injected in real data to evaluate the performance of methods.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71153" y="448656"/>
              <a:ext cx="1344724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Method Evaluation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77678" y="5105400"/>
            <a:ext cx="1667743" cy="1042364"/>
            <a:chOff x="414337" y="448656"/>
            <a:chExt cx="2024063" cy="1265069"/>
          </a:xfrm>
        </p:grpSpPr>
        <p:sp>
          <p:nvSpPr>
            <p:cNvPr id="183" name="Rounded Rectangle 93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84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88" name="Freeform 98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Freeform 99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0" name="Freeform 100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86" name="TextBox 185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Connect directly to a wide range of database platforms, including SQL Server, Oracle, and PostgreSQL.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71153" y="448656"/>
              <a:ext cx="1408925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Database Connector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013004" y="5105400"/>
            <a:ext cx="1667743" cy="1042364"/>
            <a:chOff x="414337" y="448656"/>
            <a:chExt cx="2024063" cy="1265069"/>
          </a:xfrm>
        </p:grpSpPr>
        <p:sp>
          <p:nvSpPr>
            <p:cNvPr id="192" name="Rounded Rectangle 111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93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97" name="Freeform 116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Freeform 117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Freeform 118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5" name="TextBox 194"/>
            <p:cNvSpPr txBox="1"/>
            <p:nvPr/>
          </p:nvSpPr>
          <p:spPr>
            <a:xfrm>
              <a:off x="414337" y="698063"/>
              <a:ext cx="2024063" cy="4855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Generate SQL on the fly for the various SQL dialects.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671153" y="448656"/>
              <a:ext cx="854460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Sql Render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754347" y="5105400"/>
            <a:ext cx="1667743" cy="1042364"/>
            <a:chOff x="414337" y="448656"/>
            <a:chExt cx="2024063" cy="1265069"/>
          </a:xfrm>
        </p:grpSpPr>
        <p:sp>
          <p:nvSpPr>
            <p:cNvPr id="201" name="Rounded Rectangle 120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02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06" name="Freeform 125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7" name="Freeform 126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8" name="Freeform 127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Highly efficient implementation of regularized logistic, Poisson and Cox regression.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71153" y="448656"/>
              <a:ext cx="665747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Cyclops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494720" y="5105400"/>
            <a:ext cx="1667743" cy="1042364"/>
            <a:chOff x="414337" y="448656"/>
            <a:chExt cx="2024063" cy="1265069"/>
          </a:xfrm>
        </p:grpSpPr>
        <p:sp>
          <p:nvSpPr>
            <p:cNvPr id="210" name="Rounded Rectangle 129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11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12" name="Group 211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15" name="Freeform 134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Freeform 135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Freeform 136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Support tools that didn’t fit other categories, including tools for maintaining R libraries.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671153" y="448656"/>
              <a:ext cx="1017881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Ohdsi R Tools</a:t>
              </a:r>
            </a:p>
          </p:txBody>
        </p:sp>
      </p:grpSp>
      <p:sp>
        <p:nvSpPr>
          <p:cNvPr id="218" name="TextBox 217"/>
          <p:cNvSpPr txBox="1"/>
          <p:nvPr/>
        </p:nvSpPr>
        <p:spPr>
          <a:xfrm rot="16200000">
            <a:off x="-423601" y="1953488"/>
            <a:ext cx="11288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Estimation methods</a:t>
            </a:r>
          </a:p>
        </p:txBody>
      </p:sp>
      <p:sp>
        <p:nvSpPr>
          <p:cNvPr id="219" name="TextBox 218"/>
          <p:cNvSpPr txBox="1"/>
          <p:nvPr/>
        </p:nvSpPr>
        <p:spPr>
          <a:xfrm rot="16200000">
            <a:off x="-412624" y="309392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</a:rPr>
              <a:t>Prediction methods</a:t>
            </a:r>
          </a:p>
        </p:txBody>
      </p:sp>
      <p:sp>
        <p:nvSpPr>
          <p:cNvPr id="220" name="TextBox 219"/>
          <p:cNvSpPr txBox="1"/>
          <p:nvPr/>
        </p:nvSpPr>
        <p:spPr>
          <a:xfrm rot="16200000">
            <a:off x="-531246" y="4298860"/>
            <a:ext cx="13452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2">
                    <a:lumMod val="75000"/>
                  </a:schemeClr>
                </a:solidFill>
              </a:rPr>
              <a:t>Method characterization</a:t>
            </a:r>
          </a:p>
        </p:txBody>
      </p:sp>
      <p:sp>
        <p:nvSpPr>
          <p:cNvPr id="221" name="TextBox 220"/>
          <p:cNvSpPr txBox="1"/>
          <p:nvPr/>
        </p:nvSpPr>
        <p:spPr>
          <a:xfrm rot="16200000">
            <a:off x="-436669" y="5502489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4">
                    <a:lumMod val="75000"/>
                  </a:schemeClr>
                </a:solidFill>
              </a:rPr>
              <a:t>Supporting packages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7235093" y="5105400"/>
            <a:ext cx="1667743" cy="1042364"/>
            <a:chOff x="414337" y="448656"/>
            <a:chExt cx="2024063" cy="1265069"/>
          </a:xfrm>
        </p:grpSpPr>
        <p:sp>
          <p:nvSpPr>
            <p:cNvPr id="223" name="Rounded Rectangle 141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24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28" name="Freeform 146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Freeform 147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Freeform 148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 dirty="0">
                  <a:solidFill>
                    <a:schemeClr val="accent4">
                      <a:lumMod val="75000"/>
                    </a:schemeClr>
                  </a:solidFill>
                </a:rPr>
                <a:t>Automatically extract large sets of features for user-specified cohorts using data in the CDM.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671153" y="448656"/>
              <a:ext cx="1299978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Feature Extraction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501156" y="1509461"/>
            <a:ext cx="1667743" cy="1067275"/>
            <a:chOff x="2590800" y="462452"/>
            <a:chExt cx="2024063" cy="1295302"/>
          </a:xfrm>
        </p:grpSpPr>
        <p:sp>
          <p:nvSpPr>
            <p:cNvPr id="232" name="Rounded Rectangle 150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33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2590800" y="711859"/>
              <a:ext cx="2024063" cy="10458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Case-control studies, matching controls on age, gender, provider, and visit date. Allows nesting of the study in another cohort.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847616" y="462452"/>
              <a:ext cx="957572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Case-control</a:t>
              </a: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37" name="Freeform 165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8" name="Freeform 166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9" name="Freeform 172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7236482" y="1521916"/>
            <a:ext cx="1667743" cy="1042364"/>
            <a:chOff x="2590800" y="462452"/>
            <a:chExt cx="2024063" cy="1265069"/>
          </a:xfrm>
        </p:grpSpPr>
        <p:sp>
          <p:nvSpPr>
            <p:cNvPr id="241" name="Rounded Rectangle 153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42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590800" y="711859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Case-crossover design including the option to adjust for time-trends in exposures (so-called case-time-control).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2847616" y="462452"/>
              <a:ext cx="1097647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Case-crossover</a:t>
              </a:r>
            </a:p>
          </p:txBody>
        </p:sp>
        <p:grpSp>
          <p:nvGrpSpPr>
            <p:cNvPr id="245" name="Group 244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46" name="Freeform 174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Freeform 175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Freeform 176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249" name="Group 248"/>
          <p:cNvGrpSpPr/>
          <p:nvPr/>
        </p:nvGrpSpPr>
        <p:grpSpPr>
          <a:xfrm>
            <a:off x="3748330" y="3882640"/>
            <a:ext cx="1667743" cy="1042364"/>
            <a:chOff x="414337" y="448656"/>
            <a:chExt cx="2024063" cy="1265069"/>
          </a:xfrm>
        </p:grpSpPr>
        <p:sp>
          <p:nvSpPr>
            <p:cNvPr id="250" name="Rounded Rectangle 84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51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55" name="Freeform 89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6" name="Freeform 90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7" name="Freeform 91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3" name="TextBox 252"/>
            <p:cNvSpPr txBox="1"/>
            <p:nvPr/>
          </p:nvSpPr>
          <p:spPr>
            <a:xfrm>
              <a:off x="414337" y="698063"/>
              <a:ext cx="2024063" cy="672362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</a:rPr>
                <a:t>Combining study diagnostics and results across multiple sites.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71153" y="448656"/>
              <a:ext cx="1325269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Evidence Synthesis</a:t>
              </a:r>
            </a:p>
          </p:txBody>
        </p:sp>
      </p:grpSp>
      <p:sp>
        <p:nvSpPr>
          <p:cNvPr id="258" name="Right Arrow 2"/>
          <p:cNvSpPr/>
          <p:nvPr/>
        </p:nvSpPr>
        <p:spPr>
          <a:xfrm rot="16200000" flipH="1">
            <a:off x="1256756" y="4438721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ounded Rectangle 6"/>
          <p:cNvSpPr/>
          <p:nvPr/>
        </p:nvSpPr>
        <p:spPr>
          <a:xfrm>
            <a:off x="737552" y="3894466"/>
            <a:ext cx="3760872" cy="640085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/>
              <a:t>DatabaseConnector</a:t>
            </a:r>
            <a:r>
              <a:rPr lang="en-US" sz="2000" dirty="0"/>
              <a:t> version 2.0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096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OHDSI Methods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277678" y="1509461"/>
            <a:ext cx="1667743" cy="1042364"/>
            <a:chOff x="414337" y="448656"/>
            <a:chExt cx="2024063" cy="1265069"/>
          </a:xfrm>
        </p:grpSpPr>
        <p:sp>
          <p:nvSpPr>
            <p:cNvPr id="129" name="Rounded Rectangle 8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30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34" name="Freeform 3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Freeform 4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Freeform 7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New-user cohort studies using large-scale regression for propensity and outcome models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71153" y="448656"/>
              <a:ext cx="1124884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Cohort Method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007538" y="1509461"/>
            <a:ext cx="1678674" cy="1042364"/>
            <a:chOff x="2590800" y="462452"/>
            <a:chExt cx="2037329" cy="1265069"/>
          </a:xfrm>
        </p:grpSpPr>
        <p:sp>
          <p:nvSpPr>
            <p:cNvPr id="138" name="Rounded Rectangle 33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39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590800" y="711859"/>
              <a:ext cx="2024062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Self-Controlled Case Series analysis using few or many predictors, includes splines for age and seasonality.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847616" y="462452"/>
              <a:ext cx="1780513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Self-Controlled Case Series</a:t>
              </a: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43" name="Freeform 42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Freeform 43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Freeform 44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3754347" y="1509461"/>
            <a:ext cx="1667743" cy="1042364"/>
            <a:chOff x="2590800" y="462452"/>
            <a:chExt cx="2024063" cy="1265069"/>
          </a:xfrm>
        </p:grpSpPr>
        <p:sp>
          <p:nvSpPr>
            <p:cNvPr id="147" name="Rounded Rectangle 48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48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590800" y="711859"/>
              <a:ext cx="2024063" cy="672362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 self-controlled cohort design, where time preceding exposure is used as control.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847616" y="462452"/>
              <a:ext cx="1531491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Self-Controlled Cohort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52" name="Freeform 53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Freeform 54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Freeform 55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277678" y="2696409"/>
            <a:ext cx="1667743" cy="1067275"/>
            <a:chOff x="414337" y="448656"/>
            <a:chExt cx="2024063" cy="1295302"/>
          </a:xfrm>
        </p:grpSpPr>
        <p:sp>
          <p:nvSpPr>
            <p:cNvPr id="156" name="Rounded Rectangle 66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57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61" name="Freeform 71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Freeform 72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Freeform 73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414337" y="698063"/>
              <a:ext cx="2024063" cy="10458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75000"/>
                    </a:schemeClr>
                  </a:solidFill>
                </a:rPr>
                <a:t>Build and evaluate predictive models for user-specified outcomes, using a wide array of machine learning algorithms.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71153" y="448656"/>
              <a:ext cx="1607366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Patient Level Prediction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77678" y="3894351"/>
            <a:ext cx="1667743" cy="1042364"/>
            <a:chOff x="414337" y="448656"/>
            <a:chExt cx="2024063" cy="1265069"/>
          </a:xfrm>
        </p:grpSpPr>
        <p:sp>
          <p:nvSpPr>
            <p:cNvPr id="165" name="Rounded Rectangle 75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66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70" name="Freeform 80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Freeform 81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Freeform 82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14337" y="698061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2">
                      <a:lumMod val="75000"/>
                    </a:schemeClr>
                  </a:solidFill>
                </a:rPr>
                <a:t>Use negative control exposure-outcome pairs to profile and calibrate a particular analysis design.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71153" y="448656"/>
              <a:ext cx="1443944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Empirical Calibration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013004" y="3881896"/>
            <a:ext cx="1667743" cy="1067275"/>
            <a:chOff x="414337" y="448656"/>
            <a:chExt cx="2024063" cy="1295302"/>
          </a:xfrm>
        </p:grpSpPr>
        <p:sp>
          <p:nvSpPr>
            <p:cNvPr id="174" name="Rounded Rectangle 84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75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79" name="Freeform 89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Freeform 90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Freeform 91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414337" y="698063"/>
              <a:ext cx="2024063" cy="10458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2">
                      <a:lumMod val="75000"/>
                    </a:schemeClr>
                  </a:solidFill>
                </a:rPr>
                <a:t>Use real data and established reference sets as well as simulations injected in real data to evaluate the performance of methods.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71153" y="448656"/>
              <a:ext cx="1344724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Method Evaluation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77678" y="5105400"/>
            <a:ext cx="1667743" cy="1042364"/>
            <a:chOff x="414337" y="448656"/>
            <a:chExt cx="2024063" cy="1265069"/>
          </a:xfrm>
        </p:grpSpPr>
        <p:sp>
          <p:nvSpPr>
            <p:cNvPr id="183" name="Rounded Rectangle 93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84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88" name="Freeform 98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Freeform 99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0" name="Freeform 100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86" name="TextBox 185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Connect directly to a wide range of database platforms, including SQL Server, Oracle, and PostgreSQL.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71153" y="448656"/>
              <a:ext cx="1408925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Database Connector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013004" y="5105400"/>
            <a:ext cx="1667743" cy="1042364"/>
            <a:chOff x="414337" y="448656"/>
            <a:chExt cx="2024063" cy="1265069"/>
          </a:xfrm>
        </p:grpSpPr>
        <p:sp>
          <p:nvSpPr>
            <p:cNvPr id="192" name="Rounded Rectangle 111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193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197" name="Freeform 116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Freeform 117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Freeform 118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5" name="TextBox 194"/>
            <p:cNvSpPr txBox="1"/>
            <p:nvPr/>
          </p:nvSpPr>
          <p:spPr>
            <a:xfrm>
              <a:off x="414337" y="698063"/>
              <a:ext cx="2024063" cy="4855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Generate SQL on the fly for the various SQL dialects.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671153" y="448656"/>
              <a:ext cx="854460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Sql Render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754347" y="5105400"/>
            <a:ext cx="1667743" cy="1042364"/>
            <a:chOff x="414337" y="448656"/>
            <a:chExt cx="2024063" cy="1265069"/>
          </a:xfrm>
        </p:grpSpPr>
        <p:sp>
          <p:nvSpPr>
            <p:cNvPr id="201" name="Rounded Rectangle 120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02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06" name="Freeform 125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7" name="Freeform 126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8" name="Freeform 127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Highly efficient implementation of regularized logistic, Poisson and Cox regression.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71153" y="448656"/>
              <a:ext cx="665747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Cyclops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494720" y="5105400"/>
            <a:ext cx="1667743" cy="1042364"/>
            <a:chOff x="414337" y="448656"/>
            <a:chExt cx="2024063" cy="1265069"/>
          </a:xfrm>
        </p:grpSpPr>
        <p:sp>
          <p:nvSpPr>
            <p:cNvPr id="210" name="Rounded Rectangle 129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11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12" name="Group 211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15" name="Freeform 134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Freeform 135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Freeform 136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accent4">
                      <a:lumMod val="75000"/>
                    </a:schemeClr>
                  </a:solidFill>
                </a:rPr>
                <a:t>Support tools that didn’t fit other categories, including tools for maintaining R libraries.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671153" y="448656"/>
              <a:ext cx="1017881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Ohdsi R Tools</a:t>
              </a:r>
            </a:p>
          </p:txBody>
        </p:sp>
      </p:grpSp>
      <p:sp>
        <p:nvSpPr>
          <p:cNvPr id="218" name="TextBox 217"/>
          <p:cNvSpPr txBox="1"/>
          <p:nvPr/>
        </p:nvSpPr>
        <p:spPr>
          <a:xfrm rot="16200000">
            <a:off x="-423601" y="1953488"/>
            <a:ext cx="11288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Estimation methods</a:t>
            </a:r>
          </a:p>
        </p:txBody>
      </p:sp>
      <p:sp>
        <p:nvSpPr>
          <p:cNvPr id="219" name="TextBox 218"/>
          <p:cNvSpPr txBox="1"/>
          <p:nvPr/>
        </p:nvSpPr>
        <p:spPr>
          <a:xfrm rot="16200000">
            <a:off x="-412624" y="309392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</a:rPr>
              <a:t>Prediction methods</a:t>
            </a:r>
          </a:p>
        </p:txBody>
      </p:sp>
      <p:sp>
        <p:nvSpPr>
          <p:cNvPr id="220" name="TextBox 219"/>
          <p:cNvSpPr txBox="1"/>
          <p:nvPr/>
        </p:nvSpPr>
        <p:spPr>
          <a:xfrm rot="16200000">
            <a:off x="-531246" y="4298860"/>
            <a:ext cx="13452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2">
                    <a:lumMod val="75000"/>
                  </a:schemeClr>
                </a:solidFill>
              </a:rPr>
              <a:t>Method characterization</a:t>
            </a:r>
          </a:p>
        </p:txBody>
      </p:sp>
      <p:sp>
        <p:nvSpPr>
          <p:cNvPr id="221" name="TextBox 220"/>
          <p:cNvSpPr txBox="1"/>
          <p:nvPr/>
        </p:nvSpPr>
        <p:spPr>
          <a:xfrm rot="16200000">
            <a:off x="-436669" y="5502489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4">
                    <a:lumMod val="75000"/>
                  </a:schemeClr>
                </a:solidFill>
              </a:rPr>
              <a:t>Supporting packages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7235093" y="5105400"/>
            <a:ext cx="1667743" cy="1042364"/>
            <a:chOff x="414337" y="448656"/>
            <a:chExt cx="2024063" cy="1265069"/>
          </a:xfrm>
        </p:grpSpPr>
        <p:sp>
          <p:nvSpPr>
            <p:cNvPr id="223" name="Rounded Rectangle 141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24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28" name="Freeform 146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Freeform 147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Freeform 148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414337" y="698063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 dirty="0">
                  <a:solidFill>
                    <a:schemeClr val="accent4">
                      <a:lumMod val="75000"/>
                    </a:schemeClr>
                  </a:solidFill>
                </a:rPr>
                <a:t>Automatically extract large sets of features for user-specified cohorts using data in the CDM.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671153" y="448656"/>
              <a:ext cx="1299978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Feature Extraction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501156" y="1509461"/>
            <a:ext cx="1667743" cy="1067275"/>
            <a:chOff x="2590800" y="462452"/>
            <a:chExt cx="2024063" cy="1295302"/>
          </a:xfrm>
        </p:grpSpPr>
        <p:sp>
          <p:nvSpPr>
            <p:cNvPr id="232" name="Rounded Rectangle 150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33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2590800" y="711859"/>
              <a:ext cx="2024063" cy="104589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Case-control studies, matching controls on age, gender, provider, and visit date. Allows nesting of the study in another cohort.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847616" y="462452"/>
              <a:ext cx="957572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Case-control</a:t>
              </a: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37" name="Freeform 165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8" name="Freeform 166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9" name="Freeform 172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7236482" y="1521916"/>
            <a:ext cx="1667743" cy="1042364"/>
            <a:chOff x="2590800" y="462452"/>
            <a:chExt cx="2024063" cy="1265069"/>
          </a:xfrm>
        </p:grpSpPr>
        <p:sp>
          <p:nvSpPr>
            <p:cNvPr id="241" name="Rounded Rectangle 153"/>
            <p:cNvSpPr/>
            <p:nvPr/>
          </p:nvSpPr>
          <p:spPr>
            <a:xfrm>
              <a:off x="2590800" y="490046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42" name="Rounded Rectangle 10"/>
            <p:cNvSpPr/>
            <p:nvPr/>
          </p:nvSpPr>
          <p:spPr>
            <a:xfrm>
              <a:off x="2590800" y="490046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590800" y="711859"/>
              <a:ext cx="2024063" cy="85912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Case-crossover design including the option to adjust for time-trends in exposures (so-called case-time-control).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2847616" y="462452"/>
              <a:ext cx="1097647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Case-crossover</a:t>
              </a:r>
            </a:p>
          </p:txBody>
        </p:sp>
        <p:grpSp>
          <p:nvGrpSpPr>
            <p:cNvPr id="245" name="Group 244"/>
            <p:cNvGrpSpPr/>
            <p:nvPr/>
          </p:nvGrpSpPr>
          <p:grpSpPr>
            <a:xfrm>
              <a:off x="2696308" y="51616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46" name="Freeform 174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Freeform 175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Freeform 176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249" name="Group 248"/>
          <p:cNvGrpSpPr/>
          <p:nvPr/>
        </p:nvGrpSpPr>
        <p:grpSpPr>
          <a:xfrm>
            <a:off x="3748330" y="3882640"/>
            <a:ext cx="1667743" cy="1042364"/>
            <a:chOff x="414337" y="448656"/>
            <a:chExt cx="2024063" cy="1265069"/>
          </a:xfrm>
        </p:grpSpPr>
        <p:sp>
          <p:nvSpPr>
            <p:cNvPr id="250" name="Rounded Rectangle 84"/>
            <p:cNvSpPr/>
            <p:nvPr/>
          </p:nvSpPr>
          <p:spPr>
            <a:xfrm>
              <a:off x="414337" y="476250"/>
              <a:ext cx="2024063" cy="1237475"/>
            </a:xfrm>
            <a:prstGeom prst="roundRect">
              <a:avLst>
                <a:gd name="adj" fmla="val 10586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</a:t>
              </a:r>
            </a:p>
          </p:txBody>
        </p:sp>
        <p:sp>
          <p:nvSpPr>
            <p:cNvPr id="251" name="Rounded Rectangle 10"/>
            <p:cNvSpPr/>
            <p:nvPr/>
          </p:nvSpPr>
          <p:spPr>
            <a:xfrm>
              <a:off x="414337" y="476250"/>
              <a:ext cx="2024063" cy="200122"/>
            </a:xfrm>
            <a:custGeom>
              <a:avLst/>
              <a:gdLst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258129 w 2514600"/>
                <a:gd name="connsiteY6" fmla="*/ 2438400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38400"/>
                <a:gd name="connsiteX1" fmla="*/ 258129 w 2514600"/>
                <a:gd name="connsiteY1" fmla="*/ 0 h 2438400"/>
                <a:gd name="connsiteX2" fmla="*/ 2256471 w 2514600"/>
                <a:gd name="connsiteY2" fmla="*/ 0 h 2438400"/>
                <a:gd name="connsiteX3" fmla="*/ 2514600 w 2514600"/>
                <a:gd name="connsiteY3" fmla="*/ 258129 h 2438400"/>
                <a:gd name="connsiteX4" fmla="*/ 2514600 w 2514600"/>
                <a:gd name="connsiteY4" fmla="*/ 2180271 h 2438400"/>
                <a:gd name="connsiteX5" fmla="*/ 2256471 w 2514600"/>
                <a:gd name="connsiteY5" fmla="*/ 2438400 h 2438400"/>
                <a:gd name="connsiteX6" fmla="*/ 515304 w 2514600"/>
                <a:gd name="connsiteY6" fmla="*/ 2352675 h 2438400"/>
                <a:gd name="connsiteX7" fmla="*/ 0 w 2514600"/>
                <a:gd name="connsiteY7" fmla="*/ 2180271 h 2438400"/>
                <a:gd name="connsiteX8" fmla="*/ 0 w 2514600"/>
                <a:gd name="connsiteY8" fmla="*/ 258129 h 2438400"/>
                <a:gd name="connsiteX0" fmla="*/ 0 w 2514600"/>
                <a:gd name="connsiteY0" fmla="*/ 258129 h 2452560"/>
                <a:gd name="connsiteX1" fmla="*/ 258129 w 2514600"/>
                <a:gd name="connsiteY1" fmla="*/ 0 h 2452560"/>
                <a:gd name="connsiteX2" fmla="*/ 2256471 w 2514600"/>
                <a:gd name="connsiteY2" fmla="*/ 0 h 2452560"/>
                <a:gd name="connsiteX3" fmla="*/ 2514600 w 2514600"/>
                <a:gd name="connsiteY3" fmla="*/ 258129 h 2452560"/>
                <a:gd name="connsiteX4" fmla="*/ 2514600 w 2514600"/>
                <a:gd name="connsiteY4" fmla="*/ 2180271 h 2452560"/>
                <a:gd name="connsiteX5" fmla="*/ 2256471 w 2514600"/>
                <a:gd name="connsiteY5" fmla="*/ 2438400 h 2452560"/>
                <a:gd name="connsiteX6" fmla="*/ 0 w 2514600"/>
                <a:gd name="connsiteY6" fmla="*/ 2180271 h 2452560"/>
                <a:gd name="connsiteX7" fmla="*/ 0 w 2514600"/>
                <a:gd name="connsiteY7" fmla="*/ 258129 h 2452560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502835"/>
                <a:gd name="connsiteX1" fmla="*/ 258129 w 2514600"/>
                <a:gd name="connsiteY1" fmla="*/ 0 h 2502835"/>
                <a:gd name="connsiteX2" fmla="*/ 2256471 w 2514600"/>
                <a:gd name="connsiteY2" fmla="*/ 0 h 2502835"/>
                <a:gd name="connsiteX3" fmla="*/ 2514600 w 2514600"/>
                <a:gd name="connsiteY3" fmla="*/ 258129 h 2502835"/>
                <a:gd name="connsiteX4" fmla="*/ 2514600 w 2514600"/>
                <a:gd name="connsiteY4" fmla="*/ 2180271 h 2502835"/>
                <a:gd name="connsiteX5" fmla="*/ 0 w 2514600"/>
                <a:gd name="connsiteY5" fmla="*/ 2180271 h 2502835"/>
                <a:gd name="connsiteX6" fmla="*/ 0 w 2514600"/>
                <a:gd name="connsiteY6" fmla="*/ 258129 h 2502835"/>
                <a:gd name="connsiteX0" fmla="*/ 0 w 2514600"/>
                <a:gd name="connsiteY0" fmla="*/ 258129 h 2322651"/>
                <a:gd name="connsiteX1" fmla="*/ 258129 w 2514600"/>
                <a:gd name="connsiteY1" fmla="*/ 0 h 2322651"/>
                <a:gd name="connsiteX2" fmla="*/ 2256471 w 2514600"/>
                <a:gd name="connsiteY2" fmla="*/ 0 h 2322651"/>
                <a:gd name="connsiteX3" fmla="*/ 2514600 w 2514600"/>
                <a:gd name="connsiteY3" fmla="*/ 258129 h 2322651"/>
                <a:gd name="connsiteX4" fmla="*/ 2514600 w 2514600"/>
                <a:gd name="connsiteY4" fmla="*/ 2180271 h 2322651"/>
                <a:gd name="connsiteX5" fmla="*/ 0 w 2514600"/>
                <a:gd name="connsiteY5" fmla="*/ 2180271 h 2322651"/>
                <a:gd name="connsiteX6" fmla="*/ 0 w 2514600"/>
                <a:gd name="connsiteY6" fmla="*/ 258129 h 232265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2180271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90488 w 2514600"/>
                <a:gd name="connsiteY5" fmla="*/ 72770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556258 h 2180271"/>
                <a:gd name="connsiteX6" fmla="*/ 0 w 2514600"/>
                <a:gd name="connsiteY6" fmla="*/ 258129 h 2180271"/>
                <a:gd name="connsiteX0" fmla="*/ 0 w 2514600"/>
                <a:gd name="connsiteY0" fmla="*/ 258129 h 2180271"/>
                <a:gd name="connsiteX1" fmla="*/ 258129 w 2514600"/>
                <a:gd name="connsiteY1" fmla="*/ 0 h 2180271"/>
                <a:gd name="connsiteX2" fmla="*/ 2256471 w 2514600"/>
                <a:gd name="connsiteY2" fmla="*/ 0 h 2180271"/>
                <a:gd name="connsiteX3" fmla="*/ 2514600 w 2514600"/>
                <a:gd name="connsiteY3" fmla="*/ 258129 h 2180271"/>
                <a:gd name="connsiteX4" fmla="*/ 2514600 w 2514600"/>
                <a:gd name="connsiteY4" fmla="*/ 2180271 h 2180271"/>
                <a:gd name="connsiteX5" fmla="*/ 0 w 2514600"/>
                <a:gd name="connsiteY5" fmla="*/ 394333 h 2180271"/>
                <a:gd name="connsiteX6" fmla="*/ 0 w 2514600"/>
                <a:gd name="connsiteY6" fmla="*/ 258129 h 2180271"/>
                <a:gd name="connsiteX0" fmla="*/ 0 w 2543175"/>
                <a:gd name="connsiteY0" fmla="*/ 258129 h 394333"/>
                <a:gd name="connsiteX1" fmla="*/ 258129 w 2543175"/>
                <a:gd name="connsiteY1" fmla="*/ 0 h 394333"/>
                <a:gd name="connsiteX2" fmla="*/ 2256471 w 2543175"/>
                <a:gd name="connsiteY2" fmla="*/ 0 h 394333"/>
                <a:gd name="connsiteX3" fmla="*/ 2514600 w 2543175"/>
                <a:gd name="connsiteY3" fmla="*/ 258129 h 394333"/>
                <a:gd name="connsiteX4" fmla="*/ 2543175 w 2543175"/>
                <a:gd name="connsiteY4" fmla="*/ 389571 h 394333"/>
                <a:gd name="connsiteX5" fmla="*/ 0 w 2543175"/>
                <a:gd name="connsiteY5" fmla="*/ 394333 h 394333"/>
                <a:gd name="connsiteX6" fmla="*/ 0 w 2543175"/>
                <a:gd name="connsiteY6" fmla="*/ 258129 h 394333"/>
                <a:gd name="connsiteX0" fmla="*/ 0 w 2514600"/>
                <a:gd name="connsiteY0" fmla="*/ 258129 h 394333"/>
                <a:gd name="connsiteX1" fmla="*/ 258129 w 2514600"/>
                <a:gd name="connsiteY1" fmla="*/ 0 h 394333"/>
                <a:gd name="connsiteX2" fmla="*/ 2256471 w 2514600"/>
                <a:gd name="connsiteY2" fmla="*/ 0 h 394333"/>
                <a:gd name="connsiteX3" fmla="*/ 2514600 w 2514600"/>
                <a:gd name="connsiteY3" fmla="*/ 258129 h 394333"/>
                <a:gd name="connsiteX4" fmla="*/ 2509837 w 2514600"/>
                <a:gd name="connsiteY4" fmla="*/ 389571 h 394333"/>
                <a:gd name="connsiteX5" fmla="*/ 0 w 2514600"/>
                <a:gd name="connsiteY5" fmla="*/ 394333 h 394333"/>
                <a:gd name="connsiteX6" fmla="*/ 0 w 2514600"/>
                <a:gd name="connsiteY6" fmla="*/ 258129 h 3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600" h="394333">
                  <a:moveTo>
                    <a:pt x="0" y="258129"/>
                  </a:moveTo>
                  <a:cubicBezTo>
                    <a:pt x="0" y="115568"/>
                    <a:pt x="115568" y="0"/>
                    <a:pt x="258129" y="0"/>
                  </a:cubicBezTo>
                  <a:lnTo>
                    <a:pt x="2256471" y="0"/>
                  </a:lnTo>
                  <a:cubicBezTo>
                    <a:pt x="2399032" y="0"/>
                    <a:pt x="2514600" y="115568"/>
                    <a:pt x="2514600" y="258129"/>
                  </a:cubicBezTo>
                  <a:lnTo>
                    <a:pt x="2509837" y="389571"/>
                  </a:lnTo>
                  <a:lnTo>
                    <a:pt x="0" y="394333"/>
                  </a:lnTo>
                  <a:lnTo>
                    <a:pt x="0" y="25812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511908" y="497112"/>
              <a:ext cx="202554" cy="160689"/>
              <a:chOff x="2019300" y="2083773"/>
              <a:chExt cx="714375" cy="716577"/>
            </a:xfrm>
            <a:solidFill>
              <a:schemeClr val="bg1"/>
            </a:solidFill>
          </p:grpSpPr>
          <p:sp>
            <p:nvSpPr>
              <p:cNvPr id="255" name="Freeform 89"/>
              <p:cNvSpPr/>
              <p:nvPr/>
            </p:nvSpPr>
            <p:spPr>
              <a:xfrm>
                <a:off x="2057399" y="2083773"/>
                <a:ext cx="633413" cy="209372"/>
              </a:xfrm>
              <a:custGeom>
                <a:avLst/>
                <a:gdLst>
                  <a:gd name="connsiteX0" fmla="*/ 0 w 569118"/>
                  <a:gd name="connsiteY0" fmla="*/ 90488 h 188119"/>
                  <a:gd name="connsiteX1" fmla="*/ 302418 w 569118"/>
                  <a:gd name="connsiteY1" fmla="*/ 0 h 188119"/>
                  <a:gd name="connsiteX2" fmla="*/ 569118 w 569118"/>
                  <a:gd name="connsiteY2" fmla="*/ 97631 h 188119"/>
                  <a:gd name="connsiteX3" fmla="*/ 288131 w 569118"/>
                  <a:gd name="connsiteY3" fmla="*/ 188119 h 188119"/>
                  <a:gd name="connsiteX4" fmla="*/ 0 w 569118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8" h="188119">
                    <a:moveTo>
                      <a:pt x="0" y="90488"/>
                    </a:moveTo>
                    <a:lnTo>
                      <a:pt x="302418" y="0"/>
                    </a:lnTo>
                    <a:lnTo>
                      <a:pt x="569118" y="97631"/>
                    </a:lnTo>
                    <a:lnTo>
                      <a:pt x="288131" y="188119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6" name="Freeform 90"/>
              <p:cNvSpPr/>
              <p:nvPr/>
            </p:nvSpPr>
            <p:spPr>
              <a:xfrm>
                <a:off x="2019300" y="2245519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7" name="Freeform 91"/>
              <p:cNvSpPr/>
              <p:nvPr/>
            </p:nvSpPr>
            <p:spPr>
              <a:xfrm flipH="1">
                <a:off x="2412206" y="2245518"/>
                <a:ext cx="321469" cy="554831"/>
              </a:xfrm>
              <a:custGeom>
                <a:avLst/>
                <a:gdLst>
                  <a:gd name="connsiteX0" fmla="*/ 0 w 321469"/>
                  <a:gd name="connsiteY0" fmla="*/ 0 h 554831"/>
                  <a:gd name="connsiteX1" fmla="*/ 321469 w 321469"/>
                  <a:gd name="connsiteY1" fmla="*/ 102394 h 554831"/>
                  <a:gd name="connsiteX2" fmla="*/ 321469 w 321469"/>
                  <a:gd name="connsiteY2" fmla="*/ 554831 h 554831"/>
                  <a:gd name="connsiteX3" fmla="*/ 0 w 321469"/>
                  <a:gd name="connsiteY3" fmla="*/ 438150 h 554831"/>
                  <a:gd name="connsiteX4" fmla="*/ 0 w 321469"/>
                  <a:gd name="connsiteY4" fmla="*/ 0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9" h="554831">
                    <a:moveTo>
                      <a:pt x="0" y="0"/>
                    </a:moveTo>
                    <a:lnTo>
                      <a:pt x="321469" y="102394"/>
                    </a:lnTo>
                    <a:lnTo>
                      <a:pt x="321469" y="554831"/>
                    </a:lnTo>
                    <a:lnTo>
                      <a:pt x="0" y="438150"/>
                    </a:lnTo>
                    <a:cubicBezTo>
                      <a:pt x="794" y="291306"/>
                      <a:pt x="1587" y="14446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3" name="TextBox 252"/>
            <p:cNvSpPr txBox="1"/>
            <p:nvPr/>
          </p:nvSpPr>
          <p:spPr>
            <a:xfrm>
              <a:off x="414337" y="698063"/>
              <a:ext cx="2024063" cy="672362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</a:rPr>
                <a:t>Combining study diagnostics and results across multiple sites.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71153" y="448656"/>
              <a:ext cx="1325269" cy="2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Evidence Synthesis</a:t>
              </a:r>
            </a:p>
          </p:txBody>
        </p:sp>
      </p:grpSp>
      <p:sp>
        <p:nvSpPr>
          <p:cNvPr id="258" name="Right Arrow 2"/>
          <p:cNvSpPr/>
          <p:nvPr/>
        </p:nvSpPr>
        <p:spPr>
          <a:xfrm rot="16200000" flipH="1">
            <a:off x="4356829" y="3143180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ounded Rectangle 6"/>
          <p:cNvSpPr/>
          <p:nvPr/>
        </p:nvSpPr>
        <p:spPr>
          <a:xfrm>
            <a:off x="3048000" y="2598925"/>
            <a:ext cx="4550497" cy="640085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Started work on Evidence Synthesis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25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28951"/>
            <a:ext cx="9144000" cy="5926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61" y="-28951"/>
            <a:ext cx="7543800" cy="562351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 Benchmark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0553" y="596239"/>
            <a:ext cx="4220216" cy="34060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Real negative controls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(n = 200)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Pick 4 outcomes and 4 exposures of interest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         Acute pancreatitis	Diclofenac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GI bleeding		Ciprofloxacin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Stroke		Metformin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IBD			Sertraline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Use LAERTES to identify potential negative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Use clinicaltrials.gov + ATC to find potential comparator exposures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Rank by prevalence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Manual review, up to 25 per outcome or exposure of interest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581662"/>
            <a:ext cx="3962399" cy="34060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Synthesized positive controls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(n = 600)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Based on real negative controls (where true RR =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Fit predictive models for each outcome in exposed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Sample simulated additional outcomes during exposure based on predicted probability until True RR = desired RR (1.5, 2, and 4)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326976"/>
              </p:ext>
            </p:extLst>
          </p:nvPr>
        </p:nvGraphicFramePr>
        <p:xfrm>
          <a:off x="-782" y="4262721"/>
          <a:ext cx="9187671" cy="301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461">
                  <a:extLst>
                    <a:ext uri="{9D8B030D-6E8A-4147-A177-3AD203B41FA5}">
                      <a16:colId xmlns:a16="http://schemas.microsoft.com/office/drawing/2014/main" val="1292608435"/>
                    </a:ext>
                  </a:extLst>
                </a:gridCol>
                <a:gridCol w="1526341">
                  <a:extLst>
                    <a:ext uri="{9D8B030D-6E8A-4147-A177-3AD203B41FA5}">
                      <a16:colId xmlns:a16="http://schemas.microsoft.com/office/drawing/2014/main" val="289767716"/>
                    </a:ext>
                  </a:extLst>
                </a:gridCol>
                <a:gridCol w="1422674">
                  <a:extLst>
                    <a:ext uri="{9D8B030D-6E8A-4147-A177-3AD203B41FA5}">
                      <a16:colId xmlns:a16="http://schemas.microsoft.com/office/drawing/2014/main" val="3795264098"/>
                    </a:ext>
                  </a:extLst>
                </a:gridCol>
                <a:gridCol w="2973019">
                  <a:extLst>
                    <a:ext uri="{9D8B030D-6E8A-4147-A177-3AD203B41FA5}">
                      <a16:colId xmlns:a16="http://schemas.microsoft.com/office/drawing/2014/main" val="937187257"/>
                    </a:ext>
                  </a:extLst>
                </a:gridCol>
                <a:gridCol w="1754176">
                  <a:extLst>
                    <a:ext uri="{9D8B030D-6E8A-4147-A177-3AD203B41FA5}">
                      <a16:colId xmlns:a16="http://schemas.microsoft.com/office/drawing/2014/main" val="911503340"/>
                    </a:ext>
                  </a:extLst>
                </a:gridCol>
              </a:tblGrid>
              <a:tr h="341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Target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Comparator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Nesting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Outcome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True effect size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44838"/>
                  </a:ext>
                </a:extLst>
              </a:tr>
              <a:tr h="27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Eszopiclone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Triazolam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Insomnia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Acute pancreatitis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1518407"/>
                  </a:ext>
                </a:extLst>
              </a:tr>
              <a:tr h="27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Eszopiclone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Triazolam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Insomnia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Acute pancreatitis, RR=1.5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662075"/>
                  </a:ext>
                </a:extLst>
              </a:tr>
              <a:tr h="27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Eszopiclone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Triazolam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Insomnia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Acute pancreatitis, RR=2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7431250"/>
                  </a:ext>
                </a:extLst>
              </a:tr>
              <a:tr h="27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Eszopiclone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Triazolam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Insomnia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Acute pancreatitis, RR=4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1188052"/>
                  </a:ext>
                </a:extLst>
              </a:tr>
              <a:tr h="27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Ciprofloxacin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Azithromycin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Otitis media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Alcohol abuse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6912848"/>
                  </a:ext>
                </a:extLst>
              </a:tr>
              <a:tr h="27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Ciprofloxacin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Azithromycin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Otitis media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Alcohol abuse, RR=1.5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459852"/>
                  </a:ext>
                </a:extLst>
              </a:tr>
              <a:tr h="27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Ciprofloxacin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Azithromycin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Otitis media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Alcohol abuse, RR=2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30610"/>
                  </a:ext>
                </a:extLst>
              </a:tr>
              <a:tr h="27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Ciprofloxacin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Azithromycin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Otitis media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Alcohol abuse, RR=4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0717913"/>
                  </a:ext>
                </a:extLst>
              </a:tr>
              <a:tr h="275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22642" marR="22642" marT="226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283832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-76200" y="5739049"/>
            <a:ext cx="9263089" cy="1537434"/>
          </a:xfrm>
          <a:prstGeom prst="rect">
            <a:avLst/>
          </a:prstGeom>
          <a:gradFill flip="none" rotWithShape="1">
            <a:gsLst>
              <a:gs pos="354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" name="Arrow: Right 9"/>
          <p:cNvSpPr/>
          <p:nvPr/>
        </p:nvSpPr>
        <p:spPr>
          <a:xfrm>
            <a:off x="4532194" y="2284704"/>
            <a:ext cx="360867" cy="67306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" name="Arrow: Right 10"/>
          <p:cNvSpPr/>
          <p:nvPr/>
        </p:nvSpPr>
        <p:spPr>
          <a:xfrm rot="5400000">
            <a:off x="7190052" y="3865408"/>
            <a:ext cx="160344" cy="51964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" name="Arrow: Right 11"/>
          <p:cNvSpPr/>
          <p:nvPr/>
        </p:nvSpPr>
        <p:spPr>
          <a:xfrm rot="5400000">
            <a:off x="1907921" y="3865409"/>
            <a:ext cx="160345" cy="51964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46724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8952"/>
            <a:ext cx="9144000" cy="6886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Evaluation of Methods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565393"/>
            <a:ext cx="9144000" cy="2192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3097"/>
            <a:ext cx="9118600" cy="39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2324</Words>
  <Application>Microsoft Office PowerPoint</Application>
  <PresentationFormat>On-screen Show (4:3)</PresentationFormat>
  <Paragraphs>551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Population-level estimation WG  Looking back  &amp;  Looking forward</vt:lpstr>
      <vt:lpstr>Achievements in 2017</vt:lpstr>
      <vt:lpstr>OHDSI Methods Library</vt:lpstr>
      <vt:lpstr>OHDSI Methods Library</vt:lpstr>
      <vt:lpstr>OHDSI Methods Library</vt:lpstr>
      <vt:lpstr>OHDSI Methods Library</vt:lpstr>
      <vt:lpstr>OHDSI Methods Library</vt:lpstr>
      <vt:lpstr>Method Benchmark</vt:lpstr>
      <vt:lpstr>Evaluation of Methods Library</vt:lpstr>
      <vt:lpstr>Method Library validity</vt:lpstr>
      <vt:lpstr>Methods Library in use</vt:lpstr>
      <vt:lpstr>Method Publications</vt:lpstr>
      <vt:lpstr>Goals for 2018</vt:lpstr>
      <vt:lpstr>Building OHDSIs LHC</vt:lpstr>
      <vt:lpstr>Building OHDSIs LHC</vt:lpstr>
      <vt:lpstr>Building OHDSIs LHC</vt:lpstr>
      <vt:lpstr>Building OHDSIs LHC</vt:lpstr>
      <vt:lpstr>Building OHDSIs LHC</vt:lpstr>
      <vt:lpstr>Building OHDSIs LHC</vt:lpstr>
      <vt:lpstr>Building OHDSIs LHC</vt:lpstr>
      <vt:lpstr>Building OHDSIs LHC</vt:lpstr>
      <vt:lpstr>Summary</vt:lpstr>
      <vt:lpstr>Topic of next meeting(s)?</vt:lpstr>
      <vt:lpstr>Next workgroup meeting</vt:lpstr>
    </vt:vector>
  </TitlesOfParts>
  <Company>Johnson &amp; Johnson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439</cp:revision>
  <dcterms:created xsi:type="dcterms:W3CDTF">2013-12-30T14:14:20Z</dcterms:created>
  <dcterms:modified xsi:type="dcterms:W3CDTF">2018-01-18T13:28:58Z</dcterms:modified>
</cp:coreProperties>
</file>