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02" r:id="rId2"/>
    <p:sldId id="404" r:id="rId3"/>
    <p:sldId id="405" r:id="rId4"/>
    <p:sldId id="406" r:id="rId5"/>
    <p:sldId id="408" r:id="rId6"/>
    <p:sldId id="403" r:id="rId7"/>
    <p:sldId id="407" r:id="rId8"/>
    <p:sldId id="409" r:id="rId9"/>
    <p:sldId id="410" r:id="rId10"/>
    <p:sldId id="411" r:id="rId11"/>
    <p:sldId id="412" r:id="rId12"/>
    <p:sldId id="413" r:id="rId13"/>
    <p:sldId id="415" r:id="rId14"/>
    <p:sldId id="256" r:id="rId15"/>
    <p:sldId id="342" r:id="rId16"/>
    <p:sldId id="416" r:id="rId17"/>
    <p:sldId id="418" r:id="rId18"/>
    <p:sldId id="358" r:id="rId19"/>
    <p:sldId id="423" r:id="rId20"/>
    <p:sldId id="424" r:id="rId21"/>
    <p:sldId id="425" r:id="rId22"/>
    <p:sldId id="426" r:id="rId23"/>
    <p:sldId id="428" r:id="rId24"/>
    <p:sldId id="429" r:id="rId25"/>
    <p:sldId id="430" r:id="rId26"/>
    <p:sldId id="431" r:id="rId27"/>
    <p:sldId id="433" r:id="rId28"/>
    <p:sldId id="432" r:id="rId29"/>
    <p:sldId id="340" r:id="rId30"/>
    <p:sldId id="42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huemie.shinyapps.io/ComparatorFinde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Method benchmark update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444583ED-F364-40B3-B25B-483B5033DF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nesting cohorts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Some methods such as the nested case-control design require a nesting cohort to be defined.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For example: a case-control study for metformin may well be nested in T2DM, meaning both cases and controls should have prior diagnose of T2DM.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Heuristic for picking nesting cohorts: condition or procedure codes that appear more often on date of treatment initiation than expected.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(also implemented </a:t>
            </a:r>
            <a:r>
              <a:rPr lang="en-US" sz="2000"/>
              <a:t>in The Amazing Comparator </a:t>
            </a:r>
            <a:r>
              <a:rPr lang="en-US" sz="2000" smtClean="0"/>
              <a:t>Finder)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nesting cohorts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/>
              <a:t>Diclofenac vs </a:t>
            </a:r>
            <a:r>
              <a:rPr lang="en-US" sz="2000" smtClean="0"/>
              <a:t>Celecoxib </a:t>
            </a:r>
            <a:r>
              <a:rPr lang="en-US" sz="2000" smtClean="0">
                <a:solidFill>
                  <a:srgbClr val="FF0000"/>
                </a:solidFill>
              </a:rPr>
              <a:t>nested in arthralgia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Ciprofloxacin vs </a:t>
            </a:r>
            <a:r>
              <a:rPr lang="en-US" sz="2000" smtClean="0"/>
              <a:t>Azithromycin </a:t>
            </a:r>
            <a:r>
              <a:rPr lang="en-US" sz="2000" smtClean="0">
                <a:solidFill>
                  <a:srgbClr val="FF0000"/>
                </a:solidFill>
              </a:rPr>
              <a:t>nested in otitis media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Metformin vs </a:t>
            </a:r>
            <a:r>
              <a:rPr lang="en-US" sz="2000" smtClean="0"/>
              <a:t>Glipizide </a:t>
            </a:r>
            <a:r>
              <a:rPr lang="en-US" sz="2000" smtClean="0">
                <a:solidFill>
                  <a:srgbClr val="FF0000"/>
                </a:solidFill>
              </a:rPr>
              <a:t>nested in T2DM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Sertraline vs </a:t>
            </a:r>
            <a:r>
              <a:rPr lang="en-US" sz="2000" smtClean="0"/>
              <a:t>Venlafaxine </a:t>
            </a:r>
            <a:r>
              <a:rPr lang="en-US" sz="2000" smtClean="0">
                <a:solidFill>
                  <a:srgbClr val="FF0000"/>
                </a:solidFill>
              </a:rPr>
              <a:t>nested in depression</a:t>
            </a:r>
            <a:endParaRPr lang="en-US" sz="2000">
              <a:solidFill>
                <a:srgbClr val="FF0000"/>
              </a:solidFill>
            </a:endParaRPr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6" name="Rounded Rectangle 5"/>
          <p:cNvSpPr/>
          <p:nvPr/>
        </p:nvSpPr>
        <p:spPr>
          <a:xfrm>
            <a:off x="5334000" y="3395133"/>
            <a:ext cx="3200400" cy="1748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Select a nesting cohort for each exposure control.</a:t>
            </a:r>
          </a:p>
        </p:txBody>
      </p:sp>
      <p:sp>
        <p:nvSpPr>
          <p:cNvPr id="7" name="Up Arrow 6"/>
          <p:cNvSpPr/>
          <p:nvPr/>
        </p:nvSpPr>
        <p:spPr>
          <a:xfrm rot="16200000">
            <a:off x="4572000" y="3850376"/>
            <a:ext cx="685800" cy="838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draft of negative control 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200 exposure-comparator-outcome-nesting-cohort combinations</a:t>
            </a:r>
          </a:p>
          <a:p>
            <a:r>
              <a:rPr lang="en-US" sz="2800" smtClean="0"/>
              <a:t>Potentially stratified by 4 outcomes and 4 exposures of interest</a:t>
            </a:r>
          </a:p>
          <a:p>
            <a:r>
              <a:rPr lang="en-US" sz="2800" smtClean="0"/>
              <a:t>Need help in reviewing!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2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 for method benchmark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Vetting of the negative control set</a:t>
            </a:r>
          </a:p>
          <a:p>
            <a:r>
              <a:rPr lang="en-US" smtClean="0"/>
              <a:t>Signal injection </a:t>
            </a:r>
          </a:p>
          <a:p>
            <a:r>
              <a:rPr lang="en-US" smtClean="0"/>
              <a:t>Selection of RCTs</a:t>
            </a:r>
          </a:p>
          <a:p>
            <a:pPr lvl="1"/>
            <a:r>
              <a:rPr lang="en-US" smtClean="0"/>
              <a:t>Vojtech, Soledad, and Jill have volunteered to help</a:t>
            </a:r>
          </a:p>
          <a:p>
            <a:pPr lvl="1"/>
            <a:r>
              <a:rPr lang="en-US" smtClean="0"/>
              <a:t>Will start with a single RCT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CaseCrossover package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Case-crossover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390322"/>
            <a:ext cx="2133600" cy="365125"/>
          </a:xfrm>
        </p:spPr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596957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01848" y="328879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74757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87648" y="2667000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For every case (person with the outcome) define n control windows prior to the outcome (usually n = 1)</a:t>
            </a:r>
          </a:p>
          <a:p>
            <a:endParaRPr lang="en-US" sz="2400" smtClean="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Determine exposure status on index date and control windows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20464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1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37062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2</a:t>
            </a:r>
            <a:endParaRPr lang="en-US"/>
          </a:p>
        </p:txBody>
      </p:sp>
      <p:sp>
        <p:nvSpPr>
          <p:cNvPr id="12" name="Flowchart: Merge 11"/>
          <p:cNvSpPr/>
          <p:nvPr/>
        </p:nvSpPr>
        <p:spPr>
          <a:xfrm>
            <a:off x="4798524" y="304531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82593" y="591724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773" y="568059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3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227616" y="5612329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sp>
        <p:nvSpPr>
          <p:cNvPr id="34" name="Right Brace 33"/>
          <p:cNvSpPr/>
          <p:nvPr/>
        </p:nvSpPr>
        <p:spPr>
          <a:xfrm rot="5400000">
            <a:off x="3539147" y="3243647"/>
            <a:ext cx="228602" cy="196073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329025" y="4224016"/>
            <a:ext cx="273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Fixed interval (e.g. 30 days)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231354" y="4153651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37" name="Flowchart: Merge 36"/>
          <p:cNvSpPr/>
          <p:nvPr/>
        </p:nvSpPr>
        <p:spPr>
          <a:xfrm>
            <a:off x="7642230" y="4531966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641373" y="5311259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43" name="Flowchart: Merge 42"/>
          <p:cNvSpPr/>
          <p:nvPr/>
        </p:nvSpPr>
        <p:spPr>
          <a:xfrm>
            <a:off x="4052249" y="5689574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5608" y="3618211"/>
            <a:ext cx="7130469" cy="2810483"/>
            <a:chOff x="1175608" y="3618211"/>
            <a:chExt cx="7130469" cy="2810483"/>
          </a:xfrm>
        </p:grpSpPr>
        <p:sp>
          <p:nvSpPr>
            <p:cNvPr id="10" name="Right Brace 9"/>
            <p:cNvSpPr/>
            <p:nvPr/>
          </p:nvSpPr>
          <p:spPr>
            <a:xfrm rot="5400000">
              <a:off x="4519517" y="3453504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5593" y="3732510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30" name="Right Brace 29"/>
            <p:cNvSpPr/>
            <p:nvPr/>
          </p:nvSpPr>
          <p:spPr>
            <a:xfrm rot="5400000">
              <a:off x="2547340" y="3455323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13416" y="3734329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  <p:sp>
          <p:nvSpPr>
            <p:cNvPr id="38" name="Right Brace 37"/>
            <p:cNvSpPr/>
            <p:nvPr/>
          </p:nvSpPr>
          <p:spPr>
            <a:xfrm rot="5400000">
              <a:off x="7370661" y="4610265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36737" y="4889271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40" name="Right Brace 39"/>
            <p:cNvSpPr/>
            <p:nvPr/>
          </p:nvSpPr>
          <p:spPr>
            <a:xfrm rot="5400000">
              <a:off x="5398484" y="4612084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64560" y="4891090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  <p:sp>
          <p:nvSpPr>
            <p:cNvPr id="44" name="Right Brace 43"/>
            <p:cNvSpPr/>
            <p:nvPr/>
          </p:nvSpPr>
          <p:spPr>
            <a:xfrm rot="5400000">
              <a:off x="3781709" y="5778537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47785" y="6057543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46" name="Right Brace 45"/>
            <p:cNvSpPr/>
            <p:nvPr/>
          </p:nvSpPr>
          <p:spPr>
            <a:xfrm rot="5400000">
              <a:off x="1809532" y="5780356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75608" y="6059362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991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Case-time-control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390322"/>
            <a:ext cx="2133600" cy="365125"/>
          </a:xfrm>
        </p:spPr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596957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01848" y="328879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74757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87648" y="2667000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Adjust for trend in prescribing by picking matched controls</a:t>
            </a:r>
          </a:p>
          <a:p>
            <a:endParaRPr lang="en-US" sz="240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Matching typically on age, gender, and calendar time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20464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370625"/>
            <a:ext cx="87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</a:t>
            </a:r>
            <a:endParaRPr lang="en-US"/>
          </a:p>
        </p:txBody>
      </p:sp>
      <p:sp>
        <p:nvSpPr>
          <p:cNvPr id="12" name="Flowchart: Merge 11"/>
          <p:cNvSpPr/>
          <p:nvPr/>
        </p:nvSpPr>
        <p:spPr>
          <a:xfrm>
            <a:off x="4798524" y="304531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519517" y="3453504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5593" y="3732510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At risk window</a:t>
            </a:r>
            <a:endParaRPr lang="en-US"/>
          </a:p>
        </p:txBody>
      </p:sp>
      <p:sp>
        <p:nvSpPr>
          <p:cNvPr id="30" name="Right Brace 29"/>
          <p:cNvSpPr/>
          <p:nvPr/>
        </p:nvSpPr>
        <p:spPr>
          <a:xfrm rot="5400000">
            <a:off x="2547340" y="3455323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913416" y="3734329"/>
            <a:ext cx="167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window</a:t>
            </a:r>
            <a:endParaRPr lang="en-US"/>
          </a:p>
        </p:txBody>
      </p:sp>
      <p:sp>
        <p:nvSpPr>
          <p:cNvPr id="38" name="Right Brace 37"/>
          <p:cNvSpPr/>
          <p:nvPr/>
        </p:nvSpPr>
        <p:spPr>
          <a:xfrm rot="5400000">
            <a:off x="4519517" y="4610265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885593" y="4889271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At risk window</a:t>
            </a:r>
            <a:endParaRPr lang="en-US"/>
          </a:p>
        </p:txBody>
      </p:sp>
      <p:sp>
        <p:nvSpPr>
          <p:cNvPr id="40" name="Right Brace 39"/>
          <p:cNvSpPr/>
          <p:nvPr/>
        </p:nvSpPr>
        <p:spPr>
          <a:xfrm rot="5400000">
            <a:off x="2547340" y="4612084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913416" y="4891090"/>
            <a:ext cx="167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window</a:t>
            </a:r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4912824" y="3264217"/>
            <a:ext cx="0" cy="233922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281882" y="560343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2001-02-03</a:t>
            </a: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821673" y="443888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34"/>
            <a:ext cx="9144000" cy="6854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TextBox 1032"/>
          <p:cNvSpPr txBox="1"/>
          <p:nvPr/>
        </p:nvSpPr>
        <p:spPr>
          <a:xfrm>
            <a:off x="3029750" y="3934"/>
            <a:ext cx="310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mtClean="0"/>
              <a:t>OHDSI Methods Library</a:t>
            </a:r>
            <a:endParaRPr lang="en-US" sz="2400"/>
          </a:p>
        </p:txBody>
      </p:sp>
      <p:grpSp>
        <p:nvGrpSpPr>
          <p:cNvPr id="46" name="Group 45"/>
          <p:cNvGrpSpPr/>
          <p:nvPr/>
        </p:nvGrpSpPr>
        <p:grpSpPr>
          <a:xfrm>
            <a:off x="816879" y="587447"/>
            <a:ext cx="1667743" cy="1042364"/>
            <a:chOff x="414337" y="448656"/>
            <a:chExt cx="2024063" cy="1265069"/>
          </a:xfrm>
        </p:grpSpPr>
        <p:sp>
          <p:nvSpPr>
            <p:cNvPr id="9" name="Rounded Rectangle 8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" name="Freeform 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" name="Freeform 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New-user cohort studies using large-scale regression for propensity and outcome models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153" y="448656"/>
              <a:ext cx="112488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Cohort Method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46739" y="587447"/>
            <a:ext cx="1678674" cy="1042364"/>
            <a:chOff x="2590800" y="462452"/>
            <a:chExt cx="2037329" cy="1265069"/>
          </a:xfrm>
        </p:grpSpPr>
        <p:sp>
          <p:nvSpPr>
            <p:cNvPr id="34" name="Rounded Rectangle 3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3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0800" y="711859"/>
              <a:ext cx="2024062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Self-Controlled Case Series analysis using few or many predictors, includes splines for age and seasonality.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47616" y="462452"/>
              <a:ext cx="178051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Self-Controlled Case Series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293548" y="587447"/>
            <a:ext cx="1667743" cy="1042364"/>
            <a:chOff x="2590800" y="462452"/>
            <a:chExt cx="2024063" cy="1265069"/>
          </a:xfrm>
        </p:grpSpPr>
        <p:sp>
          <p:nvSpPr>
            <p:cNvPr id="49" name="Rounded Rectangle 48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50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90800" y="711859"/>
              <a:ext cx="2024063" cy="67236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cohort design, where time preceding exposure is used as control.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7616" y="462452"/>
              <a:ext cx="153149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Self-Controlled Cohort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033921" y="574992"/>
            <a:ext cx="1667743" cy="1067275"/>
            <a:chOff x="2590800" y="462452"/>
            <a:chExt cx="2024063" cy="1295302"/>
          </a:xfrm>
        </p:grpSpPr>
        <p:sp>
          <p:nvSpPr>
            <p:cNvPr id="58" name="Rounded Rectangle 57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59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design, but using temporal patterns around other exposures and outcomes to correct for time-varying confounding.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7616" y="462452"/>
              <a:ext cx="170269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IC Temporal Pattern Disc.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63" name="Freeform 6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16879" y="2955683"/>
            <a:ext cx="1667743" cy="1067275"/>
            <a:chOff x="414337" y="448656"/>
            <a:chExt cx="2024063" cy="1295302"/>
          </a:xfrm>
        </p:grpSpPr>
        <p:sp>
          <p:nvSpPr>
            <p:cNvPr id="67" name="Rounded Rectangle 66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68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72" name="Freeform 71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4" name="Freeform 73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Build and evaluate predictive models for user-specified outcomes, using a wide array of machine learning algorithms.</a:t>
              </a:r>
              <a:endParaRPr lang="en-US" sz="100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1153" y="448656"/>
              <a:ext cx="1607366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Patient Level Prediction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16879" y="4153625"/>
            <a:ext cx="1667743" cy="1042364"/>
            <a:chOff x="414337" y="448656"/>
            <a:chExt cx="2024063" cy="1265069"/>
          </a:xfrm>
        </p:grpSpPr>
        <p:sp>
          <p:nvSpPr>
            <p:cNvPr id="76" name="Rounded Rectangle 75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77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81" name="Freeform 80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3" name="Freeform 8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14337" y="698061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2">
                      <a:lumMod val="75000"/>
                    </a:schemeClr>
                  </a:solidFill>
                </a:rPr>
                <a:t>Use negative control exposure-outcome pairs to profile and calibrate a particular analysis design.</a:t>
              </a:r>
              <a:endParaRPr lang="en-US" sz="10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1153" y="448656"/>
              <a:ext cx="144394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Empirical Calibration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52205" y="4141170"/>
            <a:ext cx="1667743" cy="1067275"/>
            <a:chOff x="414337" y="448656"/>
            <a:chExt cx="2024063" cy="1295302"/>
          </a:xfrm>
        </p:grpSpPr>
        <p:sp>
          <p:nvSpPr>
            <p:cNvPr id="85" name="Rounded Rectangle 84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86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0" name="Freeform 89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2">
                      <a:lumMod val="75000"/>
                    </a:schemeClr>
                  </a:solidFill>
                </a:rPr>
                <a:t>Use real data and established reference sets as well as simulations injected in real data to evaluate the performance of methods.</a:t>
              </a:r>
              <a:endParaRPr lang="en-US" sz="10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1153" y="448656"/>
              <a:ext cx="134472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Method Evaluation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16879" y="5364674"/>
            <a:ext cx="1667743" cy="1042364"/>
            <a:chOff x="414337" y="448656"/>
            <a:chExt cx="2024063" cy="1265069"/>
          </a:xfrm>
        </p:grpSpPr>
        <p:sp>
          <p:nvSpPr>
            <p:cNvPr id="94" name="Rounded Rectangle 93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95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9" name="Freeform 98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Connect directly to a wide range of database platforms, including SQL Server, Oracle, and PostgreSQL.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1153" y="448656"/>
              <a:ext cx="1408925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Database Connector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52205" y="5364674"/>
            <a:ext cx="1667743" cy="1042364"/>
            <a:chOff x="414337" y="448656"/>
            <a:chExt cx="2024063" cy="1265069"/>
          </a:xfrm>
        </p:grpSpPr>
        <p:sp>
          <p:nvSpPr>
            <p:cNvPr id="112" name="Rounded Rectangle 11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1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17" name="Freeform 11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414337" y="698063"/>
              <a:ext cx="2024063" cy="4855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Generate SQL on the fly for the various SQL dialects.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1153" y="448656"/>
              <a:ext cx="854460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Sql Render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293548" y="5364674"/>
            <a:ext cx="1667743" cy="1042364"/>
            <a:chOff x="414337" y="448656"/>
            <a:chExt cx="2024063" cy="1265069"/>
          </a:xfrm>
        </p:grpSpPr>
        <p:sp>
          <p:nvSpPr>
            <p:cNvPr id="121" name="Rounded Rectangle 120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22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26" name="Freeform 12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8" name="Freeform 12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Highly efficient implementation of regularized logistic, Poisson and Cox regression.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71153" y="448656"/>
              <a:ext cx="6657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Cyclops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033921" y="5364674"/>
            <a:ext cx="1667743" cy="1042364"/>
            <a:chOff x="414337" y="448656"/>
            <a:chExt cx="2024063" cy="1265069"/>
          </a:xfrm>
        </p:grpSpPr>
        <p:sp>
          <p:nvSpPr>
            <p:cNvPr id="130" name="Rounded Rectangle 129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3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5" name="Freeform 13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Support tools that didn’t fit other categories, including tools for maintaining R libraries.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1153" y="448656"/>
              <a:ext cx="101788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Ohdsi R Tools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 rot="16200000">
            <a:off x="116158" y="1619903"/>
            <a:ext cx="1128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Estimation methods</a:t>
            </a:r>
            <a:endParaRPr lang="en-US" sz="9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126577" y="3353202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tx2">
                    <a:lumMod val="75000"/>
                  </a:schemeClr>
                </a:solidFill>
              </a:rPr>
              <a:t>Prediction methods</a:t>
            </a:r>
            <a:endParaRPr lang="en-US" sz="9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7955" y="4558134"/>
            <a:ext cx="13452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accent2">
                    <a:lumMod val="75000"/>
                  </a:schemeClr>
                </a:solidFill>
              </a:rPr>
              <a:t>Method characterization</a:t>
            </a:r>
            <a:endParaRPr lang="en-US" sz="9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102532" y="5761763"/>
            <a:ext cx="1156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accent4">
                    <a:lumMod val="75000"/>
                  </a:schemeClr>
                </a:solidFill>
              </a:rPr>
              <a:t>Supporting packages</a:t>
            </a:r>
            <a:endParaRPr lang="en-US" sz="90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3980276" y="4935471"/>
            <a:ext cx="193357" cy="173076"/>
            <a:chOff x="5262562" y="2616994"/>
            <a:chExt cx="978694" cy="898235"/>
          </a:xfrm>
        </p:grpSpPr>
        <p:sp>
          <p:nvSpPr>
            <p:cNvPr id="159" name="Freeform 15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94711" y="6518528"/>
            <a:ext cx="193357" cy="173076"/>
            <a:chOff x="5262562" y="2616994"/>
            <a:chExt cx="978694" cy="898235"/>
          </a:xfrm>
        </p:grpSpPr>
        <p:sp>
          <p:nvSpPr>
            <p:cNvPr id="169" name="Freeform 16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Oval 17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031" name="TextBox 1030"/>
          <p:cNvSpPr txBox="1"/>
          <p:nvPr/>
        </p:nvSpPr>
        <p:spPr>
          <a:xfrm>
            <a:off x="835253" y="6508577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 construction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2552205" y="2968138"/>
            <a:ext cx="1667743" cy="1042364"/>
            <a:chOff x="414337" y="448656"/>
            <a:chExt cx="2024063" cy="1265069"/>
          </a:xfrm>
        </p:grpSpPr>
        <p:sp>
          <p:nvSpPr>
            <p:cNvPr id="142" name="Rounded Rectangle 14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4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47" name="Freeform 14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Automatically extract large sets of features for user-specified </a:t>
              </a:r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cohorts </a:t>
              </a:r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using data in </a:t>
              </a:r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the CDM.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71153" y="448656"/>
              <a:ext cx="1299978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Feature Extraction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16879" y="1747638"/>
            <a:ext cx="1667743" cy="1067275"/>
            <a:chOff x="2590800" y="462452"/>
            <a:chExt cx="2024063" cy="1295302"/>
          </a:xfrm>
        </p:grpSpPr>
        <p:sp>
          <p:nvSpPr>
            <p:cNvPr id="151" name="Rounded Rectangle 150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52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Case-control studies, matching controls on age, gender, provider, and visit date. Allows nesting of the study in another cohort.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847616" y="462452"/>
              <a:ext cx="957572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Case-control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66" name="Freeform 16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3" name="Freeform 17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153" name="Group 152"/>
          <p:cNvGrpSpPr/>
          <p:nvPr/>
        </p:nvGrpSpPr>
        <p:grpSpPr>
          <a:xfrm>
            <a:off x="2552205" y="1760093"/>
            <a:ext cx="1667743" cy="1042364"/>
            <a:chOff x="2590800" y="462452"/>
            <a:chExt cx="2024063" cy="1265069"/>
          </a:xfrm>
        </p:grpSpPr>
        <p:sp>
          <p:nvSpPr>
            <p:cNvPr id="154" name="Rounded Rectangle 15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5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90800" y="711859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Case-crossover design including the option to adjust for time-trends in exposures (so-called case-time-control).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847616" y="462452"/>
              <a:ext cx="10976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Case-crossover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75" name="Freeform 17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7" name="Freeform 17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43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143000"/>
            <a:ext cx="6400800" cy="2438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2895600" y="358140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90600" y="3812583"/>
            <a:ext cx="6096000" cy="210982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Get the data from the CDM database: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Specified 1 outcome in the cohort table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Specified a nesting cohort in the cohort table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Nesting cohort ends on observation end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Get data for selecting controls</a:t>
            </a:r>
          </a:p>
        </p:txBody>
      </p:sp>
    </p:spTree>
    <p:extLst>
      <p:ext uri="{BB962C8B-B14F-4D97-AF65-F5344CB8AC3E}">
        <p14:creationId xmlns:p14="http://schemas.microsoft.com/office/powerpoint/2010/main" val="334693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3581400"/>
            <a:ext cx="6400800" cy="14702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2895599" y="3330342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37067" y="2275432"/>
            <a:ext cx="6096000" cy="105491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Specify matching criteria for case-time-control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Select cases and controls</a:t>
            </a:r>
          </a:p>
        </p:txBody>
      </p:sp>
    </p:spTree>
    <p:extLst>
      <p:ext uri="{BB962C8B-B14F-4D97-AF65-F5344CB8AC3E}">
        <p14:creationId xmlns:p14="http://schemas.microsoft.com/office/powerpoint/2010/main" val="33043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5029200"/>
            <a:ext cx="6400800" cy="11654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3191931" y="471251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399" y="3657600"/>
            <a:ext cx="6096000" cy="105491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Define at-risk and control windows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Determine exposure status in windows</a:t>
            </a:r>
          </a:p>
        </p:txBody>
      </p:sp>
    </p:spTree>
    <p:extLst>
      <p:ext uri="{BB962C8B-B14F-4D97-AF65-F5344CB8AC3E}">
        <p14:creationId xmlns:p14="http://schemas.microsoft.com/office/powerpoint/2010/main" val="27565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132" y="6096000"/>
            <a:ext cx="6400800" cy="2510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3191930" y="5844942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4196" y="5317486"/>
            <a:ext cx="6096000" cy="52745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Fit model</a:t>
            </a:r>
          </a:p>
        </p:txBody>
      </p:sp>
    </p:spTree>
    <p:extLst>
      <p:ext uri="{BB962C8B-B14F-4D97-AF65-F5344CB8AC3E}">
        <p14:creationId xmlns:p14="http://schemas.microsoft.com/office/powerpoint/2010/main" val="1336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Evaluation of case-crossover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Three analyses variants: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Simple case-crossover (1-day windows, control window 30 days prior)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Nested case-crossover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Nested case-time-control</a:t>
            </a:r>
          </a:p>
          <a:p>
            <a:pPr marL="514350" indent="-514350">
              <a:buFont typeface="+mj-lt"/>
              <a:buAutoNum type="arabicPeriod"/>
            </a:pPr>
            <a:endParaRPr lang="en-US" sz="2800"/>
          </a:p>
          <a:p>
            <a:pPr marL="0" indent="0">
              <a:buNone/>
            </a:pPr>
            <a:r>
              <a:rPr lang="en-US" sz="2800" smtClean="0"/>
              <a:t>Executed against OHDSI benchmark negative controls</a:t>
            </a:r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all negative controls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828800"/>
            <a:ext cx="2299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Simple case-crossover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995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43" y="2152597"/>
            <a:ext cx="304799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2455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16325" y="1828800"/>
            <a:ext cx="2277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case-crossover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2709" y="1828800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393933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Stratified by exposure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9906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88267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3488267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 rot="16200000">
            <a:off x="-480121" y="3451921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64345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Stratified by outcome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 rot="16200000">
            <a:off x="-480121" y="3451921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225422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importance of calendar time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6682"/>
            <a:ext cx="9144000" cy="457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01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OHDSI Symposium </a:t>
            </a:r>
            <a:r>
              <a:rPr lang="en-US" smtClean="0"/>
              <a:t>is coming!</a:t>
            </a:r>
            <a:br>
              <a:rPr lang="en-US" smtClean="0"/>
            </a:br>
            <a:r>
              <a:rPr lang="en-US" smtClean="0"/>
              <a:t>(October 18)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Posters?</a:t>
            </a:r>
          </a:p>
          <a:p>
            <a:r>
              <a:rPr lang="en-US" smtClean="0"/>
              <a:t>OHDSI methods benchmark</a:t>
            </a:r>
          </a:p>
          <a:p>
            <a:r>
              <a:rPr lang="en-US" smtClean="0"/>
              <a:t>Results of large set of methods on benchmark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?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flipH="1">
            <a:off x="1295636" y="317697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1295755" y="45091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3602" y="2456893"/>
            <a:ext cx="7320398" cy="3288592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Two types of tasks: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Estimate effect of one exposure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SCCS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Case-crossover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 when comparator is non-active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Comparison of two exposures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Comparative SCCS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80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Eastern hemisphere</a:t>
            </a:r>
            <a:r>
              <a:rPr lang="en-US" sz="2400"/>
              <a:t>: </a:t>
            </a:r>
            <a:r>
              <a:rPr lang="en-US" sz="2400" b="1" smtClean="0"/>
              <a:t>June 14</a:t>
            </a:r>
          </a:p>
          <a:p>
            <a:r>
              <a:rPr lang="en-US" sz="2400" smtClean="0"/>
              <a:t>3pm Hong Kong / Taiwan</a:t>
            </a:r>
          </a:p>
          <a:p>
            <a:r>
              <a:rPr lang="en-US" sz="2400" smtClean="0"/>
              <a:t>4pm </a:t>
            </a:r>
            <a:r>
              <a:rPr lang="en-US" sz="2400"/>
              <a:t>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Western hemisphere</a:t>
            </a:r>
            <a:r>
              <a:rPr lang="en-US" sz="2400"/>
              <a:t>: </a:t>
            </a:r>
            <a:r>
              <a:rPr lang="en-US" sz="2400" smtClean="0"/>
              <a:t>June 8</a:t>
            </a:r>
            <a:endParaRPr lang="en-US" sz="2400"/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 rot="5400000" flipH="1">
            <a:off x="1500672" y="309924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 flipH="1">
            <a:off x="2595491" y="313699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>
            <a:off x="3695913" y="314935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42528" y="3618671"/>
            <a:ext cx="4629572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Three types of data sets: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Real negative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Synthetic positive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01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Advantages</a:t>
            </a:r>
          </a:p>
          <a:p>
            <a:r>
              <a:rPr lang="en-US" sz="2800" smtClean="0"/>
              <a:t>Real exposures and outcomes, so real confounding (measured and unmeasured)</a:t>
            </a:r>
          </a:p>
          <a:p>
            <a:r>
              <a:rPr lang="en-US" sz="2800" smtClean="0"/>
              <a:t>Effect size is known (RR = 1)</a:t>
            </a:r>
          </a:p>
          <a:p>
            <a:endParaRPr lang="en-US" sz="2800"/>
          </a:p>
          <a:p>
            <a:pPr marL="0" indent="0">
              <a:buNone/>
            </a:pPr>
            <a:r>
              <a:rPr lang="en-US" sz="2800" smtClean="0"/>
              <a:t>Disadvantage</a:t>
            </a:r>
          </a:p>
          <a:p>
            <a:r>
              <a:rPr lang="en-US" sz="2800" smtClean="0"/>
              <a:t>Only null effects</a:t>
            </a:r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controls: where to start?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 smtClean="0"/>
              <a:t>Diclofenac</a:t>
            </a:r>
          </a:p>
          <a:p>
            <a:pPr lvl="1"/>
            <a:r>
              <a:rPr lang="en-US" sz="2000" smtClean="0"/>
              <a:t>Ciprofloxacin</a:t>
            </a:r>
          </a:p>
          <a:p>
            <a:pPr lvl="1"/>
            <a:r>
              <a:rPr lang="en-US" sz="2000" smtClean="0"/>
              <a:t>Metformin</a:t>
            </a:r>
          </a:p>
          <a:p>
            <a:pPr lvl="1"/>
            <a:r>
              <a:rPr lang="en-US" sz="2000" smtClean="0"/>
              <a:t>Sertraline</a:t>
            </a:r>
            <a:endParaRPr lang="en-US" sz="2000"/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LAERTES to find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smtClean="0"/>
              <a:t>For each exposure (outcome) of interest, list controls where there was</a:t>
            </a:r>
          </a:p>
          <a:p>
            <a:r>
              <a:rPr lang="en-US" sz="2400" smtClean="0"/>
              <a:t>No evidence in literature</a:t>
            </a:r>
          </a:p>
          <a:p>
            <a:r>
              <a:rPr lang="en-US" sz="2400" smtClean="0"/>
              <a:t>No evidence in labels</a:t>
            </a:r>
          </a:p>
          <a:p>
            <a:r>
              <a:rPr lang="en-US" sz="2400" smtClean="0"/>
              <a:t>No evidence in spontaneous reports</a:t>
            </a:r>
          </a:p>
          <a:p>
            <a:r>
              <a:rPr lang="en-US" sz="2400" smtClean="0"/>
              <a:t>Prevalent in an observational database</a:t>
            </a:r>
          </a:p>
          <a:p>
            <a:r>
              <a:rPr lang="en-US" sz="2400" smtClean="0"/>
              <a:t>Evidence for both exposure and outcome, just not both combined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Manually review evidence (Google search), select 25 most prevalent controls per exposure (outcome).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 smtClean="0"/>
              <a:t>Refinement: there should be a lack of evidence of causality. So individual reports in FAERS or eHealthMe.com do not count, as long as PRR not statistically significant greater than 1.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comparators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For every exposure-outcome pair, find a comparator exposure that is also a negative control.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Heuristics for finding valid comparators:</a:t>
            </a:r>
          </a:p>
          <a:p>
            <a:pPr>
              <a:buFontTx/>
              <a:buChar char="-"/>
            </a:pPr>
            <a:r>
              <a:rPr lang="en-US" sz="2000" smtClean="0"/>
              <a:t>A 2-armed trial in clinicaltrials.gov comparing the two drugs, or</a:t>
            </a:r>
          </a:p>
          <a:p>
            <a:pPr>
              <a:buFontTx/>
              <a:buChar char="-"/>
            </a:pPr>
            <a:r>
              <a:rPr lang="en-US" sz="2000" smtClean="0"/>
              <a:t>First </a:t>
            </a:r>
            <a:r>
              <a:rPr lang="en-US" sz="2000"/>
              <a:t>four digits of the ATC code match (same indication) but the 5th doesn't (different class</a:t>
            </a:r>
            <a:r>
              <a:rPr lang="en-US" sz="2000" smtClean="0"/>
              <a:t>).</a:t>
            </a:r>
          </a:p>
          <a:p>
            <a:pPr>
              <a:buFontTx/>
              <a:buChar char="-"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Implemented in The Amazing Comparator Finder: </a:t>
            </a:r>
          </a:p>
          <a:p>
            <a:pPr marL="0" indent="0">
              <a:buNone/>
            </a:pPr>
            <a:r>
              <a:rPr lang="en-US" sz="2000">
                <a:hlinkClick r:id="rId2"/>
              </a:rPr>
              <a:t>https://schuemie.shinyapps.io/ComparatorFinder</a:t>
            </a:r>
            <a:r>
              <a:rPr lang="en-US" sz="2000" smtClean="0">
                <a:hlinkClick r:id="rId2"/>
              </a:rPr>
              <a:t>/</a:t>
            </a:r>
            <a:endParaRPr lang="en-US" sz="2000" smtClean="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635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comparators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 smtClean="0"/>
              <a:t>Diclofenac </a:t>
            </a:r>
            <a:r>
              <a:rPr lang="en-US" sz="2000" smtClean="0">
                <a:solidFill>
                  <a:srgbClr val="FF0000"/>
                </a:solidFill>
              </a:rPr>
              <a:t>vs Celecoxib</a:t>
            </a:r>
          </a:p>
          <a:p>
            <a:pPr lvl="1"/>
            <a:r>
              <a:rPr lang="en-US" sz="2000"/>
              <a:t>Ciprofloxacin </a:t>
            </a:r>
            <a:r>
              <a:rPr lang="en-US" sz="2000">
                <a:solidFill>
                  <a:srgbClr val="FF0000"/>
                </a:solidFill>
              </a:rPr>
              <a:t>vs Azithromycin</a:t>
            </a:r>
          </a:p>
          <a:p>
            <a:pPr lvl="1"/>
            <a:r>
              <a:rPr lang="en-US" sz="2000"/>
              <a:t>Metformin </a:t>
            </a:r>
            <a:r>
              <a:rPr lang="en-US" sz="2000">
                <a:solidFill>
                  <a:srgbClr val="FF0000"/>
                </a:solidFill>
              </a:rPr>
              <a:t>vs Glipizide</a:t>
            </a:r>
          </a:p>
          <a:p>
            <a:pPr lvl="1"/>
            <a:r>
              <a:rPr lang="en-US" sz="2000"/>
              <a:t>Sertraline </a:t>
            </a:r>
            <a:r>
              <a:rPr lang="en-US" sz="2000">
                <a:solidFill>
                  <a:srgbClr val="FF0000"/>
                </a:solidFill>
              </a:rPr>
              <a:t>vs Venlafaxine</a:t>
            </a:r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6" name="Rounded Rectangle 5"/>
          <p:cNvSpPr/>
          <p:nvPr/>
        </p:nvSpPr>
        <p:spPr>
          <a:xfrm>
            <a:off x="5334000" y="3395133"/>
            <a:ext cx="3200400" cy="1748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Select a comparator for each exposure control</a:t>
            </a:r>
          </a:p>
        </p:txBody>
      </p:sp>
      <p:sp>
        <p:nvSpPr>
          <p:cNvPr id="7" name="Up Arrow 6"/>
          <p:cNvSpPr/>
          <p:nvPr/>
        </p:nvSpPr>
        <p:spPr>
          <a:xfrm rot="16200000">
            <a:off x="4572000" y="3850376"/>
            <a:ext cx="685800" cy="838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1976</Words>
  <Application>Microsoft Office PowerPoint</Application>
  <PresentationFormat>On-screen Show (4:3)</PresentationFormat>
  <Paragraphs>423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Method benchmark update</vt:lpstr>
      <vt:lpstr>OHDSI Methods Benchmark</vt:lpstr>
      <vt:lpstr>OHDSI Methods Benchmark</vt:lpstr>
      <vt:lpstr>OHDSI Methods Benchmark</vt:lpstr>
      <vt:lpstr>Negative controls</vt:lpstr>
      <vt:lpstr>Negative controls: where to start?</vt:lpstr>
      <vt:lpstr>LAERTES to find controls</vt:lpstr>
      <vt:lpstr>Including comparators</vt:lpstr>
      <vt:lpstr>Including comparators</vt:lpstr>
      <vt:lpstr>Including nesting cohorts</vt:lpstr>
      <vt:lpstr>Including nesting cohorts</vt:lpstr>
      <vt:lpstr>First draft of negative control set</vt:lpstr>
      <vt:lpstr>Next step for method benchmark</vt:lpstr>
      <vt:lpstr>CaseCrossover package</vt:lpstr>
      <vt:lpstr>Case-crossover design</vt:lpstr>
      <vt:lpstr>Case-time-control design</vt:lpstr>
      <vt:lpstr>PowerPoint Presentation</vt:lpstr>
      <vt:lpstr>A single CaseCrossover study</vt:lpstr>
      <vt:lpstr>A single CaseCrossover study</vt:lpstr>
      <vt:lpstr>A single CaseCrossover study</vt:lpstr>
      <vt:lpstr>A single CaseCrossover study</vt:lpstr>
      <vt:lpstr>A single CaseCrossover study</vt:lpstr>
      <vt:lpstr>Evaluation of case-crossover</vt:lpstr>
      <vt:lpstr>Using all negative controls</vt:lpstr>
      <vt:lpstr>Stratified by exposure</vt:lpstr>
      <vt:lpstr>Stratified by outcome</vt:lpstr>
      <vt:lpstr>The importance of calendar time</vt:lpstr>
      <vt:lpstr>OHDSI Symposium is coming! (October 18)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331</cp:revision>
  <dcterms:created xsi:type="dcterms:W3CDTF">2013-12-30T14:14:20Z</dcterms:created>
  <dcterms:modified xsi:type="dcterms:W3CDTF">2017-05-30T08:11:03Z</dcterms:modified>
</cp:coreProperties>
</file>