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4"/>
  </p:notesMasterIdLst>
  <p:sldIdLst>
    <p:sldId id="256" r:id="rId3"/>
    <p:sldId id="257" r:id="rId4"/>
    <p:sldId id="283" r:id="rId5"/>
    <p:sldId id="266" r:id="rId6"/>
    <p:sldId id="267" r:id="rId7"/>
    <p:sldId id="268" r:id="rId8"/>
    <p:sldId id="274" r:id="rId9"/>
    <p:sldId id="277" r:id="rId10"/>
    <p:sldId id="282" r:id="rId11"/>
    <p:sldId id="281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1A7C3"/>
    <a:srgbClr val="7FC4D7"/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65" autoAdjust="0"/>
    <p:restoredTop sz="89770" autoAdjust="0"/>
  </p:normalViewPr>
  <p:slideViewPr>
    <p:cSldViewPr>
      <p:cViewPr varScale="1">
        <p:scale>
          <a:sx n="79" d="100"/>
          <a:sy n="79" d="100"/>
        </p:scale>
        <p:origin x="-664" y="-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pPr/>
              <a:t>5/9/2018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5335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312" y="129289"/>
            <a:ext cx="7287489" cy="69207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41" y="89535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8" indent="0">
              <a:buNone/>
              <a:defRPr sz="2000" b="1"/>
            </a:lvl2pPr>
            <a:lvl3pPr marL="914336" indent="0">
              <a:buNone/>
              <a:defRPr sz="1800" b="1"/>
            </a:lvl3pPr>
            <a:lvl4pPr marL="1371503" indent="0">
              <a:buNone/>
              <a:defRPr sz="1600" b="1"/>
            </a:lvl4pPr>
            <a:lvl5pPr marL="1828671" indent="0">
              <a:buNone/>
              <a:defRPr sz="1600" b="1"/>
            </a:lvl5pPr>
            <a:lvl6pPr marL="2285839" indent="0">
              <a:buNone/>
              <a:defRPr sz="1600" b="1"/>
            </a:lvl6pPr>
            <a:lvl7pPr marL="2743007" indent="0">
              <a:buNone/>
              <a:defRPr sz="1600" b="1"/>
            </a:lvl7pPr>
            <a:lvl8pPr marL="3200175" indent="0">
              <a:buNone/>
              <a:defRPr sz="1600" b="1"/>
            </a:lvl8pPr>
            <a:lvl9pPr marL="365734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535113"/>
            <a:ext cx="4040188" cy="48212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89535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8" indent="0">
              <a:buNone/>
              <a:defRPr sz="2000" b="1"/>
            </a:lvl2pPr>
            <a:lvl3pPr marL="914336" indent="0">
              <a:buNone/>
              <a:defRPr sz="1800" b="1"/>
            </a:lvl3pPr>
            <a:lvl4pPr marL="1371503" indent="0">
              <a:buNone/>
              <a:defRPr sz="1600" b="1"/>
            </a:lvl4pPr>
            <a:lvl5pPr marL="1828671" indent="0">
              <a:buNone/>
              <a:defRPr sz="1600" b="1"/>
            </a:lvl5pPr>
            <a:lvl6pPr marL="2285839" indent="0">
              <a:buNone/>
              <a:defRPr sz="1600" b="1"/>
            </a:lvl6pPr>
            <a:lvl7pPr marL="2743007" indent="0">
              <a:buNone/>
              <a:defRPr sz="1600" b="1"/>
            </a:lvl7pPr>
            <a:lvl8pPr marL="3200175" indent="0">
              <a:buNone/>
              <a:defRPr sz="1600" b="1"/>
            </a:lvl8pPr>
            <a:lvl9pPr marL="365734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535113"/>
            <a:ext cx="4041775" cy="48212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56725414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707" y="114078"/>
            <a:ext cx="7295094" cy="71489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54757606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27847384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54075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54075"/>
            <a:ext cx="5111750" cy="55022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016125"/>
            <a:ext cx="3008313" cy="4340224"/>
          </a:xfrm>
        </p:spPr>
        <p:txBody>
          <a:bodyPr/>
          <a:lstStyle>
            <a:lvl1pPr marL="0" indent="0">
              <a:buNone/>
              <a:defRPr sz="1400"/>
            </a:lvl1pPr>
            <a:lvl2pPr marL="457168" indent="0">
              <a:buNone/>
              <a:defRPr sz="1200"/>
            </a:lvl2pPr>
            <a:lvl3pPr marL="914336" indent="0">
              <a:buNone/>
              <a:defRPr sz="1000"/>
            </a:lvl3pPr>
            <a:lvl4pPr marL="1371503" indent="0">
              <a:buNone/>
              <a:defRPr sz="900"/>
            </a:lvl4pPr>
            <a:lvl5pPr marL="1828671" indent="0">
              <a:buNone/>
              <a:defRPr sz="900"/>
            </a:lvl5pPr>
            <a:lvl6pPr marL="2285839" indent="0">
              <a:buNone/>
              <a:defRPr sz="900"/>
            </a:lvl6pPr>
            <a:lvl7pPr marL="2743007" indent="0">
              <a:buNone/>
              <a:defRPr sz="900"/>
            </a:lvl7pPr>
            <a:lvl8pPr marL="3200175" indent="0">
              <a:buNone/>
              <a:defRPr sz="900"/>
            </a:lvl8pPr>
            <a:lvl9pPr marL="365734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16346379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21363"/>
            <a:ext cx="5486400" cy="39062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68" indent="0">
              <a:buNone/>
              <a:defRPr sz="2800"/>
            </a:lvl2pPr>
            <a:lvl3pPr marL="914336" indent="0">
              <a:buNone/>
              <a:defRPr sz="2400"/>
            </a:lvl3pPr>
            <a:lvl4pPr marL="1371503" indent="0">
              <a:buNone/>
              <a:defRPr sz="2000"/>
            </a:lvl4pPr>
            <a:lvl5pPr marL="1828671" indent="0">
              <a:buNone/>
              <a:defRPr sz="2000"/>
            </a:lvl5pPr>
            <a:lvl6pPr marL="2285839" indent="0">
              <a:buNone/>
              <a:defRPr sz="2000"/>
            </a:lvl6pPr>
            <a:lvl7pPr marL="2743007" indent="0">
              <a:buNone/>
              <a:defRPr sz="2000"/>
            </a:lvl7pPr>
            <a:lvl8pPr marL="3200175" indent="0">
              <a:buNone/>
              <a:defRPr sz="2000"/>
            </a:lvl8pPr>
            <a:lvl9pPr marL="3657343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989012"/>
          </a:xfrm>
        </p:spPr>
        <p:txBody>
          <a:bodyPr/>
          <a:lstStyle>
            <a:lvl1pPr marL="0" indent="0">
              <a:buNone/>
              <a:defRPr sz="1400"/>
            </a:lvl1pPr>
            <a:lvl2pPr marL="457168" indent="0">
              <a:buNone/>
              <a:defRPr sz="1200"/>
            </a:lvl2pPr>
            <a:lvl3pPr marL="914336" indent="0">
              <a:buNone/>
              <a:defRPr sz="1000"/>
            </a:lvl3pPr>
            <a:lvl4pPr marL="1371503" indent="0">
              <a:buNone/>
              <a:defRPr sz="900"/>
            </a:lvl4pPr>
            <a:lvl5pPr marL="1828671" indent="0">
              <a:buNone/>
              <a:defRPr sz="900"/>
            </a:lvl5pPr>
            <a:lvl6pPr marL="2285839" indent="0">
              <a:buNone/>
              <a:defRPr sz="900"/>
            </a:lvl6pPr>
            <a:lvl7pPr marL="2743007" indent="0">
              <a:buNone/>
              <a:defRPr sz="900"/>
            </a:lvl7pPr>
            <a:lvl8pPr marL="3200175" indent="0">
              <a:buNone/>
              <a:defRPr sz="900"/>
            </a:lvl8pPr>
            <a:lvl9pPr marL="365734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9397670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2546" y="136895"/>
            <a:ext cx="7234255" cy="6844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52631949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152275"/>
            <a:ext cx="2057400" cy="3973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78540338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57150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43000"/>
            <a:ext cx="38100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38100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114786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114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/>
          <p:nvPr/>
        </p:nvSpPr>
        <p:spPr>
          <a:xfrm>
            <a:off x="0" y="0"/>
            <a:ext cx="9144000" cy="10302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7"/>
          <p:cNvSpPr/>
          <p:nvPr/>
        </p:nvSpPr>
        <p:spPr>
          <a:xfrm>
            <a:off x="0" y="2387600"/>
            <a:ext cx="9144000" cy="2151063"/>
          </a:xfrm>
          <a:prstGeom prst="rect">
            <a:avLst/>
          </a:prstGeom>
          <a:solidFill>
            <a:srgbClr val="D4E3E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xtBox 8"/>
          <p:cNvSpPr txBox="1"/>
          <p:nvPr/>
        </p:nvSpPr>
        <p:spPr>
          <a:xfrm>
            <a:off x="177800" y="2573338"/>
            <a:ext cx="4730750" cy="2035175"/>
          </a:xfrm>
          <a:prstGeom prst="rect">
            <a:avLst/>
          </a:prstGeom>
          <a:noFill/>
        </p:spPr>
        <p:txBody>
          <a:bodyPr lIns="91433" tIns="45717" rIns="91433" bIns="45717">
            <a:spAutoFit/>
          </a:bodyPr>
          <a:lstStyle/>
          <a:p>
            <a:pPr>
              <a:lnSpc>
                <a:spcPts val="3600"/>
              </a:lnSpc>
              <a:defRPr/>
            </a:pPr>
            <a:r>
              <a:rPr lang="en-US" sz="40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O</a:t>
            </a:r>
            <a:r>
              <a:rPr lang="en-US" sz="40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BSERVATIONAL </a:t>
            </a:r>
          </a:p>
          <a:p>
            <a:pPr>
              <a:lnSpc>
                <a:spcPts val="3600"/>
              </a:lnSpc>
              <a:defRPr/>
            </a:pPr>
            <a:r>
              <a:rPr lang="en-US" sz="40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M</a:t>
            </a:r>
            <a:r>
              <a:rPr lang="en-US" sz="40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EDICAL</a:t>
            </a:r>
          </a:p>
          <a:p>
            <a:pPr>
              <a:lnSpc>
                <a:spcPts val="3600"/>
              </a:lnSpc>
              <a:defRPr/>
            </a:pPr>
            <a:r>
              <a:rPr lang="en-US" sz="40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O</a:t>
            </a:r>
            <a:r>
              <a:rPr lang="en-US" sz="40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UTCOMES</a:t>
            </a:r>
          </a:p>
          <a:p>
            <a:pPr>
              <a:lnSpc>
                <a:spcPts val="3600"/>
              </a:lnSpc>
              <a:defRPr/>
            </a:pPr>
            <a:r>
              <a:rPr lang="en-US" sz="40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P</a:t>
            </a:r>
            <a:r>
              <a:rPr lang="en-US" sz="40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ARTNERSHIP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855708" y="2573494"/>
            <a:ext cx="5135289" cy="18299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18914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/>
          <p:cNvSpPr txBox="1"/>
          <p:nvPr/>
        </p:nvSpPr>
        <p:spPr>
          <a:xfrm>
            <a:off x="220663" y="114300"/>
            <a:ext cx="2028825" cy="723900"/>
          </a:xfrm>
          <a:prstGeom prst="rect">
            <a:avLst/>
          </a:prstGeom>
          <a:noFill/>
        </p:spPr>
        <p:txBody>
          <a:bodyPr lIns="91433" tIns="45717" rIns="91433" bIns="45717">
            <a:spAutoFit/>
          </a:bodyPr>
          <a:lstStyle/>
          <a:p>
            <a:pPr>
              <a:lnSpc>
                <a:spcPts val="1200"/>
              </a:lnSpc>
              <a:defRPr/>
            </a:pPr>
            <a:r>
              <a:rPr lang="en-US" sz="12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O</a:t>
            </a:r>
            <a:r>
              <a:rPr lang="en-US" sz="12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BSERVATIONAL </a:t>
            </a:r>
          </a:p>
          <a:p>
            <a:pPr>
              <a:lnSpc>
                <a:spcPts val="1200"/>
              </a:lnSpc>
              <a:defRPr/>
            </a:pPr>
            <a:r>
              <a:rPr lang="en-US" sz="12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M</a:t>
            </a:r>
            <a:r>
              <a:rPr lang="en-US" sz="12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EDICAL</a:t>
            </a:r>
          </a:p>
          <a:p>
            <a:pPr>
              <a:lnSpc>
                <a:spcPts val="1200"/>
              </a:lnSpc>
              <a:defRPr/>
            </a:pPr>
            <a:r>
              <a:rPr lang="en-US" sz="12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O</a:t>
            </a:r>
            <a:r>
              <a:rPr lang="en-US" sz="12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UTCOMES</a:t>
            </a:r>
          </a:p>
          <a:p>
            <a:pPr>
              <a:lnSpc>
                <a:spcPts val="1200"/>
              </a:lnSpc>
              <a:defRPr/>
            </a:pPr>
            <a:r>
              <a:rPr lang="en-US" sz="12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P</a:t>
            </a:r>
            <a:r>
              <a:rPr lang="en-US" sz="12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ARTNERSHIP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610600" y="6553200"/>
            <a:ext cx="5334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A8838C6-14CB-4E5E-B43D-03405385AA6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057802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102" y="152104"/>
            <a:ext cx="7302699" cy="6768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50652"/>
            <a:ext cx="4038600" cy="54056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50652"/>
            <a:ext cx="4038600" cy="54056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736051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392238" y="114300"/>
            <a:ext cx="7294562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73138"/>
            <a:ext cx="8229600" cy="538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0663" y="114300"/>
            <a:ext cx="2028825" cy="723900"/>
          </a:xfrm>
          <a:prstGeom prst="rect">
            <a:avLst/>
          </a:prstGeom>
          <a:noFill/>
        </p:spPr>
        <p:txBody>
          <a:bodyPr lIns="91433" tIns="45717" rIns="91433" bIns="45717">
            <a:spAutoFit/>
          </a:bodyPr>
          <a:lstStyle/>
          <a:p>
            <a:pPr>
              <a:lnSpc>
                <a:spcPts val="1200"/>
              </a:lnSpc>
              <a:defRPr/>
            </a:pPr>
            <a:r>
              <a:rPr lang="en-US" sz="12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O</a:t>
            </a:r>
            <a:r>
              <a:rPr lang="en-US" sz="12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BSERVATIONAL </a:t>
            </a:r>
          </a:p>
          <a:p>
            <a:pPr>
              <a:lnSpc>
                <a:spcPts val="1200"/>
              </a:lnSpc>
              <a:defRPr/>
            </a:pPr>
            <a:r>
              <a:rPr lang="en-US" sz="12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M</a:t>
            </a:r>
            <a:r>
              <a:rPr lang="en-US" sz="12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EDICAL</a:t>
            </a:r>
          </a:p>
          <a:p>
            <a:pPr>
              <a:lnSpc>
                <a:spcPts val="1200"/>
              </a:lnSpc>
              <a:defRPr/>
            </a:pPr>
            <a:r>
              <a:rPr lang="en-US" sz="12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O</a:t>
            </a:r>
            <a:r>
              <a:rPr lang="en-US" sz="12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UTCOMES</a:t>
            </a:r>
          </a:p>
          <a:p>
            <a:pPr>
              <a:lnSpc>
                <a:spcPts val="1200"/>
              </a:lnSpc>
              <a:defRPr/>
            </a:pPr>
            <a:r>
              <a:rPr lang="en-US" sz="1200" b="1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P</a:t>
            </a:r>
            <a:r>
              <a:rPr lang="en-US" sz="1200" dirty="0">
                <a:solidFill>
                  <a:srgbClr val="28568A"/>
                </a:solidFill>
                <a:effectLst>
                  <a:outerShdw blurRad="127000" dist="76200" dir="2700000" algn="tl" rotWithShape="0">
                    <a:prstClr val="black">
                      <a:lumMod val="65000"/>
                      <a:lumOff val="35000"/>
                      <a:alpha val="25000"/>
                    </a:prstClr>
                  </a:outerShdw>
                </a:effectLst>
              </a:rPr>
              <a:t>ARTNERSHIP</a:t>
            </a:r>
          </a:p>
        </p:txBody>
      </p:sp>
    </p:spTree>
    <p:extLst>
      <p:ext uri="{BB962C8B-B14F-4D97-AF65-F5344CB8AC3E}">
        <p14:creationId xmlns:p14="http://schemas.microsoft.com/office/powerpoint/2010/main" xmlns="" val="767127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ransition/>
  <p:hf sldNum="0" hdr="0" ftr="0" dt="0"/>
  <p:txStyles>
    <p:titleStyle>
      <a:lvl1pPr algn="ctr" defTabSz="455613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56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defTabSz="4556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defTabSz="4556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defTabSz="4556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defTabSz="4556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defTabSz="4556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defTabSz="4556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defTabSz="455613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23" indent="-228584" algn="l" defTabSz="45716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91" indent="-228584" algn="l" defTabSz="45716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59" indent="-228584" algn="l" defTabSz="45716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26" indent="-228584" algn="l" defTabSz="45716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8" algn="l" defTabSz="4571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6" algn="l" defTabSz="4571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3" algn="l" defTabSz="4571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71" algn="l" defTabSz="4571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9" algn="l" defTabSz="4571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07" algn="l" defTabSz="4571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75" algn="l" defTabSz="4571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43" algn="l" defTabSz="4571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mc.edu/pathology/informatics/tdc.html" TargetMode="External"/><Relationship Id="rId2" Type="http://schemas.openxmlformats.org/officeDocument/2006/relationships/hyperlink" Target="http://www.cap.org/web/oracle/webcenter/portalapp/pagehierarchy/cancer_protocol_templates.jspx?_afrLoop=20848926394532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s.org/~/media/files/quality%20programs/cancer/ncdb/fords%202016.ash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599" y="2195513"/>
            <a:ext cx="6248401" cy="1004887"/>
          </a:xfrm>
          <a:noFill/>
        </p:spPr>
        <p:txBody>
          <a:bodyPr rtlCol="0"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Oncology WG Face-to-Face</a:t>
            </a:r>
            <a:endParaRPr lang="en-US" sz="2200" dirty="0">
              <a:ea typeface="+mj-ea"/>
            </a:endParaRPr>
          </a:p>
        </p:txBody>
      </p:sp>
      <p:sp>
        <p:nvSpPr>
          <p:cNvPr id="11266" name="Subtitle 2"/>
          <p:cNvSpPr>
            <a:spLocks noGrp="1"/>
          </p:cNvSpPr>
          <p:nvPr>
            <p:ph type="subTitle" idx="1"/>
          </p:nvPr>
        </p:nvSpPr>
        <p:spPr>
          <a:xfrm>
            <a:off x="2667000" y="2895600"/>
            <a:ext cx="2389188" cy="1437341"/>
          </a:xfrm>
        </p:spPr>
        <p:txBody>
          <a:bodyPr/>
          <a:lstStyle/>
          <a:p>
            <a:r>
              <a:rPr lang="en-US" dirty="0">
                <a:latin typeface="Corbel" charset="0"/>
              </a:rPr>
              <a:t>May 5, 2018</a:t>
            </a:r>
          </a:p>
        </p:txBody>
      </p:sp>
      <p:sp>
        <p:nvSpPr>
          <p:cNvPr id="3" name="Rectangle 2"/>
          <p:cNvSpPr/>
          <p:nvPr/>
        </p:nvSpPr>
        <p:spPr>
          <a:xfrm>
            <a:off x="5894039" y="6045200"/>
            <a:ext cx="3053655" cy="7412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9015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CAP Protocol Templates</a:t>
            </a:r>
          </a:p>
          <a:p>
            <a:pPr lvl="1">
              <a:buNone/>
            </a:pPr>
            <a:r>
              <a:rPr lang="en-US" dirty="0">
                <a:hlinkClick r:id="rId2"/>
              </a:rPr>
              <a:t>http://www.cap.org/web/oracle/webcenter/portalapp/pagehierarchy/cancer_protocol_templates.jspx </a:t>
            </a:r>
            <a:endParaRPr lang="en-US" dirty="0"/>
          </a:p>
          <a:p>
            <a:r>
              <a:rPr lang="en-US" dirty="0"/>
              <a:t>Nebraska Lexicon</a:t>
            </a:r>
          </a:p>
          <a:p>
            <a:pPr lvl="1">
              <a:buNone/>
            </a:pPr>
            <a:r>
              <a:rPr lang="en-US" dirty="0">
                <a:hlinkClick r:id="rId3"/>
              </a:rPr>
              <a:t>https://www.unmc.edu/pathology/informatics/tdc.html</a:t>
            </a:r>
            <a:r>
              <a:rPr lang="en-US" dirty="0"/>
              <a:t> </a:t>
            </a:r>
          </a:p>
          <a:p>
            <a:r>
              <a:rPr lang="en-US" dirty="0"/>
              <a:t>FORDS</a:t>
            </a:r>
          </a:p>
          <a:p>
            <a:pPr lvl="1">
              <a:buNone/>
            </a:pPr>
            <a:r>
              <a:rPr lang="en-US" dirty="0">
                <a:hlinkClick r:id="rId4"/>
              </a:rPr>
              <a:t>https://www.facs.org/~/media/files/quality%20programs/cancer/ncdb/fords%202016.ashx</a:t>
            </a:r>
            <a:r>
              <a:rPr lang="en-US" dirty="0"/>
              <a:t>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7104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Additional vocabulary to support CDM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 Add domain “Condition Modifier”</a:t>
            </a:r>
          </a:p>
          <a:p>
            <a:pPr lvl="1"/>
            <a:r>
              <a:rPr lang="en-US" sz="2400" dirty="0"/>
              <a:t>To annotate condition modifier concepts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Add class “Cancer Modifier”</a:t>
            </a:r>
          </a:p>
          <a:p>
            <a:pPr lvl="1"/>
            <a:r>
              <a:rPr lang="en-US" sz="2400" dirty="0"/>
              <a:t>To annotate cancer modifier concepts</a:t>
            </a:r>
          </a:p>
          <a:p>
            <a:pPr lvl="1"/>
            <a:endParaRPr lang="en-US" dirty="0"/>
          </a:p>
          <a:p>
            <a:pPr lvl="0"/>
            <a:r>
              <a:rPr lang="en-US" sz="2800" dirty="0"/>
              <a:t>Add concept types: “Cancer Registry”, “Pathology Report”</a:t>
            </a:r>
          </a:p>
          <a:p>
            <a:pPr lvl="1"/>
            <a:r>
              <a:rPr lang="en-US" sz="2400" dirty="0"/>
              <a:t>To represent provenance of cancer data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340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5629" y="1202966"/>
            <a:ext cx="7552871" cy="5718489"/>
          </a:xfrm>
        </p:spPr>
        <p:txBody>
          <a:bodyPr wrap="square">
            <a:normAutofit/>
          </a:bodyPr>
          <a:lstStyle/>
          <a:p>
            <a:pPr lvl="0"/>
            <a:r>
              <a:rPr lang="en-US" sz="2400" b="1" dirty="0"/>
              <a:t>Detailed planning for the vocabulary tasks/subgroups</a:t>
            </a:r>
          </a:p>
          <a:p>
            <a:pPr lvl="0"/>
            <a:endParaRPr lang="en-US" sz="2400" b="1" dirty="0"/>
          </a:p>
          <a:p>
            <a:pPr lvl="0"/>
            <a:r>
              <a:rPr lang="en-US" sz="2400" b="1" dirty="0"/>
              <a:t>NAACR vocabulary integration and mapping, Nebraska Lexicon</a:t>
            </a:r>
          </a:p>
          <a:p>
            <a:pPr lvl="0"/>
            <a:endParaRPr lang="en-US" sz="2400" b="1" dirty="0"/>
          </a:p>
          <a:p>
            <a:pPr lvl="0"/>
            <a:r>
              <a:rPr lang="en-US" sz="2400" b="1" dirty="0"/>
              <a:t> Reconciling EMR and Cancer Registry diagnoses</a:t>
            </a:r>
          </a:p>
          <a:p>
            <a:pPr lvl="0"/>
            <a:endParaRPr lang="en-US" sz="2400" b="1" dirty="0"/>
          </a:p>
          <a:p>
            <a:pPr lvl="0"/>
            <a:r>
              <a:rPr lang="en-US" sz="2400" b="1" dirty="0"/>
              <a:t>QA of the ICD-O to SNOMED mappings</a:t>
            </a:r>
            <a:endParaRPr lang="en-US" sz="2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533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 Tasks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5629" y="1202967"/>
            <a:ext cx="7552871" cy="5045434"/>
          </a:xfrm>
        </p:spPr>
        <p:txBody>
          <a:bodyPr wrap="square">
            <a:normAutofit fontScale="85000" lnSpcReduction="10000"/>
          </a:bodyPr>
          <a:lstStyle/>
          <a:p>
            <a:pPr lvl="0"/>
            <a:r>
              <a:rPr lang="en-US" sz="2400" b="1" dirty="0"/>
              <a:t>Diagnoses</a:t>
            </a:r>
          </a:p>
          <a:p>
            <a:pPr lvl="1"/>
            <a:r>
              <a:rPr lang="en-US" sz="2000" b="1" dirty="0"/>
              <a:t>Finish of the ICD-O to SNOMED mappings</a:t>
            </a:r>
          </a:p>
          <a:p>
            <a:pPr lvl="1"/>
            <a:r>
              <a:rPr lang="en-US" sz="2000" b="1" dirty="0"/>
              <a:t>QA of the ICD-O to SNOMED mappings </a:t>
            </a:r>
          </a:p>
          <a:p>
            <a:r>
              <a:rPr lang="en-US" sz="2400" b="1" dirty="0"/>
              <a:t>Diagnostic features</a:t>
            </a:r>
          </a:p>
          <a:p>
            <a:pPr lvl="1"/>
            <a:r>
              <a:rPr lang="en-US" sz="2000" b="1" dirty="0"/>
              <a:t>Map between NAACCR and Nebraska Lexicon</a:t>
            </a:r>
          </a:p>
          <a:p>
            <a:pPr lvl="1"/>
            <a:r>
              <a:rPr lang="en-US" sz="2000" b="1" dirty="0"/>
              <a:t>Collaboratively develop Nebraska Lexicon</a:t>
            </a:r>
          </a:p>
          <a:p>
            <a:pPr lvl="1"/>
            <a:r>
              <a:rPr lang="en-US" sz="2000" b="1" dirty="0"/>
              <a:t>Add to the OMOP vocab</a:t>
            </a:r>
          </a:p>
          <a:p>
            <a:r>
              <a:rPr lang="en-US" sz="2400" b="1" dirty="0"/>
              <a:t>Treatment, chemotherapy</a:t>
            </a:r>
          </a:p>
          <a:p>
            <a:pPr lvl="1"/>
            <a:r>
              <a:rPr lang="en-US" sz="2000" b="1" dirty="0"/>
              <a:t>Compare and choose between SEER/NCI and </a:t>
            </a:r>
            <a:r>
              <a:rPr lang="en-US" sz="2000" b="1" dirty="0" err="1"/>
              <a:t>RxNorm</a:t>
            </a:r>
            <a:r>
              <a:rPr lang="en-US" sz="2000" b="1" dirty="0"/>
              <a:t> cancer drug classifications, implement additional classification if decided</a:t>
            </a:r>
          </a:p>
          <a:p>
            <a:pPr lvl="1"/>
            <a:r>
              <a:rPr lang="en-US" sz="2000" b="1" dirty="0"/>
              <a:t>Add NCCN cancer drug regimens to the OMOP vocab</a:t>
            </a:r>
          </a:p>
          <a:p>
            <a:r>
              <a:rPr lang="en-US" sz="2400" b="1" dirty="0"/>
              <a:t>Treatment, radiotherapy</a:t>
            </a:r>
          </a:p>
          <a:p>
            <a:pPr lvl="1"/>
            <a:r>
              <a:rPr lang="en-US" sz="2000" b="1" dirty="0"/>
              <a:t>Add NCI radiotherapy classification into OMOP vocab</a:t>
            </a:r>
          </a:p>
          <a:p>
            <a:r>
              <a:rPr lang="en-US" sz="2400" b="1" dirty="0"/>
              <a:t>Treatment, surgery</a:t>
            </a:r>
          </a:p>
          <a:p>
            <a:pPr lvl="1"/>
            <a:r>
              <a:rPr lang="en-US" sz="2000" b="1" dirty="0"/>
              <a:t>Choose vocabulary to provide classifiers: ICD-10 vs. SNOMED based on IMO CPT-SNOMED mappings</a:t>
            </a:r>
          </a:p>
          <a:p>
            <a:pPr lvl="1"/>
            <a:r>
              <a:rPr lang="en-US" sz="2000" b="1" dirty="0"/>
              <a:t>Add to the OMOP vocab</a:t>
            </a:r>
          </a:p>
          <a:p>
            <a:pPr lvl="1"/>
            <a:endParaRPr lang="en-US" sz="2000" b="1" dirty="0"/>
          </a:p>
          <a:p>
            <a:endParaRPr lang="en-US" sz="2400" b="1" dirty="0"/>
          </a:p>
          <a:p>
            <a:endParaRPr lang="en-US" sz="2400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4030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Nebraska Lexicon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Based on CAP Cancer Protocol Templates</a:t>
            </a:r>
          </a:p>
          <a:p>
            <a:pPr lvl="1"/>
            <a:r>
              <a:rPr lang="en-US" dirty="0"/>
              <a:t>Issued by CAP (College of American Pathologists) </a:t>
            </a:r>
          </a:p>
          <a:p>
            <a:pPr lvl="1"/>
            <a:r>
              <a:rPr lang="en-US" dirty="0"/>
              <a:t>Provide guidelines for collecting the essential data elements for complete reporting of malignant tumors for 88 cancer types</a:t>
            </a:r>
          </a:p>
          <a:p>
            <a:pPr lvl="1"/>
            <a:r>
              <a:rPr lang="en-US" dirty="0"/>
              <a:t>Include pathological findings and genomic biomarkers</a:t>
            </a:r>
          </a:p>
          <a:p>
            <a:endParaRPr lang="en-US" dirty="0"/>
          </a:p>
          <a:p>
            <a:r>
              <a:rPr lang="en-US" b="1" dirty="0"/>
              <a:t>Use standardized terminologies</a:t>
            </a:r>
          </a:p>
          <a:p>
            <a:pPr lvl="1"/>
            <a:r>
              <a:rPr lang="en-US" dirty="0"/>
              <a:t>Works under the umbrella of LOINC-SNOMED CT compatible observables  harmonization of content between LOINC® and SNOMED CT® </a:t>
            </a:r>
          </a:p>
          <a:p>
            <a:pPr lvl="1"/>
            <a:r>
              <a:rPr lang="en-US" dirty="0"/>
              <a:t>Intends  to implement CAP Protocol Templates by providing terminology binding between LOINC and SNOMED CT</a:t>
            </a:r>
            <a:endParaRPr lang="en-US" b="1" dirty="0"/>
          </a:p>
          <a:p>
            <a:pPr lvl="1"/>
            <a:r>
              <a:rPr lang="en-US" dirty="0"/>
              <a:t>The majority of the associated terminology development is modeled within SNOMED 363787002|Observable entity| hierarchy. Coded LOINC observables are linked to SNOMED value sets.</a:t>
            </a:r>
          </a:p>
          <a:p>
            <a:endParaRPr lang="en-US" b="1" dirty="0"/>
          </a:p>
          <a:p>
            <a:r>
              <a:rPr lang="en-US" b="1" dirty="0"/>
              <a:t>Status: </a:t>
            </a:r>
            <a:r>
              <a:rPr lang="en-US" dirty="0"/>
              <a:t>Developed for breast and colorectal cancers</a:t>
            </a:r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8774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628" y="297658"/>
            <a:ext cx="8378371" cy="648455"/>
          </a:xfrm>
        </p:spPr>
        <p:txBody>
          <a:bodyPr>
            <a:normAutofit fontScale="90000"/>
          </a:bodyPr>
          <a:lstStyle/>
          <a:p>
            <a:r>
              <a:rPr lang="en-US" dirty="0"/>
              <a:t>CAP Protocol for Invasive Breast Cancer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7956" y="1203325"/>
            <a:ext cx="39585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77250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 of terminology binding between LOINC and SNOMED CT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629" y="1382714"/>
            <a:ext cx="7129463" cy="144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9" y="2940070"/>
            <a:ext cx="7281863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46671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 Data, Feb 2017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Cancer Registry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extLst/>
          </p:nvPr>
        </p:nvGraphicFramePr>
        <p:xfrm>
          <a:off x="1161591" y="1745365"/>
          <a:ext cx="3860800" cy="4554538"/>
        </p:xfrm>
        <a:graphic>
          <a:graphicData uri="http://schemas.openxmlformats.org/presentationml/2006/ole">
            <p:oleObj spid="_x0000_s1028" name="Worksheet" r:id="rId3" imgW="3860948" imgH="4554851" progId="Excel.Shee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480464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629" y="297658"/>
            <a:ext cx="7841043" cy="5757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 OMOP CDM, </a:t>
            </a:r>
            <a:r>
              <a:rPr lang="en-US" dirty="0" err="1">
                <a:solidFill>
                  <a:schemeClr val="tx1"/>
                </a:solidFill>
              </a:rPr>
              <a:t>Cancer_Modifier</a:t>
            </a:r>
            <a:r>
              <a:rPr lang="en-US" dirty="0">
                <a:solidFill>
                  <a:schemeClr val="tx1"/>
                </a:solidFill>
              </a:rPr>
              <a:t>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33" y="682389"/>
            <a:ext cx="8325134" cy="565017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AEDFF3A9-1285-4832-ADA6-09AFB7130869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401997"/>
          <a:ext cx="8229600" cy="4541368"/>
        </p:xfrm>
        <a:graphic>
          <a:graphicData uri="http://schemas.openxmlformats.org/drawingml/2006/table">
            <a:tbl>
              <a:tblPr/>
              <a:tblGrid>
                <a:gridCol w="1626728">
                  <a:extLst>
                    <a:ext uri="{9D8B030D-6E8A-4147-A177-3AD203B41FA5}">
                      <a16:colId xmlns:a16="http://schemas.microsoft.com/office/drawing/2014/main" xmlns="" val="2083431925"/>
                    </a:ext>
                  </a:extLst>
                </a:gridCol>
                <a:gridCol w="514064">
                  <a:extLst>
                    <a:ext uri="{9D8B030D-6E8A-4147-A177-3AD203B41FA5}">
                      <a16:colId xmlns:a16="http://schemas.microsoft.com/office/drawing/2014/main" xmlns="" val="330379371"/>
                    </a:ext>
                  </a:extLst>
                </a:gridCol>
                <a:gridCol w="813364">
                  <a:extLst>
                    <a:ext uri="{9D8B030D-6E8A-4147-A177-3AD203B41FA5}">
                      <a16:colId xmlns:a16="http://schemas.microsoft.com/office/drawing/2014/main" xmlns="" val="1386291730"/>
                    </a:ext>
                  </a:extLst>
                </a:gridCol>
                <a:gridCol w="813364">
                  <a:extLst>
                    <a:ext uri="{9D8B030D-6E8A-4147-A177-3AD203B41FA5}">
                      <a16:colId xmlns:a16="http://schemas.microsoft.com/office/drawing/2014/main" xmlns="" val="256819671"/>
                    </a:ext>
                  </a:extLst>
                </a:gridCol>
                <a:gridCol w="630585">
                  <a:extLst>
                    <a:ext uri="{9D8B030D-6E8A-4147-A177-3AD203B41FA5}">
                      <a16:colId xmlns:a16="http://schemas.microsoft.com/office/drawing/2014/main" xmlns="" val="3914647761"/>
                    </a:ext>
                  </a:extLst>
                </a:gridCol>
                <a:gridCol w="895615">
                  <a:extLst>
                    <a:ext uri="{9D8B030D-6E8A-4147-A177-3AD203B41FA5}">
                      <a16:colId xmlns:a16="http://schemas.microsoft.com/office/drawing/2014/main" xmlns="" val="3161962641"/>
                    </a:ext>
                  </a:extLst>
                </a:gridCol>
                <a:gridCol w="502641">
                  <a:extLst>
                    <a:ext uri="{9D8B030D-6E8A-4147-A177-3AD203B41FA5}">
                      <a16:colId xmlns:a16="http://schemas.microsoft.com/office/drawing/2014/main" xmlns="" val="1371671354"/>
                    </a:ext>
                  </a:extLst>
                </a:gridCol>
                <a:gridCol w="886476">
                  <a:extLst>
                    <a:ext uri="{9D8B030D-6E8A-4147-A177-3AD203B41FA5}">
                      <a16:colId xmlns:a16="http://schemas.microsoft.com/office/drawing/2014/main" xmlns="" val="2972296095"/>
                    </a:ext>
                  </a:extLst>
                </a:gridCol>
                <a:gridCol w="566613">
                  <a:extLst>
                    <a:ext uri="{9D8B030D-6E8A-4147-A177-3AD203B41FA5}">
                      <a16:colId xmlns:a16="http://schemas.microsoft.com/office/drawing/2014/main" xmlns="" val="3413833691"/>
                    </a:ext>
                  </a:extLst>
                </a:gridCol>
                <a:gridCol w="980150">
                  <a:extLst>
                    <a:ext uri="{9D8B030D-6E8A-4147-A177-3AD203B41FA5}">
                      <a16:colId xmlns:a16="http://schemas.microsoft.com/office/drawing/2014/main" xmlns="" val="3707809600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 1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 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 3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 4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 5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 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 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 8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Comments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65479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cancer_modifier_id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123458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123458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123458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175133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event_occurrence_id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123467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123467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123467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123467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123467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123467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123467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123467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foreign key to Condition_Occurrence table.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7720857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event_concept_id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44819012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44819012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44819012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44819012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44819012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44819012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44819012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44819012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Concept ID for ‘CONDITION_OCCURRENCE’. Needs to be verified.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747180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person_id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99999999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99999999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99999999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99999999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99999999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99999999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99999999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99999999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08737369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cancer_modifier_concept_id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4152526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(85298-8)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3013500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(85343-2)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3047285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40769840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40769841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40769842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29529127"/>
                  </a:ext>
                </a:extLst>
              </a:tr>
              <a:tr h="864108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cancer_modifier_concept_name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Occurrence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Body structure included in specimen 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Regional lymph nodes examined [#] Cancer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Lymph nodes with macrometastases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Histologic grade.Nottingham score in Breast tumor Qualitative by CAP cancer protocols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TNM pathologic staging - primary tumor - T [PhenX]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TNM pathologic staging - nodal involvement - N [PhenX]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TNM pathologic staging - distant metastases - M [PhenX]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13679863"/>
                  </a:ext>
                </a:extLst>
              </a:tr>
              <a:tr h="2482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cancer_modifier_date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11/12/2016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11/12/2016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11/12/2016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11/12/2016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11/12/2016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11/12/2016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11/12/2016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11/12/2016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027375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cancer_modifier_datetime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9920875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cancer_modifier_type_concept_id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 Registry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 Registry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 Registry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 Registry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 Registry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 Registry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 Registry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 Registry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concept ID to be created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0782548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value_as_number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983793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value_as_concept_id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4197399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4241172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4300144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436121000124104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4134634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548929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value_as_concept_name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Left breast structure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Nottingham Combined Grade III: 8-9 points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pT category finding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No regional lymph node metastasis histologically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757171"/>
                          </a:solidFill>
                          <a:effectLst/>
                          <a:latin typeface="Calibri" panose="020F0502020204030204" pitchFamily="34" charset="0"/>
                        </a:rPr>
                        <a:t>No metastases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81055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provider_id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555555</a:t>
                      </a:r>
                    </a:p>
                  </a:txBody>
                  <a:tcPr marL="6858" marR="6858" marT="68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555555</a:t>
                      </a:r>
                    </a:p>
                  </a:txBody>
                  <a:tcPr marL="6858" marR="6858" marT="68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555555</a:t>
                      </a:r>
                    </a:p>
                  </a:txBody>
                  <a:tcPr marL="6858" marR="6858" marT="68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555555</a:t>
                      </a:r>
                    </a:p>
                  </a:txBody>
                  <a:tcPr marL="6858" marR="6858" marT="68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555555</a:t>
                      </a:r>
                    </a:p>
                  </a:txBody>
                  <a:tcPr marL="6858" marR="6858" marT="68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555555</a:t>
                      </a:r>
                    </a:p>
                  </a:txBody>
                  <a:tcPr marL="6858" marR="6858" marT="68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555555</a:t>
                      </a:r>
                    </a:p>
                  </a:txBody>
                  <a:tcPr marL="6858" marR="6858" marT="68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24292E"/>
                          </a:solidFill>
                          <a:effectLst/>
                          <a:latin typeface="Calibri" panose="020F0502020204030204" pitchFamily="34" charset="0"/>
                        </a:rPr>
                        <a:t>555555</a:t>
                      </a:r>
                    </a:p>
                  </a:txBody>
                  <a:tcPr marL="6858" marR="6858" marT="68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545009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cancer_modifier_source_value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Occurrence number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TM_LATERALITY_CD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TM_REGNODE_EXM_NO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TM_REGNODE_POS_NO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TM_HIST_CD_GRADE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TM_PATH_TNM_T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TM_PATH_TNM_N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TM_PATH_TNM_M</a:t>
                      </a:r>
                    </a:p>
                  </a:txBody>
                  <a:tcPr marL="6858" marR="6858" marT="6858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9135624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cancer_modifier_source_concept_id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2280021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value_source_value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Tp1MI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Np0I- 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Mc0 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35668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80007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BAAC66-EB51-47FE-99D8-A41A4AC02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1371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Implementation </a:t>
            </a:r>
            <a:br>
              <a:rPr lang="en-US" b="1" dirty="0"/>
            </a:br>
            <a:r>
              <a:rPr lang="en-US" b="1" dirty="0"/>
              <a:t>in the OMOP Vocabulary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D48674-FDB3-4F09-B5E5-84FD098DF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Add NAACCR Vocabulary and Concepts</a:t>
            </a:r>
          </a:p>
          <a:p>
            <a:pPr lvl="1"/>
            <a:r>
              <a:rPr lang="en-US" dirty="0"/>
              <a:t>Non-standard</a:t>
            </a:r>
          </a:p>
          <a:p>
            <a:r>
              <a:rPr lang="en-US" dirty="0"/>
              <a:t>For implemented cancer types</a:t>
            </a:r>
          </a:p>
          <a:p>
            <a:pPr lvl="1"/>
            <a:r>
              <a:rPr lang="en-US" dirty="0"/>
              <a:t>Create mappings between NAACCR concepts and Nebraska recommended concepts</a:t>
            </a:r>
          </a:p>
          <a:p>
            <a:pPr lvl="1"/>
            <a:r>
              <a:rPr lang="en-US" dirty="0"/>
              <a:t>Add Nebraska terminology relationships for implemented cancer types</a:t>
            </a:r>
          </a:p>
          <a:p>
            <a:r>
              <a:rPr lang="en-US" dirty="0"/>
              <a:t>For new cancer types</a:t>
            </a:r>
          </a:p>
          <a:p>
            <a:pPr lvl="1"/>
            <a:r>
              <a:rPr lang="en-US" dirty="0"/>
              <a:t>Collaborate with UNMS</a:t>
            </a:r>
          </a:p>
          <a:p>
            <a:pPr lvl="1"/>
            <a:r>
              <a:rPr lang="en-US" dirty="0"/>
              <a:t>Create OMOP relationships for other cancer types based on CAP Protocol Templates</a:t>
            </a:r>
          </a:p>
          <a:p>
            <a:pPr lvl="1"/>
            <a:r>
              <a:rPr lang="en-US" dirty="0"/>
              <a:t>Choose SNOMED/LOINC pairs based on CAP Protocol Templates</a:t>
            </a:r>
          </a:p>
          <a:p>
            <a:pPr lvl="1"/>
            <a:r>
              <a:rPr lang="en-US" dirty="0"/>
              <a:t>Create NAACR mappings</a:t>
            </a:r>
          </a:p>
          <a:p>
            <a:pPr lvl="1"/>
            <a:r>
              <a:rPr lang="en-US" dirty="0"/>
              <a:t>Create OMOP relationships</a:t>
            </a:r>
          </a:p>
          <a:p>
            <a:pPr lvl="1"/>
            <a:r>
              <a:rPr lang="en-US" dirty="0"/>
              <a:t>Replace OMOP relationships with Nebraska as they get vetted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2860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MOPPwerptv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24674</TotalTime>
  <Words>605</Words>
  <Application>Microsoft Office PowerPoint</Application>
  <PresentationFormat>On-screen Show (4:3)</PresentationFormat>
  <Paragraphs>253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OMOPPwerptv5</vt:lpstr>
      <vt:lpstr>Worksheet</vt:lpstr>
      <vt:lpstr>Oncology WG Face-to-Face</vt:lpstr>
      <vt:lpstr>Agenda</vt:lpstr>
      <vt:lpstr>Vocabulary Tasks</vt:lpstr>
      <vt:lpstr>Nebraska Lexicon</vt:lpstr>
      <vt:lpstr>CAP Protocol for Invasive Breast Cancer</vt:lpstr>
      <vt:lpstr>Examples of terminology binding between LOINC and SNOMED CT</vt:lpstr>
      <vt:lpstr>Source Data, Feb 2017 </vt:lpstr>
      <vt:lpstr>In OMOP CDM, Cancer_Modifier table</vt:lpstr>
      <vt:lpstr>Implementation  in the OMOP Vocabulary </vt:lpstr>
      <vt:lpstr>References</vt:lpstr>
      <vt:lpstr>Additional vocabulary to support CDM representation</vt:lpstr>
    </vt:vector>
  </TitlesOfParts>
  <Company>Johnson &amp; Johnson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belenkar</cp:lastModifiedBy>
  <cp:revision>411</cp:revision>
  <dcterms:created xsi:type="dcterms:W3CDTF">2013-12-30T14:14:20Z</dcterms:created>
  <dcterms:modified xsi:type="dcterms:W3CDTF">2018-05-09T05:35:37Z</dcterms:modified>
</cp:coreProperties>
</file>