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63" r:id="rId4"/>
    <p:sldId id="264" r:id="rId5"/>
    <p:sldId id="259" r:id="rId6"/>
    <p:sldId id="260" r:id="rId7"/>
    <p:sldId id="265" r:id="rId8"/>
    <p:sldId id="267" r:id="rId9"/>
    <p:sldId id="273" r:id="rId10"/>
    <p:sldId id="266" r:id="rId11"/>
    <p:sldId id="268" r:id="rId12"/>
    <p:sldId id="269" r:id="rId13"/>
    <p:sldId id="272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92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35A7D1-90C5-45DC-AF9D-25853C1C9276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06BD5-8451-49FF-9774-A9BDF4E8C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72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306BD5-8451-49FF-9774-A9BDF4E8C36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6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389EB-0A01-4925-8F73-6D653B605474}" type="datetime1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5B56-5364-4910-8003-6CCE5EB31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72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918E-6F79-47E5-B205-CBAB5ACE4943}" type="datetime1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5B56-5364-4910-8003-6CCE5EB31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41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9B0E7-2C1C-49CD-9474-52A46F269752}" type="datetime1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5B56-5364-4910-8003-6CCE5EB31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100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9925-F53F-4A9B-BD81-34D66C3F00D7}" type="datetime1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5B56-5364-4910-8003-6CCE5EB31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551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ACFC-FA98-42D3-BA6D-EB8D9D3F8BFB}" type="datetime1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5B56-5364-4910-8003-6CCE5EB31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43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F689B-84A6-4ABE-A354-4906C1D6D332}" type="datetime1">
              <a:rPr lang="en-US" smtClean="0"/>
              <a:t>3/1/2017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CSCCS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5B56-5364-4910-8003-6CCE5EB31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418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52C46-3248-4794-A5E5-908C4B1445FD}" type="datetime1">
              <a:rPr lang="en-US" smtClean="0"/>
              <a:t>3/1/2017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CSCCS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5B56-5364-4910-8003-6CCE5EB31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48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A548-1210-4D99-992F-FB9E55DD2FF2}" type="datetime1">
              <a:rPr lang="en-US" smtClean="0"/>
              <a:t>3/1/2017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CSCCS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5B56-5364-4910-8003-6CCE5EB31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026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F5750-3F9C-49CD-98EA-BA7C9A5B58EF}" type="datetime1">
              <a:rPr lang="en-US" smtClean="0"/>
              <a:t>3/1/2017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CSCCS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5B56-5364-4910-8003-6CCE5EB31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19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91DF2-E496-4F8B-84AD-59C27395280E}" type="datetime1">
              <a:rPr lang="en-US" smtClean="0"/>
              <a:t>3/1/2017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CSCCS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5B56-5364-4910-8003-6CCE5EB31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68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44393-4B14-4B86-9E9E-A14F8429669F}" type="datetime1">
              <a:rPr lang="en-US" smtClean="0"/>
              <a:t>3/1/2017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CSCCS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5B56-5364-4910-8003-6CCE5EB31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40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2655F-3ECB-4059-BAFA-2B1DEB269049}" type="datetime1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CSCCS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95B56-5364-4910-8003-6CCE5EB31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831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3559175"/>
            <a:ext cx="6553200" cy="1470025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20425A"/>
                </a:solidFill>
              </a:rPr>
              <a:t>The comparative </a:t>
            </a:r>
            <a:r>
              <a:rPr lang="en-US" sz="3600" dirty="0">
                <a:solidFill>
                  <a:srgbClr val="20425A"/>
                </a:solidFill>
              </a:rPr>
              <a:t>self-controlled case series </a:t>
            </a:r>
            <a:r>
              <a:rPr lang="en-US" sz="3600" dirty="0" smtClean="0">
                <a:solidFill>
                  <a:srgbClr val="20425A"/>
                </a:solidFill>
              </a:rPr>
              <a:t>(CSCCS)</a:t>
            </a:r>
            <a:endParaRPr lang="en-US" sz="3600" dirty="0">
              <a:solidFill>
                <a:srgbClr val="20425A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5181600"/>
            <a:ext cx="38100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Jamie Weaver</a:t>
            </a:r>
          </a:p>
          <a:p>
            <a:r>
              <a:rPr lang="en-US" sz="2000" dirty="0" smtClean="0"/>
              <a:t>Janssen R&amp;D</a:t>
            </a:r>
          </a:p>
          <a:p>
            <a:endParaRPr lang="en-US" dirty="0"/>
          </a:p>
        </p:txBody>
      </p:sp>
      <p:pic>
        <p:nvPicPr>
          <p:cNvPr id="1030" name="Picture 6" descr="Image result for ohdsi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8760" y="304799"/>
            <a:ext cx="2784840" cy="3352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4213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6324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20425A"/>
                </a:solidFill>
              </a:rPr>
              <a:t>Results</a:t>
            </a:r>
            <a:endParaRPr lang="en-US" sz="4000" dirty="0">
              <a:solidFill>
                <a:srgbClr val="20425A"/>
              </a:solidFill>
            </a:endParaRPr>
          </a:p>
        </p:txBody>
      </p:sp>
      <p:pic>
        <p:nvPicPr>
          <p:cNvPr id="4" name="Picture 2" descr="http://www.ohdsi.org/web/wiki/lib/exe/fetch.php?cache=&amp;media=t-ohdsi-logo-onl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3" y="152400"/>
            <a:ext cx="1216025" cy="121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6324600"/>
            <a:ext cx="3276600" cy="365125"/>
          </a:xfrm>
        </p:spPr>
        <p:txBody>
          <a:bodyPr/>
          <a:lstStyle/>
          <a:p>
            <a:r>
              <a:rPr lang="en-US" sz="1600" dirty="0" smtClean="0"/>
              <a:t>OHDSI 2017 – CSCCS – Jamie Weaver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5B56-5364-4910-8003-6CCE5EB312F9}" type="slidenum">
              <a:rPr lang="en-US" sz="1600" smtClean="0"/>
              <a:t>10</a:t>
            </a:fld>
            <a:endParaRPr lang="en-US" sz="160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600200"/>
            <a:ext cx="5029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rgbClr val="20425A"/>
                </a:solidFill>
              </a:rPr>
              <a:t>Comparative cohort study</a:t>
            </a:r>
          </a:p>
          <a:p>
            <a:pPr lvl="1"/>
            <a:r>
              <a:rPr lang="en-US" sz="1600" dirty="0" smtClean="0">
                <a:solidFill>
                  <a:srgbClr val="20425A"/>
                </a:solidFill>
              </a:rPr>
              <a:t>Matching plus stratified Poisson outcome model</a:t>
            </a:r>
          </a:p>
          <a:p>
            <a:endParaRPr lang="en-US" sz="2000" dirty="0" smtClean="0">
              <a:solidFill>
                <a:srgbClr val="20425A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20425A"/>
              </a:solidFill>
              <a:latin typeface="+mj-lt"/>
              <a:ea typeface="+mj-ea"/>
              <a:cs typeface="+mj-cs"/>
            </a:endParaRPr>
          </a:p>
          <a:p>
            <a:endParaRPr lang="en-US" sz="1200" dirty="0" smtClean="0">
              <a:solidFill>
                <a:srgbClr val="20425A"/>
              </a:solidFill>
              <a:latin typeface="+mj-lt"/>
              <a:ea typeface="+mj-ea"/>
              <a:cs typeface="+mj-cs"/>
            </a:endParaRPr>
          </a:p>
          <a:p>
            <a:pPr lvl="1"/>
            <a:endParaRPr lang="en-US" sz="1600" dirty="0" smtClean="0">
              <a:solidFill>
                <a:srgbClr val="20425A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121" name="Picture 1" descr="S:\JW\CSCCS\export\trueAndObs_cm_a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60566" y="1524000"/>
            <a:ext cx="3331034" cy="466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S:\JW\CSCCS\export\aucs_cm_a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83" y="3945314"/>
            <a:ext cx="2908017" cy="2379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S:\JW\CSCCS\export\calibration_cm_a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945314"/>
            <a:ext cx="2865120" cy="224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550097"/>
              </p:ext>
            </p:extLst>
          </p:nvPr>
        </p:nvGraphicFramePr>
        <p:xfrm>
          <a:off x="990600" y="2438400"/>
          <a:ext cx="2388870" cy="1143000"/>
        </p:xfrm>
        <a:graphic>
          <a:graphicData uri="http://schemas.openxmlformats.org/drawingml/2006/table">
            <a:tbl>
              <a:tblPr/>
              <a:tblGrid>
                <a:gridCol w="796290"/>
                <a:gridCol w="796290"/>
                <a:gridCol w="796290"/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True RR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Coverage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6702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6324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20425A"/>
                </a:solidFill>
              </a:rPr>
              <a:t>Results</a:t>
            </a:r>
            <a:endParaRPr lang="en-US" sz="4000" dirty="0">
              <a:solidFill>
                <a:srgbClr val="20425A"/>
              </a:solidFill>
            </a:endParaRPr>
          </a:p>
        </p:txBody>
      </p:sp>
      <p:pic>
        <p:nvPicPr>
          <p:cNvPr id="4" name="Picture 2" descr="http://www.ohdsi.org/web/wiki/lib/exe/fetch.php?cache=&amp;media=t-ohdsi-logo-onl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3" y="152400"/>
            <a:ext cx="1216025" cy="121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6324600"/>
            <a:ext cx="3276600" cy="365125"/>
          </a:xfrm>
        </p:spPr>
        <p:txBody>
          <a:bodyPr/>
          <a:lstStyle/>
          <a:p>
            <a:r>
              <a:rPr lang="en-US" sz="1600" dirty="0" smtClean="0"/>
              <a:t>OHDSI 2017 – CSCCS – Jamie Weaver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5B56-5364-4910-8003-6CCE5EB312F9}" type="slidenum">
              <a:rPr lang="en-US" sz="1600" smtClean="0"/>
              <a:t>11</a:t>
            </a:fld>
            <a:endParaRPr lang="en-US" sz="160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600200"/>
            <a:ext cx="60960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rgbClr val="20425A"/>
                </a:solidFill>
              </a:rPr>
              <a:t>CSCCS</a:t>
            </a:r>
          </a:p>
          <a:p>
            <a:pPr lvl="1"/>
            <a:r>
              <a:rPr lang="en-US" sz="1600" dirty="0" smtClean="0">
                <a:solidFill>
                  <a:srgbClr val="20425A"/>
                </a:solidFill>
              </a:rPr>
              <a:t>All cases, unadjusted model</a:t>
            </a:r>
          </a:p>
          <a:p>
            <a:pPr marL="0" indent="0">
              <a:buNone/>
            </a:pPr>
            <a:endParaRPr lang="en-US" sz="2000" dirty="0" smtClean="0">
              <a:solidFill>
                <a:srgbClr val="20425A"/>
              </a:solidFill>
              <a:latin typeface="+mj-lt"/>
              <a:ea typeface="+mj-ea"/>
              <a:cs typeface="+mj-cs"/>
            </a:endParaRPr>
          </a:p>
          <a:p>
            <a:endParaRPr lang="en-US" sz="1200" dirty="0" smtClean="0">
              <a:solidFill>
                <a:srgbClr val="20425A"/>
              </a:solidFill>
              <a:latin typeface="+mj-lt"/>
              <a:ea typeface="+mj-ea"/>
              <a:cs typeface="+mj-cs"/>
            </a:endParaRPr>
          </a:p>
          <a:p>
            <a:pPr lvl="1"/>
            <a:endParaRPr lang="en-US" sz="1600" dirty="0" smtClean="0">
              <a:solidFill>
                <a:srgbClr val="20425A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1266" name="Picture 2" descr="S:\JW\CSCCS\export\trueAndObs_csccs_a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60566" y="1527048"/>
            <a:ext cx="3331034" cy="466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48215"/>
              </p:ext>
            </p:extLst>
          </p:nvPr>
        </p:nvGraphicFramePr>
        <p:xfrm>
          <a:off x="990600" y="2438400"/>
          <a:ext cx="2388870" cy="1143000"/>
        </p:xfrm>
        <a:graphic>
          <a:graphicData uri="http://schemas.openxmlformats.org/drawingml/2006/table">
            <a:tbl>
              <a:tblPr/>
              <a:tblGrid>
                <a:gridCol w="796290"/>
                <a:gridCol w="796290"/>
                <a:gridCol w="796290"/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True RR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Coverage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1267" name="Picture 3" descr="S:\JW\CSCCS\export_final\aucs_csccs_a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" y="3950208"/>
            <a:ext cx="2905760" cy="2377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S:\JW\CSCCS\export_final\calibration_csccs_a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950208"/>
            <a:ext cx="2987040" cy="224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0362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6324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20425A"/>
                </a:solidFill>
              </a:rPr>
              <a:t>Results</a:t>
            </a:r>
            <a:endParaRPr lang="en-US" sz="4000" dirty="0">
              <a:solidFill>
                <a:srgbClr val="20425A"/>
              </a:solidFill>
            </a:endParaRPr>
          </a:p>
        </p:txBody>
      </p:sp>
      <p:pic>
        <p:nvPicPr>
          <p:cNvPr id="4" name="Picture 2" descr="http://www.ohdsi.org/web/wiki/lib/exe/fetch.php?cache=&amp;media=t-ohdsi-logo-onl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3" y="152400"/>
            <a:ext cx="1216025" cy="121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6324600"/>
            <a:ext cx="3276600" cy="365125"/>
          </a:xfrm>
        </p:spPr>
        <p:txBody>
          <a:bodyPr/>
          <a:lstStyle/>
          <a:p>
            <a:r>
              <a:rPr lang="en-US" sz="1600" dirty="0" smtClean="0"/>
              <a:t>OHDSI 2017 – CSCCS – Jamie Weaver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5B56-5364-4910-8003-6CCE5EB312F9}" type="slidenum">
              <a:rPr lang="en-US" sz="1600" smtClean="0"/>
              <a:t>12</a:t>
            </a:fld>
            <a:endParaRPr lang="en-US" sz="160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600200"/>
            <a:ext cx="60960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rgbClr val="20425A"/>
                </a:solidFill>
              </a:rPr>
              <a:t>CSCCS</a:t>
            </a:r>
          </a:p>
          <a:p>
            <a:pPr lvl="1"/>
            <a:r>
              <a:rPr lang="en-US" sz="1600" dirty="0" smtClean="0">
                <a:solidFill>
                  <a:srgbClr val="20425A"/>
                </a:solidFill>
              </a:rPr>
              <a:t>Exposure matched cases, unadjusted model</a:t>
            </a:r>
          </a:p>
          <a:p>
            <a:pPr marL="0" indent="0">
              <a:buNone/>
            </a:pPr>
            <a:endParaRPr lang="en-US" sz="2000" dirty="0" smtClean="0">
              <a:solidFill>
                <a:srgbClr val="20425A"/>
              </a:solidFill>
              <a:latin typeface="+mj-lt"/>
              <a:ea typeface="+mj-ea"/>
              <a:cs typeface="+mj-cs"/>
            </a:endParaRPr>
          </a:p>
          <a:p>
            <a:endParaRPr lang="en-US" sz="1200" dirty="0" smtClean="0">
              <a:solidFill>
                <a:srgbClr val="20425A"/>
              </a:solidFill>
              <a:latin typeface="+mj-lt"/>
              <a:ea typeface="+mj-ea"/>
              <a:cs typeface="+mj-cs"/>
            </a:endParaRPr>
          </a:p>
          <a:p>
            <a:pPr lvl="1"/>
            <a:endParaRPr lang="en-US" sz="1600" dirty="0" smtClean="0">
              <a:solidFill>
                <a:srgbClr val="20425A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2290" name="Picture 2" descr="S:\JW\CSCCS\export\trueAndObs_csccs_a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0566" y="1527048"/>
            <a:ext cx="3331034" cy="466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719160"/>
              </p:ext>
            </p:extLst>
          </p:nvPr>
        </p:nvGraphicFramePr>
        <p:xfrm>
          <a:off x="990600" y="2438400"/>
          <a:ext cx="2388870" cy="1143000"/>
        </p:xfrm>
        <a:graphic>
          <a:graphicData uri="http://schemas.openxmlformats.org/drawingml/2006/table">
            <a:tbl>
              <a:tblPr/>
              <a:tblGrid>
                <a:gridCol w="796290"/>
                <a:gridCol w="796290"/>
                <a:gridCol w="796290"/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True RR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Coverage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2291" name="Picture 3" descr="S:\JW\CSCCS\export_final\aucs_csccs_a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" y="3950208"/>
            <a:ext cx="2905760" cy="2377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S:\JW\CSCCS\export_final\calibration_csccs_a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950208"/>
            <a:ext cx="2987040" cy="224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4103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6324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20425A"/>
                </a:solidFill>
              </a:rPr>
              <a:t>Discussion</a:t>
            </a:r>
            <a:endParaRPr lang="en-US" sz="4000" dirty="0">
              <a:solidFill>
                <a:srgbClr val="20425A"/>
              </a:solidFill>
            </a:endParaRPr>
          </a:p>
        </p:txBody>
      </p:sp>
      <p:pic>
        <p:nvPicPr>
          <p:cNvPr id="4" name="Picture 2" descr="http://www.ohdsi.org/web/wiki/lib/exe/fetch.php?cache=&amp;media=t-ohdsi-logo-onl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3" y="152400"/>
            <a:ext cx="1216025" cy="121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6324600"/>
            <a:ext cx="3276600" cy="365125"/>
          </a:xfrm>
        </p:spPr>
        <p:txBody>
          <a:bodyPr/>
          <a:lstStyle/>
          <a:p>
            <a:r>
              <a:rPr lang="en-US" sz="1600" dirty="0" smtClean="0"/>
              <a:t>OHDSI 2017 – CSCCS – Jamie Weaver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5B56-5364-4910-8003-6CCE5EB312F9}" type="slidenum">
              <a:rPr lang="en-US" sz="1600" smtClean="0"/>
              <a:t>13</a:t>
            </a:fld>
            <a:endParaRPr lang="en-US" sz="160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600200"/>
            <a:ext cx="7848600" cy="4038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 smtClean="0">
                <a:solidFill>
                  <a:srgbClr val="20425A"/>
                </a:solidFill>
              </a:rPr>
              <a:t>Additonal</a:t>
            </a:r>
            <a:r>
              <a:rPr lang="en-US" sz="2000" dirty="0" smtClean="0">
                <a:solidFill>
                  <a:srgbClr val="20425A"/>
                </a:solidFill>
              </a:rPr>
              <a:t> CSCCS specification variants </a:t>
            </a:r>
            <a:r>
              <a:rPr lang="en-US" sz="2000" dirty="0">
                <a:solidFill>
                  <a:srgbClr val="20425A"/>
                </a:solidFill>
              </a:rPr>
              <a:t>for </a:t>
            </a:r>
            <a:r>
              <a:rPr lang="en-US" sz="2000" dirty="0" smtClean="0">
                <a:solidFill>
                  <a:srgbClr val="20425A"/>
                </a:solidFill>
              </a:rPr>
              <a:t>evaluation</a:t>
            </a:r>
          </a:p>
          <a:p>
            <a:pPr lvl="1"/>
            <a:r>
              <a:rPr lang="en-US" sz="1600" dirty="0" smtClean="0">
                <a:solidFill>
                  <a:srgbClr val="20425A"/>
                </a:solidFill>
              </a:rPr>
              <a:t>Pre-exposure window for contra-indications</a:t>
            </a:r>
          </a:p>
          <a:p>
            <a:pPr lvl="1"/>
            <a:r>
              <a:rPr lang="en-US" sz="1600" dirty="0" smtClean="0">
                <a:solidFill>
                  <a:srgbClr val="20425A"/>
                </a:solidFill>
              </a:rPr>
              <a:t>Age and seasonality for time-varying confounding</a:t>
            </a:r>
          </a:p>
          <a:p>
            <a:pPr lvl="1"/>
            <a:r>
              <a:rPr lang="en-US" sz="1600" dirty="0" smtClean="0">
                <a:solidFill>
                  <a:srgbClr val="20425A"/>
                </a:solidFill>
              </a:rPr>
              <a:t>Event dependent exposure distribution and/or observation period censoring</a:t>
            </a:r>
          </a:p>
          <a:p>
            <a:pPr marL="457200" lvl="1" indent="0">
              <a:buNone/>
            </a:pPr>
            <a:endParaRPr lang="en-US" sz="1600" dirty="0" smtClean="0">
              <a:solidFill>
                <a:srgbClr val="20425A"/>
              </a:solidFill>
            </a:endParaRPr>
          </a:p>
          <a:p>
            <a:r>
              <a:rPr lang="en-US" sz="2000" dirty="0" smtClean="0">
                <a:solidFill>
                  <a:srgbClr val="20425A"/>
                </a:solidFill>
              </a:rPr>
              <a:t>Comparative </a:t>
            </a:r>
            <a:r>
              <a:rPr lang="en-US" sz="2000" dirty="0">
                <a:solidFill>
                  <a:srgbClr val="20425A"/>
                </a:solidFill>
              </a:rPr>
              <a:t>cohort study settings for </a:t>
            </a:r>
            <a:r>
              <a:rPr lang="en-US" sz="2000" dirty="0" smtClean="0">
                <a:solidFill>
                  <a:srgbClr val="20425A"/>
                </a:solidFill>
              </a:rPr>
              <a:t>evaluation</a:t>
            </a:r>
          </a:p>
          <a:p>
            <a:pPr lvl="1"/>
            <a:r>
              <a:rPr lang="en-US" sz="1600" dirty="0" smtClean="0">
                <a:solidFill>
                  <a:srgbClr val="20425A"/>
                </a:solidFill>
              </a:rPr>
              <a:t>Other variants for comparison?</a:t>
            </a:r>
          </a:p>
          <a:p>
            <a:pPr lvl="1"/>
            <a:r>
              <a:rPr lang="en-US" sz="1600" dirty="0" smtClean="0">
                <a:solidFill>
                  <a:srgbClr val="20425A"/>
                </a:solidFill>
              </a:rPr>
              <a:t>Compare CSCCS and comparative cohort study time-at-risk</a:t>
            </a:r>
          </a:p>
          <a:p>
            <a:pPr lvl="1"/>
            <a:endParaRPr lang="en-US" sz="1600" dirty="0">
              <a:solidFill>
                <a:srgbClr val="20425A"/>
              </a:solidFill>
            </a:endParaRPr>
          </a:p>
          <a:p>
            <a:r>
              <a:rPr lang="en-US" sz="2000" dirty="0" smtClean="0">
                <a:solidFill>
                  <a:srgbClr val="20425A"/>
                </a:solidFill>
              </a:rPr>
              <a:t>Methods evaluation framework</a:t>
            </a:r>
          </a:p>
          <a:p>
            <a:pPr lvl="1"/>
            <a:r>
              <a:rPr lang="en-US" sz="1600" dirty="0" smtClean="0">
                <a:solidFill>
                  <a:srgbClr val="20425A"/>
                </a:solidFill>
              </a:rPr>
              <a:t>Other evaluation metrics?</a:t>
            </a:r>
          </a:p>
          <a:p>
            <a:pPr lvl="1"/>
            <a:r>
              <a:rPr lang="en-US" sz="1600" dirty="0" smtClean="0">
                <a:solidFill>
                  <a:srgbClr val="20425A"/>
                </a:solidFill>
              </a:rPr>
              <a:t>Test new methods vs. existing methods that are considered “good”?</a:t>
            </a:r>
          </a:p>
          <a:p>
            <a:pPr lvl="1"/>
            <a:r>
              <a:rPr lang="en-US" sz="1600" dirty="0" smtClean="0">
                <a:solidFill>
                  <a:srgbClr val="20425A"/>
                </a:solidFill>
              </a:rPr>
              <a:t>Alternative frameworks?</a:t>
            </a:r>
          </a:p>
          <a:p>
            <a:pPr lvl="1"/>
            <a:endParaRPr lang="en-US" sz="1600" dirty="0">
              <a:solidFill>
                <a:srgbClr val="20425A"/>
              </a:solidFill>
            </a:endParaRPr>
          </a:p>
          <a:p>
            <a:endParaRPr lang="en-US" sz="2000" dirty="0">
              <a:solidFill>
                <a:srgbClr val="20425A"/>
              </a:solidFill>
            </a:endParaRPr>
          </a:p>
          <a:p>
            <a:endParaRPr lang="en-US" sz="2000" dirty="0" smtClean="0">
              <a:solidFill>
                <a:srgbClr val="20425A"/>
              </a:solidFill>
              <a:latin typeface="+mj-lt"/>
              <a:ea typeface="+mj-ea"/>
              <a:cs typeface="+mj-cs"/>
            </a:endParaRPr>
          </a:p>
          <a:p>
            <a:endParaRPr lang="en-US" sz="1200" dirty="0" smtClean="0">
              <a:solidFill>
                <a:srgbClr val="20425A"/>
              </a:solidFill>
              <a:latin typeface="+mj-lt"/>
              <a:ea typeface="+mj-ea"/>
              <a:cs typeface="+mj-cs"/>
            </a:endParaRPr>
          </a:p>
          <a:p>
            <a:pPr lvl="1"/>
            <a:endParaRPr lang="en-US" sz="1600" dirty="0" smtClean="0">
              <a:solidFill>
                <a:srgbClr val="20425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18697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6324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20425A"/>
                </a:solidFill>
              </a:rPr>
              <a:t>Discussion</a:t>
            </a:r>
            <a:endParaRPr lang="en-US" sz="4000" dirty="0">
              <a:solidFill>
                <a:srgbClr val="20425A"/>
              </a:solidFill>
            </a:endParaRPr>
          </a:p>
        </p:txBody>
      </p:sp>
      <p:pic>
        <p:nvPicPr>
          <p:cNvPr id="4" name="Picture 2" descr="http://www.ohdsi.org/web/wiki/lib/exe/fetch.php?cache=&amp;media=t-ohdsi-logo-onl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3" y="152400"/>
            <a:ext cx="1216025" cy="121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6324600"/>
            <a:ext cx="3276600" cy="365125"/>
          </a:xfrm>
        </p:spPr>
        <p:txBody>
          <a:bodyPr/>
          <a:lstStyle/>
          <a:p>
            <a:r>
              <a:rPr lang="en-US" sz="1600" dirty="0" smtClean="0"/>
              <a:t>OHDSI 2017 – CSCCS – Jamie Weaver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5B56-5364-4910-8003-6CCE5EB312F9}" type="slidenum">
              <a:rPr lang="en-US" sz="1600" smtClean="0"/>
              <a:t>14</a:t>
            </a:fld>
            <a:endParaRPr lang="en-US" sz="160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600200"/>
            <a:ext cx="7848600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rgbClr val="20425A"/>
                </a:solidFill>
              </a:rPr>
              <a:t>Questions?</a:t>
            </a:r>
            <a:endParaRPr lang="en-US" sz="1600" dirty="0" smtClean="0">
              <a:solidFill>
                <a:srgbClr val="20425A"/>
              </a:solidFill>
            </a:endParaRPr>
          </a:p>
          <a:p>
            <a:pPr lvl="1"/>
            <a:endParaRPr lang="en-US" sz="1600" dirty="0">
              <a:solidFill>
                <a:srgbClr val="20425A"/>
              </a:solidFill>
            </a:endParaRPr>
          </a:p>
          <a:p>
            <a:endParaRPr lang="en-US" sz="2000" dirty="0">
              <a:solidFill>
                <a:srgbClr val="20425A"/>
              </a:solidFill>
            </a:endParaRPr>
          </a:p>
          <a:p>
            <a:endParaRPr lang="en-US" sz="2000" dirty="0" smtClean="0">
              <a:solidFill>
                <a:srgbClr val="20425A"/>
              </a:solidFill>
              <a:latin typeface="+mj-lt"/>
              <a:ea typeface="+mj-ea"/>
              <a:cs typeface="+mj-cs"/>
            </a:endParaRPr>
          </a:p>
          <a:p>
            <a:endParaRPr lang="en-US" sz="1200" dirty="0" smtClean="0">
              <a:solidFill>
                <a:srgbClr val="20425A"/>
              </a:solidFill>
              <a:latin typeface="+mj-lt"/>
              <a:ea typeface="+mj-ea"/>
              <a:cs typeface="+mj-cs"/>
            </a:endParaRPr>
          </a:p>
          <a:p>
            <a:pPr lvl="1"/>
            <a:endParaRPr lang="en-US" sz="1600" dirty="0" smtClean="0">
              <a:solidFill>
                <a:srgbClr val="20425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15056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6324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20425A"/>
                </a:solidFill>
              </a:rPr>
              <a:t>Background</a:t>
            </a:r>
            <a:endParaRPr lang="en-US" sz="4000" dirty="0">
              <a:solidFill>
                <a:srgbClr val="20425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40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Comparative cohort study</a:t>
            </a:r>
          </a:p>
          <a:p>
            <a:pPr lvl="1"/>
            <a:r>
              <a:rPr lang="en-US" sz="1600" dirty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E</a:t>
            </a:r>
            <a:r>
              <a:rPr lang="en-US" sz="16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valuates risk </a:t>
            </a:r>
            <a:r>
              <a:rPr lang="en-US" sz="1600" dirty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of </a:t>
            </a:r>
            <a:r>
              <a:rPr lang="en-US" sz="16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outcome </a:t>
            </a:r>
            <a:r>
              <a:rPr lang="en-US" sz="1600" dirty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in </a:t>
            </a:r>
            <a:r>
              <a:rPr lang="en-US" sz="16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treatment group vs. comparator group after exposure during defined time-at-risk period</a:t>
            </a:r>
          </a:p>
          <a:p>
            <a:pPr lvl="1"/>
            <a:r>
              <a:rPr lang="en-US" sz="1600" dirty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S</a:t>
            </a:r>
            <a:r>
              <a:rPr lang="en-US" sz="16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election </a:t>
            </a:r>
            <a:r>
              <a:rPr lang="en-US" sz="1600" dirty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effects drive treatment </a:t>
            </a:r>
            <a:r>
              <a:rPr lang="en-US" sz="16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assignment; </a:t>
            </a:r>
            <a:r>
              <a:rPr lang="en-US" sz="1600" dirty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mitigated by propensity score methods </a:t>
            </a:r>
            <a:r>
              <a:rPr lang="en-US" sz="16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that balance observed covariates </a:t>
            </a:r>
            <a:r>
              <a:rPr lang="en-US" sz="1600" i="1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between</a:t>
            </a:r>
            <a:r>
              <a:rPr lang="en-US" sz="16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 persons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6324600"/>
            <a:ext cx="3276600" cy="365125"/>
          </a:xfrm>
        </p:spPr>
        <p:txBody>
          <a:bodyPr/>
          <a:lstStyle/>
          <a:p>
            <a:r>
              <a:rPr lang="en-US" sz="1600" dirty="0" smtClean="0"/>
              <a:t>OHDSI 2017 – CSCCS – Jamie Weaver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5B56-5364-4910-8003-6CCE5EB312F9}" type="slidenum">
              <a:rPr lang="en-US" sz="1600" smtClean="0"/>
              <a:t>2</a:t>
            </a:fld>
            <a:endParaRPr lang="en-US" sz="1600"/>
          </a:p>
        </p:txBody>
      </p:sp>
      <p:pic>
        <p:nvPicPr>
          <p:cNvPr id="8" name="Picture 2" descr="http://www.ohdsi.org/web/wiki/lib/exe/fetch.php?cache=&amp;media=t-ohdsi-logo-onl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3" y="152400"/>
            <a:ext cx="1216025" cy="121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0" y="3143250"/>
            <a:ext cx="6648450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6404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6324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20425A"/>
                </a:solidFill>
              </a:rPr>
              <a:t>Background</a:t>
            </a:r>
            <a:endParaRPr lang="en-US" sz="4000" dirty="0">
              <a:solidFill>
                <a:srgbClr val="20425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716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Self-controlled </a:t>
            </a:r>
            <a:r>
              <a:rPr lang="en-US" sz="2000" dirty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case series (SCCS) </a:t>
            </a:r>
          </a:p>
          <a:p>
            <a:pPr lvl="1"/>
            <a:r>
              <a:rPr lang="en-US" sz="16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Evaluates risk </a:t>
            </a:r>
            <a:r>
              <a:rPr lang="en-US" sz="1600" dirty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of </a:t>
            </a:r>
            <a:r>
              <a:rPr lang="en-US" sz="16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outcomes </a:t>
            </a:r>
            <a:r>
              <a:rPr lang="en-US" sz="1600" dirty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in cases </a:t>
            </a:r>
            <a:r>
              <a:rPr lang="en-US" sz="16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only by comparing </a:t>
            </a:r>
            <a:r>
              <a:rPr lang="en-US" sz="1600" dirty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event </a:t>
            </a:r>
            <a:r>
              <a:rPr lang="en-US" sz="16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rate </a:t>
            </a:r>
            <a:r>
              <a:rPr lang="en-US" sz="1600" dirty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in unexposed </a:t>
            </a:r>
            <a:r>
              <a:rPr lang="en-US" sz="16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vs. </a:t>
            </a:r>
            <a:r>
              <a:rPr lang="en-US" sz="1600" dirty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exposed </a:t>
            </a:r>
            <a:r>
              <a:rPr lang="en-US" sz="16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periods within defined observation period</a:t>
            </a:r>
          </a:p>
          <a:p>
            <a:pPr lvl="1"/>
            <a:r>
              <a:rPr lang="en-US" sz="1600" dirty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I</a:t>
            </a:r>
            <a:r>
              <a:rPr lang="en-US" sz="16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mplicitly </a:t>
            </a:r>
            <a:r>
              <a:rPr lang="en-US" sz="1600" dirty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controls for fixed and unobserved </a:t>
            </a:r>
            <a:r>
              <a:rPr lang="en-US" sz="16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covariates </a:t>
            </a:r>
            <a:r>
              <a:rPr lang="en-US" sz="1600" i="1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within</a:t>
            </a:r>
            <a:r>
              <a:rPr lang="en-US" sz="16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 persons</a:t>
            </a:r>
          </a:p>
          <a:p>
            <a:pPr marL="0" indent="0">
              <a:buNone/>
            </a:pPr>
            <a:endParaRPr lang="en-US" sz="2000" dirty="0" smtClean="0">
              <a:solidFill>
                <a:srgbClr val="20425A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Picture 2" descr="http://www.ohdsi.org/web/wiki/lib/exe/fetch.php?cache=&amp;media=t-ohdsi-logo-onl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3" y="152400"/>
            <a:ext cx="1216025" cy="121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6324600"/>
            <a:ext cx="3276600" cy="365125"/>
          </a:xfrm>
        </p:spPr>
        <p:txBody>
          <a:bodyPr/>
          <a:lstStyle/>
          <a:p>
            <a:r>
              <a:rPr lang="en-US" sz="1600" dirty="0" smtClean="0"/>
              <a:t>OHDSI 2017 – CSCCS – Jamie Weaver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5B56-5364-4910-8003-6CCE5EB312F9}" type="slidenum">
              <a:rPr lang="en-US" sz="1600" smtClean="0"/>
              <a:t>3</a:t>
            </a:fld>
            <a:endParaRPr lang="en-US" sz="160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486150"/>
            <a:ext cx="657225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1865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6324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20425A"/>
                </a:solidFill>
              </a:rPr>
              <a:t>Background</a:t>
            </a:r>
            <a:endParaRPr lang="en-US" sz="4000" dirty="0">
              <a:solidFill>
                <a:srgbClr val="20425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716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Comparative </a:t>
            </a:r>
            <a:r>
              <a:rPr lang="en-US" sz="2000" dirty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self-controlled case series (CSSCS</a:t>
            </a:r>
            <a:r>
              <a:rPr lang="en-US" sz="20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)</a:t>
            </a:r>
          </a:p>
          <a:p>
            <a:pPr lvl="1"/>
            <a:r>
              <a:rPr lang="en-US" sz="16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Combines </a:t>
            </a:r>
            <a:r>
              <a:rPr lang="en-US" sz="1600" dirty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advantages of c</a:t>
            </a:r>
            <a:r>
              <a:rPr lang="en-US" sz="16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omparative cohort </a:t>
            </a:r>
            <a:r>
              <a:rPr lang="en-US" sz="1600" dirty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and SCCS </a:t>
            </a:r>
            <a:r>
              <a:rPr lang="en-US" sz="16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designs</a:t>
            </a:r>
          </a:p>
          <a:p>
            <a:pPr lvl="1"/>
            <a:r>
              <a:rPr lang="en-US" sz="1600" dirty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T</a:t>
            </a:r>
            <a:r>
              <a:rPr lang="en-US" sz="16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reatment </a:t>
            </a:r>
            <a:r>
              <a:rPr lang="en-US" sz="1600" dirty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and comparator groups balanced on observed covariates, estimate treatment and comparator effects in balanced groups while controlling for unobserved covariates</a:t>
            </a:r>
          </a:p>
        </p:txBody>
      </p:sp>
      <p:pic>
        <p:nvPicPr>
          <p:cNvPr id="4" name="Picture 2" descr="http://www.ohdsi.org/web/wiki/lib/exe/fetch.php?cache=&amp;media=t-ohdsi-logo-onl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3" y="152400"/>
            <a:ext cx="1216025" cy="121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6324600"/>
            <a:ext cx="3276600" cy="365125"/>
          </a:xfrm>
        </p:spPr>
        <p:txBody>
          <a:bodyPr/>
          <a:lstStyle/>
          <a:p>
            <a:r>
              <a:rPr lang="en-US" sz="1600" dirty="0" smtClean="0"/>
              <a:t>OHDSI 2017 – CSCCS – Jamie Weaver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5B56-5364-4910-8003-6CCE5EB312F9}" type="slidenum">
              <a:rPr lang="en-US" sz="1600" smtClean="0"/>
              <a:t>4</a:t>
            </a:fld>
            <a:endParaRPr lang="en-US" sz="160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048000"/>
            <a:ext cx="5410200" cy="1082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404360"/>
            <a:ext cx="5410200" cy="1082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65384" y="3429000"/>
            <a:ext cx="9841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Treatment</a:t>
            </a:r>
            <a:endParaRPr lang="en-US" sz="1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0" y="4736663"/>
            <a:ext cx="1229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Comparator</a:t>
            </a:r>
            <a:endParaRPr lang="en-US" sz="1400" b="1" dirty="0"/>
          </a:p>
        </p:txBody>
      </p:sp>
      <p:sp>
        <p:nvSpPr>
          <p:cNvPr id="14" name="Right Brace 13"/>
          <p:cNvSpPr/>
          <p:nvPr/>
        </p:nvSpPr>
        <p:spPr>
          <a:xfrm>
            <a:off x="7086600" y="3185160"/>
            <a:ext cx="304800" cy="214884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467600" y="404878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Between person balance</a:t>
            </a:r>
            <a:endParaRPr lang="en-US" sz="1400" dirty="0"/>
          </a:p>
        </p:txBody>
      </p:sp>
      <p:sp>
        <p:nvSpPr>
          <p:cNvPr id="16" name="Right Brace 15"/>
          <p:cNvSpPr/>
          <p:nvPr/>
        </p:nvSpPr>
        <p:spPr>
          <a:xfrm rot="5400000">
            <a:off x="4000500" y="2933700"/>
            <a:ext cx="304800" cy="5257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467100" y="5711497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Within person balance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31865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6324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20425A"/>
                </a:solidFill>
              </a:rPr>
              <a:t>Objectives</a:t>
            </a:r>
            <a:endParaRPr lang="en-US" sz="4000" dirty="0">
              <a:solidFill>
                <a:srgbClr val="20425A"/>
              </a:solidFill>
            </a:endParaRPr>
          </a:p>
        </p:txBody>
      </p:sp>
      <p:pic>
        <p:nvPicPr>
          <p:cNvPr id="4" name="Picture 2" descr="http://www.ohdsi.org/web/wiki/lib/exe/fetch.php?cache=&amp;media=t-ohdsi-logo-onl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3" y="152400"/>
            <a:ext cx="1216025" cy="121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6324600"/>
            <a:ext cx="3276600" cy="365125"/>
          </a:xfrm>
        </p:spPr>
        <p:txBody>
          <a:bodyPr/>
          <a:lstStyle/>
          <a:p>
            <a:r>
              <a:rPr lang="en-US" sz="1600" dirty="0" smtClean="0"/>
              <a:t>OHDSI 2017 – CSCCS – Jamie Weaver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5B56-5364-4910-8003-6CCE5EB312F9}" type="slidenum">
              <a:rPr lang="en-US" sz="1600" smtClean="0"/>
              <a:t>5</a:t>
            </a:fld>
            <a:endParaRPr lang="en-US" sz="160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600200"/>
            <a:ext cx="8229600" cy="373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Evaluate CSCCS vs. comparative cohort method performance</a:t>
            </a:r>
          </a:p>
          <a:p>
            <a:pPr lvl="1"/>
            <a:r>
              <a:rPr lang="en-US" sz="16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Discriminative performance (AUC); predictive accuracy distinguishing between positive and negative control outcomes</a:t>
            </a:r>
          </a:p>
          <a:p>
            <a:pPr lvl="1"/>
            <a:r>
              <a:rPr lang="en-US" sz="16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Mean square error (MSE); average squared difference between log RR and true RR</a:t>
            </a:r>
          </a:p>
          <a:p>
            <a:pPr lvl="1"/>
            <a:r>
              <a:rPr lang="en-US" sz="16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Confidence interval coverage; proportion of 95% CIs that include 0</a:t>
            </a:r>
          </a:p>
          <a:p>
            <a:endParaRPr lang="en-US" sz="2000" dirty="0">
              <a:solidFill>
                <a:srgbClr val="20425A"/>
              </a:solidFill>
              <a:latin typeface="+mj-lt"/>
              <a:ea typeface="+mj-ea"/>
              <a:cs typeface="+mj-cs"/>
            </a:endParaRPr>
          </a:p>
          <a:p>
            <a:r>
              <a:rPr lang="en-US" sz="20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Systematic evaluation of methods discussion</a:t>
            </a:r>
          </a:p>
          <a:p>
            <a:pPr lvl="1"/>
            <a:r>
              <a:rPr lang="en-US" sz="16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CSCCS specifications for evaluation</a:t>
            </a:r>
          </a:p>
          <a:p>
            <a:pPr lvl="1"/>
            <a:r>
              <a:rPr lang="en-US" sz="16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Comparative cohort study settings for evaluation</a:t>
            </a:r>
          </a:p>
          <a:p>
            <a:pPr lvl="1"/>
            <a:r>
              <a:rPr lang="en-US" sz="16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Methods evaluation framework</a:t>
            </a:r>
          </a:p>
          <a:p>
            <a:pPr lvl="2"/>
            <a:endParaRPr lang="en-US" sz="1200" dirty="0" smtClean="0">
              <a:solidFill>
                <a:srgbClr val="20425A"/>
              </a:solidFill>
              <a:latin typeface="+mj-lt"/>
              <a:ea typeface="+mj-ea"/>
              <a:cs typeface="+mj-cs"/>
            </a:endParaRPr>
          </a:p>
          <a:p>
            <a:pPr lvl="1"/>
            <a:endParaRPr lang="en-US" sz="1600" dirty="0" smtClean="0">
              <a:solidFill>
                <a:srgbClr val="20425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1475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6324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20425A"/>
                </a:solidFill>
              </a:rPr>
              <a:t>Data</a:t>
            </a:r>
            <a:endParaRPr lang="en-US" sz="4000" dirty="0">
              <a:solidFill>
                <a:srgbClr val="20425A"/>
              </a:solidFill>
            </a:endParaRPr>
          </a:p>
        </p:txBody>
      </p:sp>
      <p:pic>
        <p:nvPicPr>
          <p:cNvPr id="4" name="Picture 2" descr="http://www.ohdsi.org/web/wiki/lib/exe/fetch.php?cache=&amp;media=t-ohdsi-logo-onl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3" y="152400"/>
            <a:ext cx="1216025" cy="121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6324600"/>
            <a:ext cx="3276600" cy="365125"/>
          </a:xfrm>
        </p:spPr>
        <p:txBody>
          <a:bodyPr/>
          <a:lstStyle/>
          <a:p>
            <a:r>
              <a:rPr lang="en-US" sz="1600" dirty="0" smtClean="0"/>
              <a:t>OHDSI 2017 – CSCCS – Jamie Weaver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5B56-5364-4910-8003-6CCE5EB312F9}" type="slidenum">
              <a:rPr lang="en-US" sz="1600" smtClean="0"/>
              <a:t>6</a:t>
            </a:fld>
            <a:endParaRPr lang="en-US" sz="160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417" y="1524000"/>
            <a:ext cx="8309583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475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6324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20425A"/>
                </a:solidFill>
              </a:rPr>
              <a:t>Data</a:t>
            </a:r>
            <a:endParaRPr lang="en-US" sz="4000" dirty="0">
              <a:solidFill>
                <a:srgbClr val="20425A"/>
              </a:solidFill>
            </a:endParaRPr>
          </a:p>
        </p:txBody>
      </p:sp>
      <p:pic>
        <p:nvPicPr>
          <p:cNvPr id="4" name="Picture 2" descr="http://www.ohdsi.org/web/wiki/lib/exe/fetch.php?cache=&amp;media=t-ohdsi-logo-onl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3" y="152400"/>
            <a:ext cx="1216025" cy="121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6324600"/>
            <a:ext cx="3276600" cy="365125"/>
          </a:xfrm>
        </p:spPr>
        <p:txBody>
          <a:bodyPr/>
          <a:lstStyle/>
          <a:p>
            <a:r>
              <a:rPr lang="en-US" sz="1600" dirty="0" smtClean="0"/>
              <a:t>OHDSI 2017 – CSCCS – Jamie Weaver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5B56-5364-4910-8003-6CCE5EB312F9}" type="slidenum">
              <a:rPr lang="en-US" sz="1600" smtClean="0"/>
              <a:t>7</a:t>
            </a:fld>
            <a:endParaRPr lang="en-US" sz="160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600200"/>
            <a:ext cx="8229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Created exposure-outcome pairs using diclofenac exposure</a:t>
            </a:r>
          </a:p>
          <a:p>
            <a:endParaRPr lang="en-US" sz="2000" dirty="0" smtClean="0">
              <a:solidFill>
                <a:srgbClr val="20425A"/>
              </a:solidFill>
              <a:latin typeface="+mj-lt"/>
              <a:ea typeface="+mj-ea"/>
              <a:cs typeface="+mj-cs"/>
            </a:endParaRPr>
          </a:p>
          <a:p>
            <a:r>
              <a:rPr lang="en-US" sz="20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Negative controls, RR = 1</a:t>
            </a:r>
          </a:p>
          <a:p>
            <a:pPr lvl="1"/>
            <a:r>
              <a:rPr lang="en-US" sz="16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20 negative controls with &gt;= 100 events during diclofenac exposure</a:t>
            </a:r>
          </a:p>
          <a:p>
            <a:pPr lvl="1"/>
            <a:endParaRPr lang="en-US" sz="1600" dirty="0">
              <a:solidFill>
                <a:srgbClr val="20425A"/>
              </a:solidFill>
              <a:latin typeface="+mj-lt"/>
              <a:ea typeface="+mj-ea"/>
              <a:cs typeface="+mj-cs"/>
            </a:endParaRPr>
          </a:p>
          <a:p>
            <a:r>
              <a:rPr lang="en-US" sz="20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Positive controls, RR = (1.25, 1.5, 2, 4)</a:t>
            </a:r>
          </a:p>
          <a:p>
            <a:pPr lvl="1"/>
            <a:r>
              <a:rPr lang="en-US" sz="16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Fit Poisson outcome model during diclofenac exposure</a:t>
            </a:r>
          </a:p>
          <a:p>
            <a:pPr lvl="1"/>
            <a:r>
              <a:rPr lang="en-US" sz="16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Use model predictions to inject outcomes to high-risk patients (i.e. similar to patients who experienced the outcome)</a:t>
            </a:r>
          </a:p>
          <a:p>
            <a:endParaRPr lang="en-US" sz="2000" dirty="0" smtClean="0">
              <a:solidFill>
                <a:srgbClr val="20425A"/>
              </a:solidFill>
              <a:latin typeface="+mj-lt"/>
              <a:ea typeface="+mj-ea"/>
              <a:cs typeface="+mj-cs"/>
            </a:endParaRPr>
          </a:p>
          <a:p>
            <a:r>
              <a:rPr lang="en-US" sz="20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20 negative controls + 20*4 positive controls = 120 outcomes</a:t>
            </a:r>
          </a:p>
          <a:p>
            <a:endParaRPr lang="en-US" sz="2000" dirty="0">
              <a:solidFill>
                <a:srgbClr val="20425A"/>
              </a:solidFill>
              <a:latin typeface="+mj-lt"/>
              <a:ea typeface="+mj-ea"/>
              <a:cs typeface="+mj-cs"/>
            </a:endParaRPr>
          </a:p>
          <a:p>
            <a:r>
              <a:rPr lang="en-US" sz="2000" dirty="0" err="1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Celecoxib</a:t>
            </a:r>
            <a:r>
              <a:rPr lang="en-US" sz="2000" dirty="0" smtClean="0">
                <a:solidFill>
                  <a:srgbClr val="20425A"/>
                </a:solidFill>
                <a:latin typeface="+mj-lt"/>
                <a:ea typeface="+mj-ea"/>
                <a:cs typeface="+mj-cs"/>
              </a:rPr>
              <a:t> as comparator exposure, RR = 1 for all outcomes</a:t>
            </a:r>
          </a:p>
          <a:p>
            <a:endParaRPr lang="en-US" sz="1200" dirty="0" smtClean="0">
              <a:solidFill>
                <a:srgbClr val="20425A"/>
              </a:solidFill>
              <a:latin typeface="+mj-lt"/>
              <a:ea typeface="+mj-ea"/>
              <a:cs typeface="+mj-cs"/>
            </a:endParaRPr>
          </a:p>
          <a:p>
            <a:pPr lvl="1"/>
            <a:endParaRPr lang="en-US" sz="1600" dirty="0" smtClean="0">
              <a:solidFill>
                <a:srgbClr val="20425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77315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6324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20425A"/>
                </a:solidFill>
              </a:rPr>
              <a:t>Analysis settings</a:t>
            </a:r>
            <a:endParaRPr lang="en-US" sz="4000" dirty="0">
              <a:solidFill>
                <a:srgbClr val="20425A"/>
              </a:solidFill>
            </a:endParaRPr>
          </a:p>
        </p:txBody>
      </p:sp>
      <p:pic>
        <p:nvPicPr>
          <p:cNvPr id="4" name="Picture 2" descr="http://www.ohdsi.org/web/wiki/lib/exe/fetch.php?cache=&amp;media=t-ohdsi-logo-onl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3" y="152400"/>
            <a:ext cx="1216025" cy="121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6324600"/>
            <a:ext cx="3276600" cy="365125"/>
          </a:xfrm>
        </p:spPr>
        <p:txBody>
          <a:bodyPr/>
          <a:lstStyle/>
          <a:p>
            <a:r>
              <a:rPr lang="en-US" sz="1600" dirty="0" smtClean="0"/>
              <a:t>OHDSI 2017 – CSCCS – Jamie Weaver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5B56-5364-4910-8003-6CCE5EB312F9}" type="slidenum">
              <a:rPr lang="en-US" sz="1600" smtClean="0"/>
              <a:t>8</a:t>
            </a:fld>
            <a:endParaRPr lang="en-US" sz="160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600200"/>
            <a:ext cx="8229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rgbClr val="20425A"/>
                </a:solidFill>
              </a:rPr>
              <a:t>Comparative cohort study reference</a:t>
            </a:r>
          </a:p>
          <a:p>
            <a:pPr lvl="1"/>
            <a:r>
              <a:rPr lang="en-US" sz="1600" dirty="0" smtClean="0">
                <a:solidFill>
                  <a:srgbClr val="20425A"/>
                </a:solidFill>
              </a:rPr>
              <a:t>Diclofenac vs. </a:t>
            </a:r>
            <a:r>
              <a:rPr lang="en-US" sz="1600" dirty="0" err="1" smtClean="0">
                <a:solidFill>
                  <a:srgbClr val="20425A"/>
                </a:solidFill>
              </a:rPr>
              <a:t>celecoxib</a:t>
            </a:r>
            <a:r>
              <a:rPr lang="en-US" sz="1600" dirty="0" smtClean="0">
                <a:solidFill>
                  <a:srgbClr val="20425A"/>
                </a:solidFill>
              </a:rPr>
              <a:t> (</a:t>
            </a:r>
            <a:r>
              <a:rPr lang="el-GR" sz="1600" dirty="0" smtClean="0">
                <a:solidFill>
                  <a:srgbClr val="20425A"/>
                </a:solidFill>
              </a:rPr>
              <a:t>β</a:t>
            </a:r>
            <a:r>
              <a:rPr lang="en-US" sz="1600" dirty="0" smtClean="0">
                <a:solidFill>
                  <a:srgbClr val="20425A"/>
                </a:solidFill>
              </a:rPr>
              <a:t> = RR)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>
                <a:solidFill>
                  <a:srgbClr val="20425A"/>
                </a:solidFill>
              </a:rPr>
              <a:t>Matching plus stratified Poisson outcome model</a:t>
            </a:r>
          </a:p>
          <a:p>
            <a:pPr marL="0" indent="0">
              <a:buNone/>
            </a:pPr>
            <a:endParaRPr lang="en-US" sz="2000" dirty="0" smtClean="0">
              <a:solidFill>
                <a:srgbClr val="20425A"/>
              </a:solidFill>
            </a:endParaRPr>
          </a:p>
          <a:p>
            <a:r>
              <a:rPr lang="en-US" sz="2000" dirty="0" smtClean="0">
                <a:solidFill>
                  <a:srgbClr val="20425A"/>
                </a:solidFill>
              </a:rPr>
              <a:t>CSCCS</a:t>
            </a:r>
          </a:p>
          <a:p>
            <a:pPr lvl="1"/>
            <a:r>
              <a:rPr lang="en-US" sz="1600" dirty="0" smtClean="0">
                <a:solidFill>
                  <a:srgbClr val="20425A"/>
                </a:solidFill>
              </a:rPr>
              <a:t>Non-stratified diclofenac or </a:t>
            </a:r>
            <a:r>
              <a:rPr lang="en-US" sz="1600" dirty="0" err="1" smtClean="0">
                <a:solidFill>
                  <a:srgbClr val="20425A"/>
                </a:solidFill>
              </a:rPr>
              <a:t>celecoxib</a:t>
            </a:r>
            <a:r>
              <a:rPr lang="en-US" sz="1600" dirty="0" smtClean="0">
                <a:solidFill>
                  <a:srgbClr val="20425A"/>
                </a:solidFill>
              </a:rPr>
              <a:t> exposure covariate</a:t>
            </a:r>
          </a:p>
          <a:p>
            <a:pPr lvl="1"/>
            <a:r>
              <a:rPr lang="en-US" sz="1600" dirty="0" smtClean="0">
                <a:solidFill>
                  <a:srgbClr val="20425A"/>
                </a:solidFill>
              </a:rPr>
              <a:t>Diclofenac exposure covariate (</a:t>
            </a:r>
            <a:r>
              <a:rPr lang="el-GR" sz="1600" dirty="0" smtClean="0">
                <a:solidFill>
                  <a:srgbClr val="20425A"/>
                </a:solidFill>
              </a:rPr>
              <a:t>β</a:t>
            </a:r>
            <a:r>
              <a:rPr lang="en-US" sz="1600" dirty="0" smtClean="0">
                <a:solidFill>
                  <a:srgbClr val="20425A"/>
                </a:solidFill>
              </a:rPr>
              <a:t> = RRR)</a:t>
            </a:r>
          </a:p>
          <a:p>
            <a:pPr marL="800100" lvl="1">
              <a:buFont typeface="+mj-lt"/>
              <a:buAutoNum type="arabicPeriod"/>
            </a:pPr>
            <a:r>
              <a:rPr lang="en-US" sz="1600" dirty="0" smtClean="0">
                <a:solidFill>
                  <a:srgbClr val="20425A"/>
                </a:solidFill>
              </a:rPr>
              <a:t>All cases, unadjusted model</a:t>
            </a:r>
          </a:p>
          <a:p>
            <a:pPr marL="800100" lvl="1">
              <a:buFont typeface="+mj-lt"/>
              <a:buAutoNum type="arabicPeriod"/>
            </a:pPr>
            <a:r>
              <a:rPr lang="en-US" sz="1600" dirty="0" smtClean="0">
                <a:solidFill>
                  <a:srgbClr val="20425A"/>
                </a:solidFill>
              </a:rPr>
              <a:t>Exposure matched cases, unadjusted model</a:t>
            </a:r>
          </a:p>
          <a:p>
            <a:pPr marL="800100" lvl="1">
              <a:buFont typeface="+mj-lt"/>
              <a:buAutoNum type="arabicPeriod"/>
            </a:pPr>
            <a:r>
              <a:rPr lang="en-US" sz="1600" dirty="0" smtClean="0">
                <a:solidFill>
                  <a:srgbClr val="20425A"/>
                </a:solidFill>
              </a:rPr>
              <a:t>All cases, adjusted model (</a:t>
            </a:r>
            <a:r>
              <a:rPr lang="en-US" sz="1600" i="1" dirty="0" smtClean="0">
                <a:solidFill>
                  <a:srgbClr val="20425A"/>
                </a:solidFill>
              </a:rPr>
              <a:t>results pending</a:t>
            </a:r>
            <a:r>
              <a:rPr lang="en-US" sz="1600" dirty="0" smtClean="0">
                <a:solidFill>
                  <a:srgbClr val="20425A"/>
                </a:solidFill>
              </a:rPr>
              <a:t>)</a:t>
            </a:r>
          </a:p>
          <a:p>
            <a:pPr marL="800100" lvl="1">
              <a:buFont typeface="+mj-lt"/>
              <a:buAutoNum type="arabicPeriod"/>
            </a:pPr>
            <a:r>
              <a:rPr lang="en-US" sz="1600" dirty="0" smtClean="0">
                <a:solidFill>
                  <a:srgbClr val="20425A"/>
                </a:solidFill>
              </a:rPr>
              <a:t>Exposure matched cases, adjusted model (</a:t>
            </a:r>
            <a:r>
              <a:rPr lang="en-US" sz="1600" i="1" dirty="0" smtClean="0">
                <a:solidFill>
                  <a:srgbClr val="20425A"/>
                </a:solidFill>
              </a:rPr>
              <a:t>results pending</a:t>
            </a:r>
            <a:r>
              <a:rPr lang="en-US" sz="1600" dirty="0" smtClean="0">
                <a:solidFill>
                  <a:srgbClr val="20425A"/>
                </a:solidFill>
              </a:rPr>
              <a:t>)</a:t>
            </a:r>
          </a:p>
          <a:p>
            <a:pPr marL="400050">
              <a:buFont typeface="+mj-lt"/>
              <a:buAutoNum type="arabicPeriod"/>
            </a:pPr>
            <a:endParaRPr lang="en-US" sz="2000" dirty="0" smtClean="0">
              <a:solidFill>
                <a:srgbClr val="20425A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20425A"/>
              </a:solidFill>
              <a:latin typeface="+mj-lt"/>
              <a:ea typeface="+mj-ea"/>
              <a:cs typeface="+mj-cs"/>
            </a:endParaRPr>
          </a:p>
          <a:p>
            <a:endParaRPr lang="en-US" sz="1200" dirty="0" smtClean="0">
              <a:solidFill>
                <a:srgbClr val="20425A"/>
              </a:solidFill>
              <a:latin typeface="+mj-lt"/>
              <a:ea typeface="+mj-ea"/>
              <a:cs typeface="+mj-cs"/>
            </a:endParaRPr>
          </a:p>
          <a:p>
            <a:pPr lvl="1"/>
            <a:endParaRPr lang="en-US" sz="1600" dirty="0" smtClean="0">
              <a:solidFill>
                <a:srgbClr val="20425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84796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6324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20425A"/>
                </a:solidFill>
              </a:rPr>
              <a:t>Evaluation metrics</a:t>
            </a:r>
            <a:endParaRPr lang="en-US" sz="4000" dirty="0">
              <a:solidFill>
                <a:srgbClr val="20425A"/>
              </a:solidFill>
            </a:endParaRPr>
          </a:p>
        </p:txBody>
      </p:sp>
      <p:pic>
        <p:nvPicPr>
          <p:cNvPr id="4" name="Picture 2" descr="http://www.ohdsi.org/web/wiki/lib/exe/fetch.php?cache=&amp;media=t-ohdsi-logo-onl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3" y="152400"/>
            <a:ext cx="1216025" cy="121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6324600"/>
            <a:ext cx="3276600" cy="365125"/>
          </a:xfrm>
        </p:spPr>
        <p:txBody>
          <a:bodyPr/>
          <a:lstStyle/>
          <a:p>
            <a:r>
              <a:rPr lang="en-US" sz="1600" dirty="0" smtClean="0"/>
              <a:t>OHDSI 2017 – CSCCS – Jamie Weaver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5B56-5364-4910-8003-6CCE5EB312F9}" type="slidenum">
              <a:rPr lang="en-US" sz="1600" smtClean="0"/>
              <a:t>9</a:t>
            </a:fld>
            <a:endParaRPr lang="en-US" sz="160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600200"/>
            <a:ext cx="8229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20425A"/>
                </a:solidFill>
              </a:rPr>
              <a:t>Discriminative </a:t>
            </a:r>
            <a:r>
              <a:rPr lang="en-US" sz="2000" dirty="0" smtClean="0">
                <a:solidFill>
                  <a:srgbClr val="20425A"/>
                </a:solidFill>
              </a:rPr>
              <a:t>performance</a:t>
            </a:r>
          </a:p>
          <a:p>
            <a:pPr lvl="1"/>
            <a:r>
              <a:rPr lang="en-US" sz="1600" dirty="0" smtClean="0">
                <a:solidFill>
                  <a:srgbClr val="20425A"/>
                </a:solidFill>
              </a:rPr>
              <a:t>Area Under receiver operator characteristic Curve (AUC)</a:t>
            </a:r>
          </a:p>
          <a:p>
            <a:pPr lvl="1"/>
            <a:r>
              <a:rPr lang="en-US" sz="1600" dirty="0" smtClean="0">
                <a:solidFill>
                  <a:srgbClr val="20425A"/>
                </a:solidFill>
              </a:rPr>
              <a:t>Predictive </a:t>
            </a:r>
            <a:r>
              <a:rPr lang="en-US" sz="1600" dirty="0">
                <a:solidFill>
                  <a:srgbClr val="20425A"/>
                </a:solidFill>
              </a:rPr>
              <a:t>accuracy distinguishing between positive and negative control outcomes</a:t>
            </a:r>
          </a:p>
          <a:p>
            <a:endParaRPr lang="en-US" sz="2000" dirty="0" smtClean="0">
              <a:solidFill>
                <a:srgbClr val="20425A"/>
              </a:solidFill>
            </a:endParaRPr>
          </a:p>
          <a:p>
            <a:r>
              <a:rPr lang="en-US" sz="2000" dirty="0" smtClean="0">
                <a:solidFill>
                  <a:srgbClr val="20425A"/>
                </a:solidFill>
              </a:rPr>
              <a:t>Bias</a:t>
            </a:r>
          </a:p>
          <a:p>
            <a:pPr lvl="1"/>
            <a:r>
              <a:rPr lang="en-US" sz="1600" dirty="0" smtClean="0">
                <a:solidFill>
                  <a:srgbClr val="20425A"/>
                </a:solidFill>
              </a:rPr>
              <a:t>Negative control outcomes and the empirical null distribution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20425A"/>
                </a:solidFill>
              </a:rPr>
              <a:t>	</a:t>
            </a:r>
            <a:endParaRPr lang="en-US" sz="2000" dirty="0" smtClean="0">
              <a:solidFill>
                <a:srgbClr val="20425A"/>
              </a:solidFill>
            </a:endParaRPr>
          </a:p>
          <a:p>
            <a:r>
              <a:rPr lang="en-US" sz="2000" dirty="0" smtClean="0">
                <a:solidFill>
                  <a:srgbClr val="20425A"/>
                </a:solidFill>
              </a:rPr>
              <a:t>Mean </a:t>
            </a:r>
            <a:r>
              <a:rPr lang="en-US" sz="2000" dirty="0">
                <a:solidFill>
                  <a:srgbClr val="20425A"/>
                </a:solidFill>
              </a:rPr>
              <a:t>square error (</a:t>
            </a:r>
            <a:r>
              <a:rPr lang="en-US" sz="2000" dirty="0" smtClean="0">
                <a:solidFill>
                  <a:srgbClr val="20425A"/>
                </a:solidFill>
              </a:rPr>
              <a:t>MSE)</a:t>
            </a:r>
          </a:p>
          <a:p>
            <a:pPr lvl="1"/>
            <a:r>
              <a:rPr lang="en-US" sz="1600" dirty="0" smtClean="0">
                <a:solidFill>
                  <a:srgbClr val="20425A"/>
                </a:solidFill>
              </a:rPr>
              <a:t>Average </a:t>
            </a:r>
            <a:r>
              <a:rPr lang="en-US" sz="1600" dirty="0">
                <a:solidFill>
                  <a:srgbClr val="20425A"/>
                </a:solidFill>
              </a:rPr>
              <a:t>squared difference between log RR and true </a:t>
            </a:r>
            <a:r>
              <a:rPr lang="en-US" sz="1600" dirty="0" smtClean="0">
                <a:solidFill>
                  <a:srgbClr val="20425A"/>
                </a:solidFill>
              </a:rPr>
              <a:t>RR</a:t>
            </a:r>
          </a:p>
          <a:p>
            <a:endParaRPr lang="en-US" sz="2000" dirty="0" smtClean="0">
              <a:solidFill>
                <a:srgbClr val="20425A"/>
              </a:solidFill>
            </a:endParaRPr>
          </a:p>
          <a:p>
            <a:r>
              <a:rPr lang="en-US" sz="2000" dirty="0" smtClean="0">
                <a:solidFill>
                  <a:srgbClr val="20425A"/>
                </a:solidFill>
              </a:rPr>
              <a:t>Confidence </a:t>
            </a:r>
            <a:r>
              <a:rPr lang="en-US" sz="2000" dirty="0">
                <a:solidFill>
                  <a:srgbClr val="20425A"/>
                </a:solidFill>
              </a:rPr>
              <a:t>interval </a:t>
            </a:r>
            <a:r>
              <a:rPr lang="en-US" sz="2000" dirty="0" smtClean="0">
                <a:solidFill>
                  <a:srgbClr val="20425A"/>
                </a:solidFill>
              </a:rPr>
              <a:t>coverage</a:t>
            </a:r>
          </a:p>
          <a:p>
            <a:pPr lvl="1"/>
            <a:r>
              <a:rPr lang="en-US" sz="1600" dirty="0">
                <a:solidFill>
                  <a:srgbClr val="20425A"/>
                </a:solidFill>
              </a:rPr>
              <a:t>P</a:t>
            </a:r>
            <a:r>
              <a:rPr lang="en-US" sz="1600" dirty="0" smtClean="0">
                <a:solidFill>
                  <a:srgbClr val="20425A"/>
                </a:solidFill>
              </a:rPr>
              <a:t>roportion </a:t>
            </a:r>
            <a:r>
              <a:rPr lang="en-US" sz="1600" dirty="0">
                <a:solidFill>
                  <a:srgbClr val="20425A"/>
                </a:solidFill>
              </a:rPr>
              <a:t>of 95% CIs that include </a:t>
            </a:r>
            <a:r>
              <a:rPr lang="en-US" sz="1600" dirty="0" smtClean="0">
                <a:solidFill>
                  <a:srgbClr val="20425A"/>
                </a:solidFill>
              </a:rPr>
              <a:t>1</a:t>
            </a:r>
            <a:endParaRPr lang="en-US" sz="1600" dirty="0">
              <a:solidFill>
                <a:srgbClr val="20425A"/>
              </a:solidFill>
            </a:endParaRPr>
          </a:p>
          <a:p>
            <a:endParaRPr lang="en-US" sz="1600" dirty="0" smtClean="0">
              <a:solidFill>
                <a:srgbClr val="20425A"/>
              </a:solidFill>
            </a:endParaRPr>
          </a:p>
          <a:p>
            <a:pPr marL="400050">
              <a:buFont typeface="+mj-lt"/>
              <a:buAutoNum type="arabicPeriod"/>
            </a:pPr>
            <a:endParaRPr lang="en-US" sz="2000" dirty="0" smtClean="0">
              <a:solidFill>
                <a:srgbClr val="20425A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20425A"/>
              </a:solidFill>
              <a:latin typeface="+mj-lt"/>
              <a:ea typeface="+mj-ea"/>
              <a:cs typeface="+mj-cs"/>
            </a:endParaRPr>
          </a:p>
          <a:p>
            <a:endParaRPr lang="en-US" sz="1200" dirty="0" smtClean="0">
              <a:solidFill>
                <a:srgbClr val="20425A"/>
              </a:solidFill>
              <a:latin typeface="+mj-lt"/>
              <a:ea typeface="+mj-ea"/>
              <a:cs typeface="+mj-cs"/>
            </a:endParaRPr>
          </a:p>
          <a:p>
            <a:pPr lvl="1"/>
            <a:endParaRPr lang="en-US" sz="1600" dirty="0" smtClean="0">
              <a:solidFill>
                <a:srgbClr val="20425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39434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1064</TotalTime>
  <Words>637</Words>
  <Application>Microsoft Office PowerPoint</Application>
  <PresentationFormat>On-screen Show (4:3)</PresentationFormat>
  <Paragraphs>186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The comparative self-controlled case series (CSCCS)</vt:lpstr>
      <vt:lpstr>Background</vt:lpstr>
      <vt:lpstr>Background</vt:lpstr>
      <vt:lpstr>Background</vt:lpstr>
      <vt:lpstr>Objectives</vt:lpstr>
      <vt:lpstr>Data</vt:lpstr>
      <vt:lpstr>Data</vt:lpstr>
      <vt:lpstr>Analysis settings</vt:lpstr>
      <vt:lpstr>Evaluation metrics</vt:lpstr>
      <vt:lpstr>Results</vt:lpstr>
      <vt:lpstr>Results</vt:lpstr>
      <vt:lpstr>Results</vt:lpstr>
      <vt:lpstr>Discussion</vt:lpstr>
      <vt:lpstr>Discussion</vt:lpstr>
    </vt:vector>
  </TitlesOfParts>
  <Company>Johnson &amp; Johnson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the comparative self-controlled case series method</dc:title>
  <dc:creator>Weaver, James [JRDUS]</dc:creator>
  <cp:lastModifiedBy>Weaver, James [JRDUS]</cp:lastModifiedBy>
  <cp:revision>37</cp:revision>
  <dcterms:created xsi:type="dcterms:W3CDTF">2017-03-01T23:13:13Z</dcterms:created>
  <dcterms:modified xsi:type="dcterms:W3CDTF">2017-03-02T16:57:25Z</dcterms:modified>
</cp:coreProperties>
</file>