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1"/>
  </p:notesMasterIdLst>
  <p:sldIdLst>
    <p:sldId id="256" r:id="rId2"/>
    <p:sldId id="569" r:id="rId3"/>
    <p:sldId id="553" r:id="rId4"/>
    <p:sldId id="570" r:id="rId5"/>
    <p:sldId id="593" r:id="rId6"/>
    <p:sldId id="594" r:id="rId7"/>
    <p:sldId id="587" r:id="rId8"/>
    <p:sldId id="595" r:id="rId9"/>
    <p:sldId id="579" r:id="rId10"/>
    <p:sldId id="574" r:id="rId11"/>
    <p:sldId id="571" r:id="rId12"/>
    <p:sldId id="573" r:id="rId13"/>
    <p:sldId id="576" r:id="rId14"/>
    <p:sldId id="580" r:id="rId15"/>
    <p:sldId id="581" r:id="rId16"/>
    <p:sldId id="582" r:id="rId17"/>
    <p:sldId id="583" r:id="rId18"/>
    <p:sldId id="584" r:id="rId19"/>
    <p:sldId id="585" r:id="rId20"/>
    <p:sldId id="597" r:id="rId21"/>
    <p:sldId id="589" r:id="rId22"/>
    <p:sldId id="591" r:id="rId23"/>
    <p:sldId id="590" r:id="rId24"/>
    <p:sldId id="596" r:id="rId25"/>
    <p:sldId id="592" r:id="rId26"/>
    <p:sldId id="548" r:id="rId27"/>
    <p:sldId id="556" r:id="rId28"/>
    <p:sldId id="535" r:id="rId29"/>
    <p:sldId id="577" r:id="rId30"/>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guide id="3" orient="horz" pos="2928">
          <p15:clr>
            <a:srgbClr val="A4A3A4"/>
          </p15:clr>
        </p15:guide>
        <p15:guide id="4"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B77"/>
    <a:srgbClr val="456A1C"/>
    <a:srgbClr val="6EA92D"/>
    <a:srgbClr val="CEEAB0"/>
    <a:srgbClr val="2986E2"/>
    <a:srgbClr val="86E4EE"/>
    <a:srgbClr val="A0BAAE"/>
    <a:srgbClr val="CA6DE3"/>
    <a:srgbClr val="51A53D"/>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0" autoAdjust="0"/>
    <p:restoredTop sz="99174" autoAdjust="0"/>
  </p:normalViewPr>
  <p:slideViewPr>
    <p:cSldViewPr snapToGrid="0" snapToObjects="1" showGuides="1">
      <p:cViewPr>
        <p:scale>
          <a:sx n="110" d="100"/>
          <a:sy n="110" d="100"/>
        </p:scale>
        <p:origin x="-114" y="3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1722" y="-108"/>
      </p:cViewPr>
      <p:guideLst>
        <p:guide orient="horz" pos="2957"/>
        <p:guide pos="2237"/>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297" tIns="46148" rIns="92297" bIns="46148" rtlCol="0"/>
          <a:lstStyle>
            <a:lvl1pPr algn="r">
              <a:defRPr sz="1200"/>
            </a:lvl1pPr>
          </a:lstStyle>
          <a:p>
            <a:fld id="{8555E7E2-038C-4373-A308-AD49E33EB5DF}" type="datetimeFigureOut">
              <a:rPr lang="en-US" smtClean="0"/>
              <a:pPr/>
              <a:t>2/7/2018</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2297" tIns="46148" rIns="92297" bIns="46148"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7" tIns="46148" rIns="92297"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297" tIns="46148" rIns="92297"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97" tIns="46148" rIns="92297" bIns="46148" rtlCol="0" anchor="b"/>
          <a:lstStyle>
            <a:lvl1pPr algn="r">
              <a:defRPr sz="1200"/>
            </a:lvl1pPr>
          </a:lstStyle>
          <a:p>
            <a:fld id="{22E62CA1-53D3-4727-83A6-2E9A802D4D3B}" type="slidenum">
              <a:rPr lang="en-US" smtClean="0"/>
              <a:pPr/>
              <a:t>‹#›</a:t>
            </a:fld>
            <a:endParaRPr lang="en-US"/>
          </a:p>
        </p:txBody>
      </p:sp>
    </p:spTree>
    <p:extLst>
      <p:ext uri="{BB962C8B-B14F-4D97-AF65-F5344CB8AC3E}">
        <p14:creationId xmlns:p14="http://schemas.microsoft.com/office/powerpoint/2010/main" val="70972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p:nvSpPr>
        <p:spPr>
          <a:xfrm>
            <a:off x="363538" y="0"/>
            <a:ext cx="153987" cy="1690688"/>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63538" y="1690688"/>
            <a:ext cx="153987" cy="1804987"/>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63538" y="3495675"/>
            <a:ext cx="153987" cy="2549525"/>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1459420" y="2194895"/>
            <a:ext cx="6949679" cy="1470025"/>
          </a:xfrm>
        </p:spPr>
        <p:txBody>
          <a:bodyPr>
            <a:normAutofit/>
          </a:bodyPr>
          <a:lstStyle>
            <a:lvl1pPr algn="l">
              <a:defRPr sz="4000" b="1" i="0">
                <a:latin typeface="Georgia"/>
                <a:cs typeface="Georgia"/>
              </a:defRPr>
            </a:lvl1pPr>
          </a:lstStyle>
          <a:p>
            <a:r>
              <a:rPr lang="en-US"/>
              <a:t>Click to edit Master title style</a:t>
            </a:r>
            <a:endParaRPr lang="en-US" dirty="0"/>
          </a:p>
        </p:txBody>
      </p:sp>
      <p:sp>
        <p:nvSpPr>
          <p:cNvPr id="3" name="Subtitle 2"/>
          <p:cNvSpPr>
            <a:spLocks noGrp="1"/>
          </p:cNvSpPr>
          <p:nvPr>
            <p:ph type="subTitle" idx="1"/>
          </p:nvPr>
        </p:nvSpPr>
        <p:spPr>
          <a:xfrm>
            <a:off x="724709" y="4292600"/>
            <a:ext cx="7684390" cy="1752600"/>
          </a:xfrm>
        </p:spPr>
        <p:txBody>
          <a:bodyPr>
            <a:normAutofit/>
          </a:bodyPr>
          <a:lstStyle>
            <a:lvl1pPr marL="0" indent="0" algn="l">
              <a:buNone/>
              <a:defRPr sz="1800" b="0" i="0">
                <a:solidFill>
                  <a:srgbClr val="000000"/>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MSK_logo_bevl_hor_r_pos_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88" y="771299"/>
            <a:ext cx="3011524" cy="914431"/>
          </a:xfrm>
          <a:prstGeom prst="rect">
            <a:avLst/>
          </a:prstGeom>
        </p:spPr>
      </p:pic>
    </p:spTree>
    <p:extLst>
      <p:ext uri="{BB962C8B-B14F-4D97-AF65-F5344CB8AC3E}">
        <p14:creationId xmlns:p14="http://schemas.microsoft.com/office/powerpoint/2010/main" val="358271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363538"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363538"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63538"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5629" y="297658"/>
            <a:ext cx="7679871" cy="782662"/>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765629" y="1202966"/>
            <a:ext cx="767987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765175"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DB103F7-F532-7E41-A643-14513E3B0DC9}" type="datetimeFigureOut">
              <a:rPr lang="en-US"/>
              <a:pPr>
                <a:defRPr/>
              </a:pPr>
              <a:t>2/7/2018</a:t>
            </a:fld>
            <a:endParaRPr lang="en-US"/>
          </a:p>
        </p:txBody>
      </p:sp>
      <p:sp>
        <p:nvSpPr>
          <p:cNvPr id="8" name="Footer Placeholder 4"/>
          <p:cNvSpPr>
            <a:spLocks noGrp="1"/>
          </p:cNvSpPr>
          <p:nvPr>
            <p:ph type="ftr" sz="quarter" idx="11"/>
          </p:nvPr>
        </p:nvSpPr>
        <p:spPr>
          <a:xfrm>
            <a:off x="3160713" y="6356350"/>
            <a:ext cx="2895600"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311900" y="6356350"/>
            <a:ext cx="2133600" cy="365125"/>
          </a:xfrm>
          <a:prstGeom prst="rect">
            <a:avLst/>
          </a:prstGeom>
        </p:spPr>
        <p:txBody>
          <a:bodyPr/>
          <a:lstStyle>
            <a:lvl1pPr>
              <a:defRPr/>
            </a:lvl1pPr>
          </a:lstStyle>
          <a:p>
            <a:pPr>
              <a:defRPr/>
            </a:pPr>
            <a:fld id="{612E4D73-AB55-8D45-A235-151C299D4DE6}" type="slidenum">
              <a:rPr lang="en-US"/>
              <a:pPr>
                <a:defRPr/>
              </a:pPr>
              <a:t>‹#›</a:t>
            </a:fld>
            <a:endParaRPr lang="en-US"/>
          </a:p>
        </p:txBody>
      </p:sp>
    </p:spTree>
    <p:extLst>
      <p:ext uri="{BB962C8B-B14F-4D97-AF65-F5344CB8AC3E}">
        <p14:creationId xmlns:p14="http://schemas.microsoft.com/office/powerpoint/2010/main" val="71385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363538"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63538"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63538"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0184" y="330699"/>
            <a:ext cx="7649030" cy="75193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0184" y="1223450"/>
            <a:ext cx="37120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23450"/>
            <a:ext cx="37610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760413" y="6356350"/>
            <a:ext cx="1960562"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44A5B27C-8795-E84E-9259-35C391223D80}" type="datetimeFigureOut">
              <a:rPr lang="en-US"/>
              <a:pPr>
                <a:defRPr/>
              </a:pPr>
              <a:t>2/7/2018</a:t>
            </a:fld>
            <a:endParaRPr lang="en-US" dirty="0"/>
          </a:p>
        </p:txBody>
      </p:sp>
      <p:sp>
        <p:nvSpPr>
          <p:cNvPr id="9" name="Footer Placeholder 5"/>
          <p:cNvSpPr>
            <a:spLocks noGrp="1"/>
          </p:cNvSpPr>
          <p:nvPr>
            <p:ph type="ftr" sz="quarter" idx="11"/>
          </p:nvPr>
        </p:nvSpPr>
        <p:spPr>
          <a:xfrm>
            <a:off x="3043238" y="6356350"/>
            <a:ext cx="2895600" cy="365125"/>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36883920-E7F9-7D43-A4CA-530CE0F36944}" type="slidenum">
              <a:rPr lang="en-US"/>
              <a:pPr>
                <a:defRPr/>
              </a:pPr>
              <a:t>‹#›</a:t>
            </a:fld>
            <a:endParaRPr lang="en-US" dirty="0"/>
          </a:p>
        </p:txBody>
      </p:sp>
    </p:spTree>
    <p:extLst>
      <p:ext uri="{BB962C8B-B14F-4D97-AF65-F5344CB8AC3E}">
        <p14:creationId xmlns:p14="http://schemas.microsoft.com/office/powerpoint/2010/main" val="405284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2930" y="256040"/>
            <a:ext cx="7647214" cy="81123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2930" y="1429007"/>
            <a:ext cx="37444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2930" y="2068769"/>
            <a:ext cx="37444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9007"/>
            <a:ext cx="37551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068769"/>
            <a:ext cx="37551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52475"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70BB889F-615B-A143-81B8-7F50487870FF}" type="datetimeFigureOut">
              <a:rPr lang="en-US"/>
              <a:pPr>
                <a:defRPr/>
              </a:pPr>
              <a:t>2/7/2018</a:t>
            </a:fld>
            <a:endParaRPr lang="en-US" dirty="0"/>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265863" y="6356350"/>
            <a:ext cx="2133600" cy="365125"/>
          </a:xfrm>
          <a:prstGeom prst="rect">
            <a:avLst/>
          </a:prstGeom>
        </p:spPr>
        <p:txBody>
          <a:bodyPr/>
          <a:lstStyle>
            <a:lvl1pPr>
              <a:defRPr smtClean="0">
                <a:latin typeface="Corbel"/>
                <a:cs typeface="Corbel"/>
              </a:defRPr>
            </a:lvl1pPr>
          </a:lstStyle>
          <a:p>
            <a:pPr>
              <a:defRPr/>
            </a:pPr>
            <a:fld id="{BB5FCFC4-4A72-F240-B0FB-BFC271FC492A}" type="slidenum">
              <a:rPr lang="en-US"/>
              <a:pPr>
                <a:defRPr/>
              </a:pPr>
              <a:t>‹#›</a:t>
            </a:fld>
            <a:endParaRPr lang="en-US" dirty="0"/>
          </a:p>
        </p:txBody>
      </p:sp>
    </p:spTree>
    <p:extLst>
      <p:ext uri="{BB962C8B-B14F-4D97-AF65-F5344CB8AC3E}">
        <p14:creationId xmlns:p14="http://schemas.microsoft.com/office/powerpoint/2010/main" val="186972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43380"/>
            <a:ext cx="7647214" cy="948410"/>
          </a:xfrm>
        </p:spPr>
        <p:txBody>
          <a:bodyPr/>
          <a:lstStyle/>
          <a:p>
            <a:r>
              <a:rPr lang="en-US"/>
              <a:t>Click to edit Master title style</a:t>
            </a:r>
          </a:p>
        </p:txBody>
      </p:sp>
      <p:sp>
        <p:nvSpPr>
          <p:cNvPr id="3" name="Date Placeholder 2"/>
          <p:cNvSpPr>
            <a:spLocks noGrp="1"/>
          </p:cNvSpPr>
          <p:nvPr>
            <p:ph type="dt" sz="half" idx="10"/>
          </p:nvPr>
        </p:nvSpPr>
        <p:spPr>
          <a:xfrm>
            <a:off x="7620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D3DDAA1-284A-A446-91F6-E1B13999B2E4}" type="datetimeFigureOut">
              <a:rPr lang="en-US"/>
              <a:pPr>
                <a:defRPr/>
              </a:pPr>
              <a:t>2/7/2018</a:t>
            </a:fld>
            <a:endParaRPr lang="en-US" dirty="0"/>
          </a:p>
        </p:txBody>
      </p:sp>
      <p:sp>
        <p:nvSpPr>
          <p:cNvPr id="4" name="Footer Placeholder 3"/>
          <p:cNvSpPr>
            <a:spLocks noGrp="1"/>
          </p:cNvSpPr>
          <p:nvPr>
            <p:ph type="ftr" sz="quarter" idx="11"/>
          </p:nvPr>
        </p:nvSpPr>
        <p:spPr>
          <a:xfrm>
            <a:off x="3133725"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C0C5BB00-F932-804A-A291-523F17D19873}" type="slidenum">
              <a:rPr lang="en-US"/>
              <a:pPr>
                <a:defRPr/>
              </a:pPr>
              <a:t>‹#›</a:t>
            </a:fld>
            <a:endParaRPr lang="en-US" dirty="0"/>
          </a:p>
        </p:txBody>
      </p:sp>
    </p:spTree>
    <p:extLst>
      <p:ext uri="{BB962C8B-B14F-4D97-AF65-F5344CB8AC3E}">
        <p14:creationId xmlns:p14="http://schemas.microsoft.com/office/powerpoint/2010/main" val="341073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209214"/>
            <a:ext cx="7647214" cy="1859783"/>
          </a:xfrm>
        </p:spPr>
        <p:txBody>
          <a:bodyPr anchor="t">
            <a:noAutofit/>
          </a:bodyP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7620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EBCB026-1BBD-1A4B-8947-A4CEEDC213D8}" type="datetimeFigureOut">
              <a:rPr lang="en-US"/>
              <a:pPr>
                <a:defRPr/>
              </a:pPr>
              <a:t>2/7/2018</a:t>
            </a:fld>
            <a:endParaRPr lang="en-US" dirty="0"/>
          </a:p>
        </p:txBody>
      </p:sp>
      <p:sp>
        <p:nvSpPr>
          <p:cNvPr id="4" name="Footer Placeholder 3"/>
          <p:cNvSpPr>
            <a:spLocks noGrp="1"/>
          </p:cNvSpPr>
          <p:nvPr>
            <p:ph type="ftr" sz="quarter" idx="11"/>
          </p:nvPr>
        </p:nvSpPr>
        <p:spPr>
          <a:xfrm>
            <a:off x="3133725"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A70FBAAE-CA8D-D846-A4D7-9307DA162F94}" type="slidenum">
              <a:rPr lang="en-US"/>
              <a:pPr>
                <a:defRPr/>
              </a:pPr>
              <a:t>‹#›</a:t>
            </a:fld>
            <a:endParaRPr lang="en-US" dirty="0"/>
          </a:p>
        </p:txBody>
      </p:sp>
    </p:spTree>
    <p:extLst>
      <p:ext uri="{BB962C8B-B14F-4D97-AF65-F5344CB8AC3E}">
        <p14:creationId xmlns:p14="http://schemas.microsoft.com/office/powerpoint/2010/main" val="393531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125"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19605816-5A7E-BF4F-9C06-305EFF0A5642}" type="datetimeFigureOut">
              <a:rPr lang="en-US"/>
              <a:pPr>
                <a:defRPr/>
              </a:pPr>
              <a:t>2/7/2018</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4543425" y="6356350"/>
            <a:ext cx="2133600" cy="365125"/>
          </a:xfrm>
          <a:prstGeom prst="rect">
            <a:avLst/>
          </a:prstGeom>
        </p:spPr>
        <p:txBody>
          <a:bodyPr/>
          <a:lstStyle>
            <a:lvl1pPr>
              <a:defRPr smtClean="0">
                <a:latin typeface="Corbel"/>
                <a:cs typeface="Corbel"/>
              </a:defRPr>
            </a:lvl1pPr>
          </a:lstStyle>
          <a:p>
            <a:pPr>
              <a:defRPr/>
            </a:pPr>
            <a:fld id="{8BEECA4E-2AC5-704D-87D0-7F388F335116}" type="slidenum">
              <a:rPr lang="en-US"/>
              <a:pPr>
                <a:defRPr/>
              </a:pPr>
              <a:t>‹#›</a:t>
            </a:fld>
            <a:endParaRPr lang="en-US" dirty="0"/>
          </a:p>
        </p:txBody>
      </p:sp>
    </p:spTree>
    <p:extLst>
      <p:ext uri="{BB962C8B-B14F-4D97-AF65-F5344CB8AC3E}">
        <p14:creationId xmlns:p14="http://schemas.microsoft.com/office/powerpoint/2010/main" val="403288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1" y="1215512"/>
            <a:ext cx="3118990" cy="747621"/>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163786" y="1215512"/>
            <a:ext cx="4245428" cy="49106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1963134"/>
            <a:ext cx="3118990" cy="41630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916A90FE-8C5E-E542-8785-B04E515BDF7F}" type="datetimeFigureOut">
              <a:rPr lang="en-US"/>
              <a:pPr>
                <a:defRPr/>
              </a:pPr>
              <a:t>2/7/2018</a:t>
            </a:fld>
            <a:endParaRPr lang="en-US" dirty="0"/>
          </a:p>
        </p:txBody>
      </p:sp>
      <p:sp>
        <p:nvSpPr>
          <p:cNvPr id="6" name="Footer Placeholder 5"/>
          <p:cNvSpPr>
            <a:spLocks noGrp="1"/>
          </p:cNvSpPr>
          <p:nvPr>
            <p:ph type="ftr" sz="quarter" idx="11"/>
          </p:nvPr>
        </p:nvSpPr>
        <p:spPr>
          <a:xfrm>
            <a:off x="3133725"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4543425" y="6356350"/>
            <a:ext cx="2133600" cy="365125"/>
          </a:xfrm>
          <a:prstGeom prst="rect">
            <a:avLst/>
          </a:prstGeom>
        </p:spPr>
        <p:txBody>
          <a:bodyPr/>
          <a:lstStyle>
            <a:lvl1pPr>
              <a:defRPr smtClean="0">
                <a:latin typeface="Corbel"/>
                <a:cs typeface="Corbel"/>
              </a:defRPr>
            </a:lvl1pPr>
          </a:lstStyle>
          <a:p>
            <a:pPr>
              <a:defRPr/>
            </a:pPr>
            <a:fld id="{491E541E-43C1-904D-AB37-1E562F6E9564}" type="slidenum">
              <a:rPr lang="en-US"/>
              <a:pPr>
                <a:defRPr/>
              </a:pPr>
              <a:t>‹#›</a:t>
            </a:fld>
            <a:endParaRPr lang="en-US" dirty="0"/>
          </a:p>
        </p:txBody>
      </p:sp>
    </p:spTree>
    <p:extLst>
      <p:ext uri="{BB962C8B-B14F-4D97-AF65-F5344CB8AC3E}">
        <p14:creationId xmlns:p14="http://schemas.microsoft.com/office/powerpoint/2010/main" val="33690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0"/>
            <a:ext cx="6616697"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968375"/>
            <a:ext cx="6616697" cy="375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7" y="5367338"/>
            <a:ext cx="661669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71525" y="6356350"/>
            <a:ext cx="2133600" cy="365125"/>
          </a:xfrm>
          <a:prstGeom prst="rect">
            <a:avLst/>
          </a:prstGeom>
        </p:spPr>
        <p:txBody>
          <a:bodyPr/>
          <a:lstStyle>
            <a:lvl1pPr fontAlgn="auto">
              <a:spcBef>
                <a:spcPts val="0"/>
              </a:spcBef>
              <a:spcAft>
                <a:spcPts val="0"/>
              </a:spcAft>
              <a:defRPr smtClean="0">
                <a:latin typeface="Corbel"/>
                <a:ea typeface="+mn-ea"/>
                <a:cs typeface="Corbel"/>
              </a:defRPr>
            </a:lvl1pPr>
          </a:lstStyle>
          <a:p>
            <a:pPr>
              <a:defRPr/>
            </a:pPr>
            <a:fld id="{25CDAB61-4B74-6248-9011-90945B56CA6A}" type="datetimeFigureOut">
              <a:rPr lang="en-US"/>
              <a:pPr>
                <a:defRPr/>
              </a:pPr>
              <a:t>2/7/2018</a:t>
            </a:fld>
            <a:endParaRPr lang="en-US" dirty="0"/>
          </a:p>
        </p:txBody>
      </p:sp>
      <p:sp>
        <p:nvSpPr>
          <p:cNvPr id="6" name="Footer Placeholder 5"/>
          <p:cNvSpPr>
            <a:spLocks noGrp="1"/>
          </p:cNvSpPr>
          <p:nvPr>
            <p:ph type="ftr" sz="quarter" idx="11"/>
          </p:nvPr>
        </p:nvSpPr>
        <p:spPr>
          <a:xfrm>
            <a:off x="3133725"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275388" y="6356350"/>
            <a:ext cx="2133600" cy="365125"/>
          </a:xfrm>
          <a:prstGeom prst="rect">
            <a:avLst/>
          </a:prstGeom>
        </p:spPr>
        <p:txBody>
          <a:bodyPr/>
          <a:lstStyle>
            <a:lvl1pPr>
              <a:defRPr smtClean="0">
                <a:latin typeface="Corbel"/>
                <a:cs typeface="Corbel"/>
              </a:defRPr>
            </a:lvl1pPr>
          </a:lstStyle>
          <a:p>
            <a:pPr>
              <a:defRPr/>
            </a:pPr>
            <a:fld id="{8FFFDC0A-B599-044F-94DC-84B2EF51D252}" type="slidenum">
              <a:rPr lang="en-US"/>
              <a:pPr>
                <a:defRPr/>
              </a:pPr>
              <a:t>‹#›</a:t>
            </a:fld>
            <a:endParaRPr lang="en-US" dirty="0"/>
          </a:p>
        </p:txBody>
      </p:sp>
    </p:spTree>
    <p:extLst>
      <p:ext uri="{BB962C8B-B14F-4D97-AF65-F5344CB8AC3E}">
        <p14:creationId xmlns:p14="http://schemas.microsoft.com/office/powerpoint/2010/main" val="282564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115888"/>
            <a:ext cx="74945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1223963"/>
            <a:ext cx="74945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9144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000000"/>
                </a:solidFill>
                <a:latin typeface="Corbel"/>
                <a:ea typeface="+mn-ea"/>
                <a:cs typeface="Corbel"/>
              </a:defRPr>
            </a:lvl1pPr>
          </a:lstStyle>
          <a:p>
            <a:pPr>
              <a:defRPr/>
            </a:pPr>
            <a:endParaRPr lang="en-US"/>
          </a:p>
        </p:txBody>
      </p:sp>
      <p:sp>
        <p:nvSpPr>
          <p:cNvPr id="7" name="Rectangle 6"/>
          <p:cNvSpPr/>
          <p:nvPr/>
        </p:nvSpPr>
        <p:spPr>
          <a:xfrm>
            <a:off x="363538" y="0"/>
            <a:ext cx="153987" cy="971550"/>
          </a:xfrm>
          <a:prstGeom prst="rect">
            <a:avLst/>
          </a:prstGeom>
          <a:solidFill>
            <a:srgbClr val="2986E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63538" y="971550"/>
            <a:ext cx="153987" cy="401638"/>
          </a:xfrm>
          <a:prstGeom prst="rect">
            <a:avLst/>
          </a:prstGeom>
          <a:solidFill>
            <a:srgbClr val="F265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363538" y="1373188"/>
            <a:ext cx="153987" cy="703262"/>
          </a:xfrm>
          <a:prstGeom prst="rect">
            <a:avLst/>
          </a:prstGeom>
          <a:solidFill>
            <a:srgbClr val="FFF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2" descr="MSK_logo_bevl_hor_s_pos_d.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3634" y="6105069"/>
            <a:ext cx="2362771" cy="861783"/>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l" defTabSz="457200" rtl="0" eaLnBrk="1" fontAlgn="base" hangingPunct="1">
        <a:spcBef>
          <a:spcPct val="0"/>
        </a:spcBef>
        <a:spcAft>
          <a:spcPct val="0"/>
        </a:spcAft>
        <a:defRPr sz="3000" b="1" kern="1200">
          <a:solidFill>
            <a:schemeClr val="tx1"/>
          </a:solidFill>
          <a:latin typeface="Georgia"/>
          <a:ea typeface="ＭＳ Ｐゴシック" charset="0"/>
          <a:cs typeface="Georgia"/>
        </a:defRPr>
      </a:lvl1pPr>
      <a:lvl2pPr algn="l" defTabSz="457200" rtl="0" eaLnBrk="1" fontAlgn="base" hangingPunct="1">
        <a:spcBef>
          <a:spcPct val="0"/>
        </a:spcBef>
        <a:spcAft>
          <a:spcPct val="0"/>
        </a:spcAft>
        <a:defRPr sz="3000" b="1">
          <a:solidFill>
            <a:schemeClr val="tx1"/>
          </a:solidFill>
          <a:latin typeface="Georgia" charset="0"/>
          <a:ea typeface="ＭＳ Ｐゴシック" charset="0"/>
        </a:defRPr>
      </a:lvl2pPr>
      <a:lvl3pPr algn="l" defTabSz="457200" rtl="0" eaLnBrk="1" fontAlgn="base" hangingPunct="1">
        <a:spcBef>
          <a:spcPct val="0"/>
        </a:spcBef>
        <a:spcAft>
          <a:spcPct val="0"/>
        </a:spcAft>
        <a:defRPr sz="3000" b="1">
          <a:solidFill>
            <a:schemeClr val="tx1"/>
          </a:solidFill>
          <a:latin typeface="Georgia" charset="0"/>
          <a:ea typeface="ＭＳ Ｐゴシック" charset="0"/>
        </a:defRPr>
      </a:lvl3pPr>
      <a:lvl4pPr algn="l" defTabSz="457200" rtl="0" eaLnBrk="1" fontAlgn="base" hangingPunct="1">
        <a:spcBef>
          <a:spcPct val="0"/>
        </a:spcBef>
        <a:spcAft>
          <a:spcPct val="0"/>
        </a:spcAft>
        <a:defRPr sz="3000" b="1">
          <a:solidFill>
            <a:schemeClr val="tx1"/>
          </a:solidFill>
          <a:latin typeface="Georgia" charset="0"/>
          <a:ea typeface="ＭＳ Ｐゴシック" charset="0"/>
        </a:defRPr>
      </a:lvl4pPr>
      <a:lvl5pPr algn="l" defTabSz="457200" rtl="0" eaLnBrk="1" fontAlgn="base" hangingPunct="1">
        <a:spcBef>
          <a:spcPct val="0"/>
        </a:spcBef>
        <a:spcAft>
          <a:spcPct val="0"/>
        </a:spcAft>
        <a:defRPr sz="3000" b="1">
          <a:solidFill>
            <a:schemeClr val="tx1"/>
          </a:solidFill>
          <a:latin typeface="Georgia" charset="0"/>
          <a:ea typeface="ＭＳ Ｐゴシック" charset="0"/>
        </a:defRPr>
      </a:lvl5pPr>
      <a:lvl6pPr marL="457200" algn="l" defTabSz="457200" rtl="0" eaLnBrk="1" fontAlgn="base" hangingPunct="1">
        <a:spcBef>
          <a:spcPct val="0"/>
        </a:spcBef>
        <a:spcAft>
          <a:spcPct val="0"/>
        </a:spcAft>
        <a:defRPr sz="3000" b="1">
          <a:solidFill>
            <a:schemeClr val="tx1"/>
          </a:solidFill>
          <a:latin typeface="Georgia" charset="0"/>
          <a:ea typeface="ＭＳ Ｐゴシック" charset="0"/>
        </a:defRPr>
      </a:lvl6pPr>
      <a:lvl7pPr marL="914400" algn="l" defTabSz="457200" rtl="0" eaLnBrk="1" fontAlgn="base" hangingPunct="1">
        <a:spcBef>
          <a:spcPct val="0"/>
        </a:spcBef>
        <a:spcAft>
          <a:spcPct val="0"/>
        </a:spcAft>
        <a:defRPr sz="3000" b="1">
          <a:solidFill>
            <a:schemeClr val="tx1"/>
          </a:solidFill>
          <a:latin typeface="Georgia" charset="0"/>
          <a:ea typeface="ＭＳ Ｐゴシック" charset="0"/>
        </a:defRPr>
      </a:lvl7pPr>
      <a:lvl8pPr marL="1371600" algn="l" defTabSz="457200" rtl="0" eaLnBrk="1" fontAlgn="base" hangingPunct="1">
        <a:spcBef>
          <a:spcPct val="0"/>
        </a:spcBef>
        <a:spcAft>
          <a:spcPct val="0"/>
        </a:spcAft>
        <a:defRPr sz="3000" b="1">
          <a:solidFill>
            <a:schemeClr val="tx1"/>
          </a:solidFill>
          <a:latin typeface="Georgia" charset="0"/>
          <a:ea typeface="ＭＳ Ｐゴシック" charset="0"/>
        </a:defRPr>
      </a:lvl8pPr>
      <a:lvl9pPr marL="1828800" algn="l" defTabSz="457200" rtl="0" eaLnBrk="1" fontAlgn="base" hangingPunct="1">
        <a:spcBef>
          <a:spcPct val="0"/>
        </a:spcBef>
        <a:spcAft>
          <a:spcPct val="0"/>
        </a:spcAft>
        <a:defRPr sz="3000" b="1">
          <a:solidFill>
            <a:schemeClr val="tx1"/>
          </a:solidFill>
          <a:latin typeface="Georgia" charset="0"/>
          <a:ea typeface="ＭＳ Ｐゴシック" charset="0"/>
        </a:defRPr>
      </a:lvl9pPr>
    </p:titleStyle>
    <p:bodyStyle>
      <a:lvl1pPr marL="227013" indent="-227013" algn="l" defTabSz="457200" rtl="0" eaLnBrk="1" fontAlgn="base" hangingPunct="1">
        <a:spcBef>
          <a:spcPct val="20000"/>
        </a:spcBef>
        <a:spcAft>
          <a:spcPct val="0"/>
        </a:spcAft>
        <a:buClr>
          <a:srgbClr val="2986E2"/>
        </a:buClr>
        <a:buFont typeface="Arial" charset="0"/>
        <a:buChar char="•"/>
        <a:defRPr sz="3200" kern="1200">
          <a:solidFill>
            <a:schemeClr val="tx1"/>
          </a:solidFill>
          <a:latin typeface="Corbel"/>
          <a:ea typeface="ＭＳ Ｐゴシック" charset="0"/>
          <a:cs typeface="Corbel"/>
        </a:defRPr>
      </a:lvl1pPr>
      <a:lvl2pPr marL="742950" indent="-285750" algn="l" defTabSz="457200" rtl="0" eaLnBrk="1" fontAlgn="base" hangingPunct="1">
        <a:spcBef>
          <a:spcPct val="20000"/>
        </a:spcBef>
        <a:spcAft>
          <a:spcPct val="0"/>
        </a:spcAft>
        <a:buClr>
          <a:srgbClr val="2986E2"/>
        </a:buClr>
        <a:buFont typeface="Arial" charset="0"/>
        <a:buChar char="–"/>
        <a:defRPr sz="2800" kern="1200">
          <a:solidFill>
            <a:schemeClr val="tx1"/>
          </a:solidFill>
          <a:latin typeface="Corbel"/>
          <a:ea typeface="ＭＳ Ｐゴシック" charset="0"/>
          <a:cs typeface="Corbel"/>
        </a:defRPr>
      </a:lvl2pPr>
      <a:lvl3pPr marL="1143000" indent="-228600" algn="l" defTabSz="457200" rtl="0" eaLnBrk="1" fontAlgn="base" hangingPunct="1">
        <a:spcBef>
          <a:spcPct val="20000"/>
        </a:spcBef>
        <a:spcAft>
          <a:spcPct val="0"/>
        </a:spcAft>
        <a:buClr>
          <a:srgbClr val="2986E2"/>
        </a:buClr>
        <a:buFont typeface="Arial" charset="0"/>
        <a:buChar char="•"/>
        <a:defRPr sz="2400" kern="1200">
          <a:solidFill>
            <a:schemeClr val="tx1"/>
          </a:solidFill>
          <a:latin typeface="Corbel"/>
          <a:ea typeface="ＭＳ Ｐゴシック" charset="0"/>
          <a:cs typeface="Corbel"/>
        </a:defRPr>
      </a:lvl3pPr>
      <a:lvl4pPr marL="1600200" indent="-228600" algn="l" defTabSz="457200" rtl="0" eaLnBrk="1" fontAlgn="base" hangingPunct="1">
        <a:spcBef>
          <a:spcPct val="20000"/>
        </a:spcBef>
        <a:spcAft>
          <a:spcPct val="0"/>
        </a:spcAft>
        <a:buClr>
          <a:srgbClr val="2986E2"/>
        </a:buClr>
        <a:buFont typeface="Arial" charset="0"/>
        <a:buChar char="–"/>
        <a:defRPr sz="2000" kern="1200">
          <a:solidFill>
            <a:schemeClr val="tx1"/>
          </a:solidFill>
          <a:latin typeface="Corbel"/>
          <a:ea typeface="ＭＳ Ｐゴシック" charset="0"/>
          <a:cs typeface="Corbel"/>
        </a:defRPr>
      </a:lvl4pPr>
      <a:lvl5pPr marL="2057400" indent="-228600" algn="l" defTabSz="457200" rtl="0" eaLnBrk="1" fontAlgn="base" hangingPunct="1">
        <a:spcBef>
          <a:spcPct val="20000"/>
        </a:spcBef>
        <a:spcAft>
          <a:spcPct val="0"/>
        </a:spcAft>
        <a:buClr>
          <a:srgbClr val="2986E2"/>
        </a:buClr>
        <a:buFont typeface="Arial" charset="0"/>
        <a:buChar char="»"/>
        <a:defRPr sz="2000" kern="1200">
          <a:solidFill>
            <a:schemeClr val="tx1"/>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hyperlink" Target="http://athena.ohdsi.org/search-terms/terms?query=8010%2F3-C50.9&amp;page=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unmc.edu/pathology/informatics/tdc.html" TargetMode="External"/><Relationship Id="rId2" Type="http://schemas.openxmlformats.org/officeDocument/2006/relationships/hyperlink" Target="http://www.cap.org/web/oracle/webcenter/portalapp/pagehierarchy/cancer_protocol_templates.jspx?_afrLoop=208489263945329" TargetMode="External"/><Relationship Id="rId1" Type="http://schemas.openxmlformats.org/officeDocument/2006/relationships/slideLayout" Target="../slideLayouts/slideLayout2.xml"/><Relationship Id="rId4" Type="http://schemas.openxmlformats.org/officeDocument/2006/relationships/hyperlink" Target="https://www.facs.org/~/media/files/quality%20programs/cancer/ncdb/fords%202016.ash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isc.org/standards/therapeutic-areas/breast-cancer"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413" y="2195513"/>
            <a:ext cx="6714658" cy="1233487"/>
          </a:xfrm>
          <a:noFill/>
        </p:spPr>
        <p:txBody>
          <a:bodyPr rtlCol="0" anchor="t">
            <a:normAutofit fontScale="90000"/>
          </a:bodyPr>
          <a:lstStyle/>
          <a:p>
            <a:pPr fontAlgn="auto">
              <a:spcAft>
                <a:spcPts val="0"/>
              </a:spcAft>
              <a:defRPr/>
            </a:pPr>
            <a:r>
              <a:rPr lang="en-US" dirty="0"/>
              <a:t>Cancer Diagnostic Features Representation </a:t>
            </a:r>
            <a:br>
              <a:rPr lang="en-US" dirty="0"/>
            </a:br>
            <a:r>
              <a:rPr lang="en-US" dirty="0"/>
              <a:t>in OMOP CDM</a:t>
            </a:r>
            <a:endParaRPr lang="en-US" sz="2200" dirty="0">
              <a:ea typeface="+mj-ea"/>
            </a:endParaRPr>
          </a:p>
        </p:txBody>
      </p:sp>
      <p:sp>
        <p:nvSpPr>
          <p:cNvPr id="11266" name="Subtitle 2"/>
          <p:cNvSpPr>
            <a:spLocks noGrp="1"/>
          </p:cNvSpPr>
          <p:nvPr>
            <p:ph type="subTitle" idx="1"/>
          </p:nvPr>
        </p:nvSpPr>
        <p:spPr>
          <a:xfrm>
            <a:off x="725488" y="4607858"/>
            <a:ext cx="7683500" cy="1437341"/>
          </a:xfrm>
        </p:spPr>
        <p:txBody>
          <a:bodyPr/>
          <a:lstStyle/>
          <a:p>
            <a:r>
              <a:rPr lang="en-US" dirty="0">
                <a:latin typeface="Corbel" charset="0"/>
              </a:rPr>
              <a:t>November 28, 2017</a:t>
            </a:r>
          </a:p>
        </p:txBody>
      </p:sp>
      <p:sp>
        <p:nvSpPr>
          <p:cNvPr id="3" name="Rectangle 2"/>
          <p:cNvSpPr/>
          <p:nvPr/>
        </p:nvSpPr>
        <p:spPr>
          <a:xfrm>
            <a:off x="5894039" y="6045200"/>
            <a:ext cx="3053655" cy="7412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vocabulary to support CDM representation</a:t>
            </a:r>
          </a:p>
        </p:txBody>
      </p:sp>
      <p:sp>
        <p:nvSpPr>
          <p:cNvPr id="3" name="Content Placeholder 2"/>
          <p:cNvSpPr>
            <a:spLocks noGrp="1"/>
          </p:cNvSpPr>
          <p:nvPr>
            <p:ph idx="1"/>
          </p:nvPr>
        </p:nvSpPr>
        <p:spPr/>
        <p:txBody>
          <a:bodyPr>
            <a:normAutofit/>
          </a:bodyPr>
          <a:lstStyle/>
          <a:p>
            <a:pPr lvl="0"/>
            <a:r>
              <a:rPr lang="en-US" dirty="0"/>
              <a:t> Add domain “Condition Modifier”</a:t>
            </a:r>
          </a:p>
          <a:p>
            <a:pPr lvl="1"/>
            <a:r>
              <a:rPr lang="en-US" sz="2400" dirty="0"/>
              <a:t>To annotate condition modifier concepts</a:t>
            </a:r>
          </a:p>
          <a:p>
            <a:pPr lvl="1"/>
            <a:endParaRPr lang="en-US" dirty="0"/>
          </a:p>
          <a:p>
            <a:pPr lvl="0"/>
            <a:r>
              <a:rPr lang="en-US" dirty="0"/>
              <a:t>Add class “Cancer Modifier”</a:t>
            </a:r>
          </a:p>
          <a:p>
            <a:pPr lvl="1"/>
            <a:r>
              <a:rPr lang="en-US" sz="2400" dirty="0"/>
              <a:t>To annotate cancer modifier concepts</a:t>
            </a:r>
          </a:p>
          <a:p>
            <a:pPr lvl="1"/>
            <a:endParaRPr lang="en-US" dirty="0"/>
          </a:p>
          <a:p>
            <a:pPr lvl="0"/>
            <a:r>
              <a:rPr lang="en-US" sz="2800" dirty="0"/>
              <a:t>Add concept types: “Cancer Registry”, “Pathology Report”</a:t>
            </a:r>
          </a:p>
          <a:p>
            <a:pPr lvl="1"/>
            <a:r>
              <a:rPr lang="en-US" sz="2400" dirty="0"/>
              <a:t>To represent provenance of cancer data</a:t>
            </a:r>
          </a:p>
          <a:p>
            <a:endParaRPr lang="en-US" dirty="0"/>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Vocabulary Approach</a:t>
            </a:r>
          </a:p>
        </p:txBody>
      </p:sp>
      <p:sp>
        <p:nvSpPr>
          <p:cNvPr id="3" name="Content Placeholder 2"/>
          <p:cNvSpPr>
            <a:spLocks noGrp="1"/>
          </p:cNvSpPr>
          <p:nvPr>
            <p:ph idx="1"/>
          </p:nvPr>
        </p:nvSpPr>
        <p:spPr/>
        <p:txBody>
          <a:bodyPr>
            <a:normAutofit fontScale="47500" lnSpcReduction="20000"/>
          </a:bodyPr>
          <a:lstStyle/>
          <a:p>
            <a:r>
              <a:rPr lang="en-US" b="1" dirty="0"/>
              <a:t>Reference Cancer Protocol Templates</a:t>
            </a:r>
          </a:p>
          <a:p>
            <a:pPr lvl="1"/>
            <a:r>
              <a:rPr lang="en-US" dirty="0"/>
              <a:t>Issued by CAP (College of American Pathologists) </a:t>
            </a:r>
          </a:p>
          <a:p>
            <a:pPr lvl="1"/>
            <a:r>
              <a:rPr lang="en-US" dirty="0"/>
              <a:t>Provide guidelines for collecting the essential data elements for complete reporting of malignant tumors for 88 cancer types</a:t>
            </a:r>
          </a:p>
          <a:p>
            <a:pPr lvl="1"/>
            <a:r>
              <a:rPr lang="en-US" dirty="0"/>
              <a:t>Include pathological findings and genomic biomarkers</a:t>
            </a:r>
          </a:p>
          <a:p>
            <a:endParaRPr lang="en-US" dirty="0"/>
          </a:p>
          <a:p>
            <a:r>
              <a:rPr lang="en-US" b="1" dirty="0"/>
              <a:t>Use standardized terminology from Nebraska Lexicon Project</a:t>
            </a:r>
          </a:p>
          <a:p>
            <a:pPr lvl="1"/>
            <a:r>
              <a:rPr lang="en-US" dirty="0"/>
              <a:t>Works under the umbrella of LOINC-SNOMED CT compatible observables  harmonization of content between LOINC® and SNOMED CT® </a:t>
            </a:r>
          </a:p>
          <a:p>
            <a:pPr lvl="1"/>
            <a:r>
              <a:rPr lang="en-US" dirty="0"/>
              <a:t>Intends  to implement CAP Protocol Templates by providing terminology binding between LOINC and SNOMED CT</a:t>
            </a:r>
            <a:endParaRPr lang="en-US" b="1" dirty="0"/>
          </a:p>
          <a:p>
            <a:pPr lvl="1"/>
            <a:r>
              <a:rPr lang="en-US" dirty="0"/>
              <a:t>The majority of the associated terminology development is modeled within SNOMED 363787002|Observable entity| hierarchy. Coded LOINC observables are linked to SNOMED value sets.</a:t>
            </a:r>
          </a:p>
          <a:p>
            <a:pPr lvl="1"/>
            <a:r>
              <a:rPr lang="en-US" dirty="0"/>
              <a:t>Developed for breast and colorectal cancers. </a:t>
            </a:r>
          </a:p>
          <a:p>
            <a:endParaRPr lang="en-US" b="1" dirty="0"/>
          </a:p>
          <a:p>
            <a:r>
              <a:rPr lang="en-US" b="1" dirty="0"/>
              <a:t>Implementation in the OMOP Vocabulary</a:t>
            </a:r>
          </a:p>
          <a:p>
            <a:pPr lvl="1"/>
            <a:r>
              <a:rPr lang="en-US" dirty="0"/>
              <a:t>Adopt Nebraska terminology relationships for implemented cancer types</a:t>
            </a:r>
          </a:p>
          <a:p>
            <a:pPr lvl="1"/>
            <a:r>
              <a:rPr lang="en-US" dirty="0"/>
              <a:t>Create OMOP relationships for other cancer types based on CAP Protocol Templates</a:t>
            </a:r>
          </a:p>
          <a:p>
            <a:pPr lvl="2"/>
            <a:r>
              <a:rPr lang="en-US" dirty="0"/>
              <a:t>Collaborate with UNMS</a:t>
            </a:r>
          </a:p>
          <a:p>
            <a:pPr lvl="1"/>
            <a:r>
              <a:rPr lang="en-US" dirty="0"/>
              <a:t>Replace OMOP relationships with Nebraska ones as they become available</a:t>
            </a:r>
          </a:p>
          <a:p>
            <a:endParaRPr lang="en-US" dirty="0"/>
          </a:p>
          <a:p>
            <a:endParaRPr lang="en-US" dirty="0"/>
          </a:p>
          <a:p>
            <a:endParaRPr lang="en-US" dirty="0"/>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8" y="297658"/>
            <a:ext cx="8378371" cy="648455"/>
          </a:xfrm>
        </p:spPr>
        <p:txBody>
          <a:bodyPr/>
          <a:lstStyle/>
          <a:p>
            <a:r>
              <a:rPr lang="en-US" dirty="0"/>
              <a:t>CAP Protocol for Invasive Breast Cancer</a:t>
            </a:r>
          </a:p>
        </p:txBody>
      </p:sp>
      <p:pic>
        <p:nvPicPr>
          <p:cNvPr id="1026" name="Picture 2"/>
          <p:cNvPicPr>
            <a:picLocks noGrp="1" noChangeAspect="1" noChangeArrowheads="1"/>
          </p:cNvPicPr>
          <p:nvPr>
            <p:ph idx="1"/>
          </p:nvPr>
        </p:nvPicPr>
        <p:blipFill>
          <a:blip r:embed="rId2"/>
          <a:srcRect/>
          <a:stretch>
            <a:fillRect/>
          </a:stretch>
        </p:blipFill>
        <p:spPr bwMode="auto">
          <a:xfrm>
            <a:off x="2387956" y="1203325"/>
            <a:ext cx="3958513" cy="4525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terminology binding between LOINC and SNOMED CT</a:t>
            </a:r>
          </a:p>
        </p:txBody>
      </p:sp>
      <p:pic>
        <p:nvPicPr>
          <p:cNvPr id="2052" name="Picture 4"/>
          <p:cNvPicPr>
            <a:picLocks noChangeAspect="1" noChangeArrowheads="1"/>
          </p:cNvPicPr>
          <p:nvPr/>
        </p:nvPicPr>
        <p:blipFill>
          <a:blip r:embed="rId2"/>
          <a:srcRect/>
          <a:stretch>
            <a:fillRect/>
          </a:stretch>
        </p:blipFill>
        <p:spPr bwMode="auto">
          <a:xfrm>
            <a:off x="765629" y="1382714"/>
            <a:ext cx="7129463" cy="1443037"/>
          </a:xfrm>
          <a:prstGeom prst="rect">
            <a:avLst/>
          </a:prstGeom>
          <a:noFill/>
          <a:ln w="9525">
            <a:noFill/>
            <a:miter lim="800000"/>
            <a:headEnd/>
            <a:tailEnd/>
          </a:ln>
        </p:spPr>
      </p:pic>
      <p:pic>
        <p:nvPicPr>
          <p:cNvPr id="2053" name="Picture 5"/>
          <p:cNvPicPr>
            <a:picLocks noGrp="1" noChangeAspect="1" noChangeArrowheads="1"/>
          </p:cNvPicPr>
          <p:nvPr>
            <p:ph idx="1"/>
          </p:nvPr>
        </p:nvPicPr>
        <p:blipFill>
          <a:blip r:embed="rId3"/>
          <a:srcRect/>
          <a:stretch>
            <a:fillRect/>
          </a:stretch>
        </p:blipFill>
        <p:spPr bwMode="auto">
          <a:xfrm>
            <a:off x="735809" y="2940070"/>
            <a:ext cx="7281863" cy="26431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Extraction from EMR</a:t>
            </a:r>
          </a:p>
          <a:p>
            <a:r>
              <a:rPr lang="en-US" dirty="0"/>
              <a:t>Extraction from Cancer Registry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EMR Data, Dec 2016 – Jan 2017 </a:t>
            </a:r>
          </a:p>
        </p:txBody>
      </p:sp>
      <p:sp>
        <p:nvSpPr>
          <p:cNvPr id="3" name="Content Placeholder 2"/>
          <p:cNvSpPr>
            <a:spLocks noGrp="1"/>
          </p:cNvSpPr>
          <p:nvPr>
            <p:ph idx="1"/>
          </p:nvPr>
        </p:nvSpPr>
        <p:spPr/>
        <p:txBody>
          <a:bodyPr/>
          <a:lstStyle/>
          <a:p>
            <a:pPr>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38" name="Picture 14"/>
          <p:cNvPicPr>
            <a:picLocks noChangeAspect="1" noChangeArrowheads="1"/>
          </p:cNvPicPr>
          <p:nvPr/>
        </p:nvPicPr>
        <p:blipFill>
          <a:blip r:embed="rId2"/>
          <a:srcRect/>
          <a:stretch>
            <a:fillRect/>
          </a:stretch>
        </p:blipFill>
        <p:spPr bwMode="auto">
          <a:xfrm>
            <a:off x="1057553" y="1372336"/>
            <a:ext cx="6675437" cy="2189162"/>
          </a:xfrm>
          <a:prstGeom prst="rect">
            <a:avLst/>
          </a:prstGeom>
          <a:noFill/>
          <a:ln w="9525">
            <a:solidFill>
              <a:schemeClr val="tx1"/>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ICD-10 to SNOMED</a:t>
            </a:r>
          </a:p>
        </p:txBody>
      </p:sp>
      <p:sp>
        <p:nvSpPr>
          <p:cNvPr id="3" name="Content Placeholder 2"/>
          <p:cNvSpPr>
            <a:spLocks noGrp="1"/>
          </p:cNvSpPr>
          <p:nvPr>
            <p:ph idx="1"/>
          </p:nvPr>
        </p:nvSpPr>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r>
              <a:rPr lang="en-US" dirty="0"/>
              <a:t>Laterality is lost in translation</a:t>
            </a:r>
          </a:p>
          <a:p>
            <a:r>
              <a:rPr lang="en-US" dirty="0"/>
              <a:t>Most granular SNOMED concepts are </a:t>
            </a:r>
          </a:p>
          <a:p>
            <a:pPr lvl="1"/>
            <a:r>
              <a:rPr lang="en-US" dirty="0"/>
              <a:t>Morphology: </a:t>
            </a:r>
            <a:r>
              <a:rPr lang="en-US" dirty="0" err="1"/>
              <a:t>Intraductal</a:t>
            </a:r>
            <a:r>
              <a:rPr lang="en-US" dirty="0"/>
              <a:t> carcinoma in situ of breast</a:t>
            </a:r>
          </a:p>
          <a:p>
            <a:pPr lvl="1"/>
            <a:r>
              <a:rPr lang="en-US" dirty="0"/>
              <a:t>Anatomy: Malignant neoplasm of lower-outer quadrant of female breast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8674" name="Picture 2"/>
          <p:cNvPicPr>
            <a:picLocks noChangeAspect="1" noChangeArrowheads="1"/>
          </p:cNvPicPr>
          <p:nvPr/>
        </p:nvPicPr>
        <p:blipFill>
          <a:blip r:embed="rId2"/>
          <a:srcRect/>
          <a:stretch>
            <a:fillRect/>
          </a:stretch>
        </p:blipFill>
        <p:spPr bwMode="auto">
          <a:xfrm>
            <a:off x="575035" y="1353484"/>
            <a:ext cx="8635133" cy="2189162"/>
          </a:xfrm>
          <a:prstGeom prst="rect">
            <a:avLst/>
          </a:prstGeom>
          <a:noFill/>
          <a:ln w="9525">
            <a:solidFill>
              <a:schemeClr val="tx1"/>
            </a:solid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782662"/>
          </a:xfrm>
        </p:spPr>
        <p:txBody>
          <a:bodyPr/>
          <a:lstStyle/>
          <a:p>
            <a:r>
              <a:rPr lang="en-US" dirty="0"/>
              <a:t>Data in OMOP CDM</a:t>
            </a:r>
          </a:p>
        </p:txBody>
      </p:sp>
      <p:sp>
        <p:nvSpPr>
          <p:cNvPr id="3" name="Content Placeholder 2"/>
          <p:cNvSpPr>
            <a:spLocks noGrp="1"/>
          </p:cNvSpPr>
          <p:nvPr>
            <p:ph idx="1"/>
          </p:nvPr>
        </p:nvSpPr>
        <p:spPr/>
        <p:txBody>
          <a:bodyPr/>
          <a:lstStyle/>
          <a:p>
            <a:r>
              <a:rPr lang="en-US" dirty="0" err="1"/>
              <a:t>Condition_Occurrence</a:t>
            </a:r>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3077" name="Picture 5"/>
          <p:cNvPicPr>
            <a:picLocks noChangeAspect="1" noChangeArrowheads="1"/>
          </p:cNvPicPr>
          <p:nvPr/>
        </p:nvPicPr>
        <p:blipFill>
          <a:blip r:embed="rId2"/>
          <a:srcRect/>
          <a:stretch>
            <a:fillRect/>
          </a:stretch>
        </p:blipFill>
        <p:spPr bwMode="auto">
          <a:xfrm>
            <a:off x="-9525" y="1830011"/>
            <a:ext cx="9164638" cy="3098800"/>
          </a:xfrm>
          <a:prstGeom prst="rect">
            <a:avLst/>
          </a:prstGeom>
          <a:noFill/>
          <a:ln w="9525">
            <a:solidFill>
              <a:schemeClr val="tx1"/>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782662"/>
          </a:xfrm>
        </p:spPr>
        <p:txBody>
          <a:bodyPr/>
          <a:lstStyle/>
          <a:p>
            <a:r>
              <a:rPr lang="en-US" dirty="0"/>
              <a:t>Data in OMOP CDM</a:t>
            </a:r>
          </a:p>
        </p:txBody>
      </p:sp>
      <p:sp>
        <p:nvSpPr>
          <p:cNvPr id="3" name="Content Placeholder 2"/>
          <p:cNvSpPr>
            <a:spLocks noGrp="1"/>
          </p:cNvSpPr>
          <p:nvPr>
            <p:ph idx="1"/>
          </p:nvPr>
        </p:nvSpPr>
        <p:spPr/>
        <p:txBody>
          <a:bodyPr/>
          <a:lstStyle/>
          <a:p>
            <a:r>
              <a:rPr lang="en-US" dirty="0" err="1"/>
              <a:t>Condition_Era</a:t>
            </a:r>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C57060FB-51AF-4B8F-95D9-7D79ADF574B8}"/>
              </a:ext>
            </a:extLst>
          </p:cNvPr>
          <p:cNvPicPr>
            <a:picLocks noChangeAspect="1"/>
          </p:cNvPicPr>
          <p:nvPr/>
        </p:nvPicPr>
        <p:blipFill>
          <a:blip r:embed="rId2"/>
          <a:stretch>
            <a:fillRect/>
          </a:stretch>
        </p:blipFill>
        <p:spPr>
          <a:xfrm>
            <a:off x="765629" y="1944345"/>
            <a:ext cx="7997588" cy="304320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Data, Feb 2017 </a:t>
            </a:r>
          </a:p>
        </p:txBody>
      </p:sp>
      <p:sp>
        <p:nvSpPr>
          <p:cNvPr id="3" name="Content Placeholder 2"/>
          <p:cNvSpPr>
            <a:spLocks noGrp="1"/>
          </p:cNvSpPr>
          <p:nvPr>
            <p:ph idx="1"/>
          </p:nvPr>
        </p:nvSpPr>
        <p:spPr/>
        <p:txBody>
          <a:bodyPr/>
          <a:lstStyle/>
          <a:p>
            <a:r>
              <a:rPr lang="en-US" dirty="0"/>
              <a:t>Cancer Registry</a:t>
            </a:r>
          </a:p>
          <a:p>
            <a:endParaRPr lang="en-US" dirty="0"/>
          </a:p>
          <a:p>
            <a:endParaRPr lang="en-US" dirty="0"/>
          </a:p>
          <a:p>
            <a:endParaRPr lang="en-US" dirty="0"/>
          </a:p>
        </p:txBody>
      </p:sp>
      <p:graphicFrame>
        <p:nvGraphicFramePr>
          <p:cNvPr id="2051" name="Object 3"/>
          <p:cNvGraphicFramePr>
            <a:graphicFrameLocks noChangeAspect="1"/>
          </p:cNvGraphicFramePr>
          <p:nvPr>
            <p:extLst>
              <p:ext uri="{D42A27DB-BD31-4B8C-83A1-F6EECF244321}">
                <p14:modId xmlns:p14="http://schemas.microsoft.com/office/powerpoint/2010/main" val="829595031"/>
              </p:ext>
            </p:extLst>
          </p:nvPr>
        </p:nvGraphicFramePr>
        <p:xfrm>
          <a:off x="1161591" y="1745365"/>
          <a:ext cx="3860800" cy="4554538"/>
        </p:xfrm>
        <a:graphic>
          <a:graphicData uri="http://schemas.openxmlformats.org/presentationml/2006/ole">
            <mc:AlternateContent xmlns:mc="http://schemas.openxmlformats.org/markup-compatibility/2006">
              <mc:Choice xmlns:v="urn:schemas-microsoft-com:vml" Requires="v">
                <p:oleObj spid="_x0000_s30732" name="Worksheet" r:id="rId3" imgW="3860948" imgH="4554851" progId="Excel.Sheet.12">
                  <p:embed/>
                </p:oleObj>
              </mc:Choice>
              <mc:Fallback>
                <p:oleObj name="Worksheet" r:id="rId3" imgW="3860948" imgH="4554851" progId="Excel.Sheet.12">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591" y="1745365"/>
                        <a:ext cx="3860800" cy="4554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a:t>
            </a:r>
          </a:p>
        </p:txBody>
      </p:sp>
      <p:sp>
        <p:nvSpPr>
          <p:cNvPr id="4" name="Content Placeholder 3"/>
          <p:cNvSpPr>
            <a:spLocks noGrp="1"/>
          </p:cNvSpPr>
          <p:nvPr>
            <p:ph idx="1"/>
          </p:nvPr>
        </p:nvSpPr>
        <p:spPr>
          <a:xfrm>
            <a:off x="765629" y="1202966"/>
            <a:ext cx="7552871" cy="5718489"/>
          </a:xfrm>
        </p:spPr>
        <p:txBody>
          <a:bodyPr wrap="square">
            <a:normAutofit lnSpcReduction="10000"/>
          </a:bodyPr>
          <a:lstStyle/>
          <a:p>
            <a:pPr lvl="0"/>
            <a:r>
              <a:rPr lang="en-US" sz="2400" b="1" dirty="0"/>
              <a:t>Primary cancer diagnosis</a:t>
            </a:r>
            <a:endParaRPr lang="en-US" sz="2400" dirty="0"/>
          </a:p>
          <a:p>
            <a:pPr lvl="1"/>
            <a:r>
              <a:rPr lang="en-US" sz="2000" dirty="0"/>
              <a:t>In our current approach, we define cancer diagnosis as a combination of </a:t>
            </a:r>
            <a:r>
              <a:rPr lang="en-US" sz="2000" b="1" dirty="0"/>
              <a:t>histology</a:t>
            </a:r>
            <a:r>
              <a:rPr lang="en-US" sz="2000" dirty="0"/>
              <a:t> (morphology) + </a:t>
            </a:r>
            <a:r>
              <a:rPr lang="en-US" sz="2000" b="1" dirty="0"/>
              <a:t>topography</a:t>
            </a:r>
            <a:r>
              <a:rPr lang="en-US" sz="2000" dirty="0"/>
              <a:t> (anatomy)</a:t>
            </a:r>
          </a:p>
          <a:p>
            <a:r>
              <a:rPr lang="en-US" sz="2400" b="1" dirty="0"/>
              <a:t>Additional diagnostic features</a:t>
            </a:r>
          </a:p>
          <a:p>
            <a:pPr lvl="1"/>
            <a:r>
              <a:rPr lang="en-US" sz="2000" dirty="0"/>
              <a:t>In cancer, features like stage (pathological and clinical), grade, laterality, </a:t>
            </a:r>
            <a:r>
              <a:rPr lang="en-US" sz="2000" dirty="0" err="1"/>
              <a:t>focality</a:t>
            </a:r>
            <a:r>
              <a:rPr lang="en-US" sz="2000" dirty="0"/>
              <a:t>, and some others, are critical to diagnosis differentiation, prognosis, and choice of treatment. These features must accompany primary cancer diagnosis</a:t>
            </a:r>
          </a:p>
          <a:p>
            <a:pPr lvl="0"/>
            <a:r>
              <a:rPr lang="en-US" sz="2400" b="1" dirty="0"/>
              <a:t>Association of additional diagnostic features</a:t>
            </a:r>
            <a:r>
              <a:rPr lang="en-US" sz="2400" dirty="0"/>
              <a:t> </a:t>
            </a:r>
            <a:r>
              <a:rPr lang="en-US" sz="2400" b="1" dirty="0"/>
              <a:t>with primary diagnosis</a:t>
            </a:r>
            <a:endParaRPr lang="en-US" sz="2400" dirty="0"/>
          </a:p>
          <a:p>
            <a:pPr lvl="1"/>
            <a:r>
              <a:rPr lang="en-US" sz="2000" dirty="0"/>
              <a:t>These features are measured when a patient is first diagnosed and also (possibly) for each cancer recurrence</a:t>
            </a:r>
          </a:p>
          <a:p>
            <a:pPr lvl="1"/>
            <a:r>
              <a:rPr lang="en-US" sz="2000" dirty="0"/>
              <a:t>There a possibility of repeated measurements for the same recurrence</a:t>
            </a:r>
          </a:p>
          <a:p>
            <a:pPr lvl="1"/>
            <a:r>
              <a:rPr lang="en-US" sz="2000" dirty="0"/>
              <a:t>There is a possibility of measurements performed/reported on different dates</a:t>
            </a:r>
          </a:p>
          <a:p>
            <a:pPr lvl="1"/>
            <a:endParaRPr lang="en-US" sz="2000" dirty="0"/>
          </a:p>
          <a:p>
            <a:pPr lvl="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3724-C86C-4755-849F-8202FE525F47}"/>
              </a:ext>
            </a:extLst>
          </p:cNvPr>
          <p:cNvSpPr>
            <a:spLocks noGrp="1"/>
          </p:cNvSpPr>
          <p:nvPr>
            <p:ph type="title"/>
          </p:nvPr>
        </p:nvSpPr>
        <p:spPr/>
        <p:txBody>
          <a:bodyPr/>
          <a:lstStyle/>
          <a:p>
            <a:r>
              <a:rPr lang="en-US" dirty="0"/>
              <a:t>Mapping ICD-O to SNOMED</a:t>
            </a:r>
          </a:p>
        </p:txBody>
      </p:sp>
      <p:sp>
        <p:nvSpPr>
          <p:cNvPr id="3" name="Content Placeholder 2">
            <a:extLst>
              <a:ext uri="{FF2B5EF4-FFF2-40B4-BE49-F238E27FC236}">
                <a16:creationId xmlns:a16="http://schemas.microsoft.com/office/drawing/2014/main" id="{DFF25104-57FE-48E1-9AE6-876C4D4B7E35}"/>
              </a:ext>
            </a:extLst>
          </p:cNvPr>
          <p:cNvSpPr>
            <a:spLocks noGrp="1"/>
          </p:cNvSpPr>
          <p:nvPr>
            <p:ph idx="1"/>
          </p:nvPr>
        </p:nvSpPr>
        <p:spPr/>
        <p:txBody>
          <a:bodyPr>
            <a:normAutofit fontScale="47500" lnSpcReduction="20000"/>
          </a:bodyPr>
          <a:lstStyle/>
          <a:p>
            <a:pPr marL="342900" indent="-342900"/>
            <a:endParaRPr lang="en-US" dirty="0"/>
          </a:p>
          <a:p>
            <a:pPr marL="342900" indent="-342900"/>
            <a:endParaRPr lang="en-US" dirty="0"/>
          </a:p>
          <a:p>
            <a:pPr marL="342900" indent="-342900"/>
            <a:endParaRPr lang="en-US" dirty="0"/>
          </a:p>
          <a:p>
            <a:pPr marL="342900" indent="-342900"/>
            <a:endParaRPr lang="en-US" dirty="0"/>
          </a:p>
          <a:p>
            <a:pPr marL="342900" indent="-342900"/>
            <a:endParaRPr lang="en-US" dirty="0"/>
          </a:p>
          <a:p>
            <a:pPr marL="342900" indent="-342900"/>
            <a:endParaRPr lang="en-US" dirty="0"/>
          </a:p>
          <a:p>
            <a:pPr marL="342900" indent="-342900"/>
            <a:endParaRPr lang="en-US" dirty="0"/>
          </a:p>
          <a:p>
            <a:pPr marL="342900" indent="-342900"/>
            <a:endParaRPr lang="en-US" dirty="0"/>
          </a:p>
          <a:p>
            <a:pPr marL="0" indent="0">
              <a:buNone/>
            </a:pPr>
            <a:r>
              <a:rPr lang="en-US" dirty="0"/>
              <a:t>Crosswalk is easy (thanks to Dima):</a:t>
            </a:r>
          </a:p>
          <a:p>
            <a:pPr marL="514350" indent="-514350">
              <a:buFont typeface="+mj-lt"/>
              <a:buAutoNum type="arabicPeriod"/>
            </a:pPr>
            <a:r>
              <a:rPr lang="en-US" dirty="0"/>
              <a:t>Concatenate ICDO histology and topology concept IDs: 8010/3-C509</a:t>
            </a:r>
          </a:p>
          <a:p>
            <a:pPr marL="515937" lvl="1" indent="0">
              <a:buNone/>
            </a:pPr>
            <a:r>
              <a:rPr lang="en-US" dirty="0"/>
              <a:t>You may need to make additional transformations: inserting dot, removing extra letters, etc.</a:t>
            </a:r>
          </a:p>
          <a:p>
            <a:pPr marL="515937" lvl="1" indent="0">
              <a:buNone/>
            </a:pPr>
            <a:endParaRPr lang="en-US" dirty="0"/>
          </a:p>
          <a:p>
            <a:pPr marL="514350" indent="-514350">
              <a:buFont typeface="+mj-lt"/>
              <a:buAutoNum type="arabicPeriod"/>
            </a:pPr>
            <a:r>
              <a:rPr lang="en-US" dirty="0"/>
              <a:t>Map the concatenated code to its OMOP concept ID: 8010/3-C50.9 (Carcinoma of Breast structure) </a:t>
            </a:r>
          </a:p>
          <a:p>
            <a:pPr marL="514350" indent="-514350">
              <a:buFont typeface="+mj-lt"/>
              <a:buAutoNum type="arabicPeriod"/>
            </a:pPr>
            <a:r>
              <a:rPr lang="en-US" dirty="0"/>
              <a:t>- &gt; Maps to -&gt; concept 4116071 (id), 254838004 (code) Carcinoma of breast</a:t>
            </a:r>
          </a:p>
          <a:p>
            <a:pPr marL="514350" indent="-514350">
              <a:buFont typeface="+mj-lt"/>
              <a:buAutoNum type="arabicPeriod"/>
            </a:pPr>
            <a:endParaRPr lang="en-US" dirty="0"/>
          </a:p>
          <a:p>
            <a:pPr marL="514350" indent="-514350">
              <a:buFont typeface="+mj-lt"/>
              <a:buAutoNum type="arabicPeriod"/>
            </a:pPr>
            <a:r>
              <a:rPr lang="en-US" dirty="0"/>
              <a:t>Use Athena to find this concept, just follow the rule that </a:t>
            </a:r>
            <a:r>
              <a:rPr lang="en-US" dirty="0" err="1"/>
              <a:t>icd</a:t>
            </a:r>
            <a:r>
              <a:rPr lang="en-US" dirty="0"/>
              <a:t>-o combination concept is made as &lt;morphology&gt;"-"&lt;topography code with "."&gt;</a:t>
            </a:r>
          </a:p>
          <a:p>
            <a:pPr marL="1030287" lvl="1" indent="-514350">
              <a:buFont typeface="+mj-lt"/>
              <a:buAutoNum type="arabicPeriod"/>
            </a:pPr>
            <a:r>
              <a:rPr lang="en-US" dirty="0">
                <a:hlinkClick r:id="rId2"/>
              </a:rPr>
              <a:t>http://athena.ohdsi.org/search-terms/terms?query=8010%2F3-C50.9&amp;page=1</a:t>
            </a:r>
            <a:r>
              <a:rPr lang="en-US" dirty="0"/>
              <a:t> </a:t>
            </a:r>
          </a:p>
        </p:txBody>
      </p:sp>
      <p:pic>
        <p:nvPicPr>
          <p:cNvPr id="5" name="Picture 3">
            <a:extLst>
              <a:ext uri="{FF2B5EF4-FFF2-40B4-BE49-F238E27FC236}">
                <a16:creationId xmlns:a16="http://schemas.microsoft.com/office/drawing/2014/main" id="{9B87488C-AB1E-4D59-8127-1AFAD189D98A}"/>
              </a:ext>
            </a:extLst>
          </p:cNvPr>
          <p:cNvPicPr>
            <a:picLocks noChangeAspect="1" noChangeArrowheads="1"/>
          </p:cNvPicPr>
          <p:nvPr/>
        </p:nvPicPr>
        <p:blipFill>
          <a:blip r:embed="rId3"/>
          <a:srcRect/>
          <a:stretch>
            <a:fillRect/>
          </a:stretch>
        </p:blipFill>
        <p:spPr bwMode="auto">
          <a:xfrm>
            <a:off x="688157" y="1410355"/>
            <a:ext cx="8196606" cy="1472827"/>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70216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782662"/>
          </a:xfrm>
        </p:spPr>
        <p:txBody>
          <a:bodyPr/>
          <a:lstStyle/>
          <a:p>
            <a:r>
              <a:rPr lang="en-US" dirty="0"/>
              <a:t>Cancer Registry Data in OMOP CDM</a:t>
            </a:r>
          </a:p>
        </p:txBody>
      </p:sp>
      <p:sp>
        <p:nvSpPr>
          <p:cNvPr id="3" name="Content Placeholder 2"/>
          <p:cNvSpPr>
            <a:spLocks noGrp="1"/>
          </p:cNvSpPr>
          <p:nvPr>
            <p:ph idx="1"/>
          </p:nvPr>
        </p:nvSpPr>
        <p:spPr/>
        <p:txBody>
          <a:bodyPr/>
          <a:lstStyle/>
          <a:p>
            <a:r>
              <a:rPr lang="en-US" dirty="0" err="1"/>
              <a:t>Condition_Occurrence</a:t>
            </a:r>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20332E36-355C-4A3B-B46F-5548BBA9C870}"/>
              </a:ext>
            </a:extLst>
          </p:cNvPr>
          <p:cNvPicPr>
            <a:picLocks noChangeAspect="1"/>
          </p:cNvPicPr>
          <p:nvPr/>
        </p:nvPicPr>
        <p:blipFill>
          <a:blip r:embed="rId2"/>
          <a:stretch>
            <a:fillRect/>
          </a:stretch>
        </p:blipFill>
        <p:spPr>
          <a:xfrm>
            <a:off x="1166325" y="1724335"/>
            <a:ext cx="6226103" cy="365847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575799"/>
          </a:xfrm>
        </p:spPr>
        <p:txBody>
          <a:bodyPr/>
          <a:lstStyle/>
          <a:p>
            <a:r>
              <a:rPr lang="en-US" dirty="0"/>
              <a:t>Cancer Registry Data in OMOP CDM</a:t>
            </a:r>
          </a:p>
        </p:txBody>
      </p:sp>
      <p:sp>
        <p:nvSpPr>
          <p:cNvPr id="3" name="Content Placeholder 2"/>
          <p:cNvSpPr>
            <a:spLocks noGrp="1"/>
          </p:cNvSpPr>
          <p:nvPr>
            <p:ph idx="1"/>
          </p:nvPr>
        </p:nvSpPr>
        <p:spPr>
          <a:xfrm>
            <a:off x="409433" y="682389"/>
            <a:ext cx="8325134" cy="5650172"/>
          </a:xfrm>
        </p:spPr>
        <p:txBody>
          <a:bodyPr/>
          <a:lstStyle/>
          <a:p>
            <a:r>
              <a:rPr lang="en-US" dirty="0"/>
              <a:t>Measurement</a:t>
            </a:r>
          </a:p>
          <a:p>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08EC0E79-5A46-4525-A1CD-221247E68369}"/>
              </a:ext>
            </a:extLst>
          </p:cNvPr>
          <p:cNvPicPr>
            <a:picLocks noChangeAspect="1"/>
          </p:cNvPicPr>
          <p:nvPr/>
        </p:nvPicPr>
        <p:blipFill>
          <a:blip r:embed="rId2"/>
          <a:stretch>
            <a:fillRect/>
          </a:stretch>
        </p:blipFill>
        <p:spPr>
          <a:xfrm>
            <a:off x="409433" y="1203777"/>
            <a:ext cx="8529850" cy="55310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782662"/>
          </a:xfrm>
        </p:spPr>
        <p:txBody>
          <a:bodyPr/>
          <a:lstStyle/>
          <a:p>
            <a:r>
              <a:rPr lang="en-US" dirty="0"/>
              <a:t>Cancer Registry Data in OMOP CDM</a:t>
            </a:r>
          </a:p>
        </p:txBody>
      </p:sp>
      <p:sp>
        <p:nvSpPr>
          <p:cNvPr id="3" name="Content Placeholder 2"/>
          <p:cNvSpPr>
            <a:spLocks noGrp="1"/>
          </p:cNvSpPr>
          <p:nvPr>
            <p:ph idx="1"/>
          </p:nvPr>
        </p:nvSpPr>
        <p:spPr>
          <a:xfrm>
            <a:off x="765629" y="1310326"/>
            <a:ext cx="7679871" cy="4991493"/>
          </a:xfrm>
        </p:spPr>
        <p:txBody>
          <a:bodyPr>
            <a:normAutofit/>
          </a:bodyPr>
          <a:lstStyle/>
          <a:p>
            <a:r>
              <a:rPr lang="en-US" dirty="0" err="1"/>
              <a:t>Condition_Era</a:t>
            </a:r>
            <a:endParaRPr lang="en-US" dirty="0"/>
          </a:p>
          <a:p>
            <a:endParaRPr lang="en-US" dirty="0"/>
          </a:p>
          <a:p>
            <a:endParaRPr lang="en-US" dirty="0"/>
          </a:p>
          <a:p>
            <a:endParaRPr lang="en-US" dirty="0"/>
          </a:p>
          <a:p>
            <a:pPr lvl="1"/>
            <a:endParaRPr lang="en-US" dirty="0"/>
          </a:p>
          <a:p>
            <a:pPr lvl="2"/>
            <a:endParaRPr lang="en-US" dirty="0"/>
          </a:p>
          <a:p>
            <a:pPr lvl="2"/>
            <a:endParaRPr lang="en-US" dirty="0"/>
          </a:p>
          <a:p>
            <a:pPr lvl="2"/>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6FC93A30-9730-425F-9F2B-F6DDAE02F30C}"/>
              </a:ext>
            </a:extLst>
          </p:cNvPr>
          <p:cNvPicPr>
            <a:picLocks noChangeAspect="1"/>
          </p:cNvPicPr>
          <p:nvPr/>
        </p:nvPicPr>
        <p:blipFill>
          <a:blip r:embed="rId2"/>
          <a:stretch>
            <a:fillRect/>
          </a:stretch>
        </p:blipFill>
        <p:spPr>
          <a:xfrm>
            <a:off x="1234968" y="1921939"/>
            <a:ext cx="6674063" cy="32870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782662"/>
          </a:xfrm>
        </p:spPr>
        <p:txBody>
          <a:bodyPr/>
          <a:lstStyle/>
          <a:p>
            <a:r>
              <a:rPr lang="en-US" dirty="0"/>
              <a:t>Cancer Registry Data in OMOP CDM</a:t>
            </a:r>
          </a:p>
        </p:txBody>
      </p:sp>
      <p:sp>
        <p:nvSpPr>
          <p:cNvPr id="3" name="Content Placeholder 2"/>
          <p:cNvSpPr>
            <a:spLocks noGrp="1"/>
          </p:cNvSpPr>
          <p:nvPr>
            <p:ph idx="1"/>
          </p:nvPr>
        </p:nvSpPr>
        <p:spPr>
          <a:xfrm>
            <a:off x="765629" y="1310326"/>
            <a:ext cx="7679871" cy="4991493"/>
          </a:xfrm>
        </p:spPr>
        <p:txBody>
          <a:bodyPr>
            <a:normAutofit fontScale="85000" lnSpcReduction="20000"/>
          </a:bodyPr>
          <a:lstStyle/>
          <a:p>
            <a:r>
              <a:rPr lang="en-US" dirty="0" err="1"/>
              <a:t>Condition_Era</a:t>
            </a:r>
            <a:endParaRPr lang="en-US" dirty="0"/>
          </a:p>
          <a:p>
            <a:endParaRPr lang="en-US" dirty="0"/>
          </a:p>
          <a:p>
            <a:endParaRPr lang="en-US" dirty="0"/>
          </a:p>
          <a:p>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dirty="0"/>
              <a:t>Appearance of the new cancer era records derived from Cancer Registry made previous records derived from EMR obsolete</a:t>
            </a:r>
          </a:p>
          <a:p>
            <a:pPr lvl="2"/>
            <a:endParaRPr lang="en-US" dirty="0"/>
          </a:p>
          <a:p>
            <a:pPr lvl="2"/>
            <a:endParaRPr lang="en-US" dirty="0"/>
          </a:p>
          <a:p>
            <a:pPr lvl="2"/>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4709541B-9309-4C83-8183-F41373BA39B8}"/>
              </a:ext>
            </a:extLst>
          </p:cNvPr>
          <p:cNvPicPr>
            <a:picLocks noChangeAspect="1"/>
          </p:cNvPicPr>
          <p:nvPr/>
        </p:nvPicPr>
        <p:blipFill>
          <a:blip r:embed="rId2"/>
          <a:stretch>
            <a:fillRect/>
          </a:stretch>
        </p:blipFill>
        <p:spPr>
          <a:xfrm>
            <a:off x="600501" y="1794955"/>
            <a:ext cx="8543498" cy="3250930"/>
          </a:xfrm>
          <a:prstGeom prst="rect">
            <a:avLst/>
          </a:prstGeom>
        </p:spPr>
      </p:pic>
    </p:spTree>
    <p:extLst>
      <p:ext uri="{BB962C8B-B14F-4D97-AF65-F5344CB8AC3E}">
        <p14:creationId xmlns:p14="http://schemas.microsoft.com/office/powerpoint/2010/main" val="1300759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841043" cy="575799"/>
          </a:xfrm>
        </p:spPr>
        <p:txBody>
          <a:bodyPr/>
          <a:lstStyle/>
          <a:p>
            <a:r>
              <a:rPr lang="en-US" dirty="0"/>
              <a:t>Cancer Registry Data in OMOP CDM</a:t>
            </a:r>
          </a:p>
        </p:txBody>
      </p:sp>
      <p:sp>
        <p:nvSpPr>
          <p:cNvPr id="3" name="Content Placeholder 2"/>
          <p:cNvSpPr>
            <a:spLocks noGrp="1"/>
          </p:cNvSpPr>
          <p:nvPr>
            <p:ph idx="1"/>
          </p:nvPr>
        </p:nvSpPr>
        <p:spPr>
          <a:xfrm>
            <a:off x="409433" y="682389"/>
            <a:ext cx="8325134" cy="5650172"/>
          </a:xfrm>
        </p:spPr>
        <p:txBody>
          <a:bodyPr/>
          <a:lstStyle/>
          <a:p>
            <a:r>
              <a:rPr lang="en-US" dirty="0"/>
              <a:t>Measurement</a:t>
            </a:r>
          </a:p>
          <a:p>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D0CF9540-7F1A-4097-AA35-B96A82A1DD3E}"/>
              </a:ext>
            </a:extLst>
          </p:cNvPr>
          <p:cNvPicPr>
            <a:picLocks noChangeAspect="1"/>
          </p:cNvPicPr>
          <p:nvPr/>
        </p:nvPicPr>
        <p:blipFill>
          <a:blip r:embed="rId2"/>
          <a:stretch>
            <a:fillRect/>
          </a:stretch>
        </p:blipFill>
        <p:spPr>
          <a:xfrm>
            <a:off x="0" y="1113018"/>
            <a:ext cx="9144000" cy="5752048"/>
          </a:xfrm>
          <a:prstGeom prst="rect">
            <a:avLst/>
          </a:prstGeom>
        </p:spPr>
      </p:pic>
    </p:spTree>
    <p:extLst>
      <p:ext uri="{BB962C8B-B14F-4D97-AF65-F5344CB8AC3E}">
        <p14:creationId xmlns:p14="http://schemas.microsoft.com/office/powerpoint/2010/main" val="2877904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a:bodyPr>
          <a:lstStyle/>
          <a:p>
            <a:r>
              <a:rPr lang="en-US" dirty="0"/>
              <a:t>CAP Protocol Templates</a:t>
            </a:r>
          </a:p>
          <a:p>
            <a:pPr lvl="1">
              <a:buNone/>
            </a:pPr>
            <a:r>
              <a:rPr lang="en-US" dirty="0">
                <a:hlinkClick r:id="rId2"/>
              </a:rPr>
              <a:t>http://www.cap.org/web/oracle/webcenter/portalapp/pagehierarchy/cancer_protocol_templates.jspx </a:t>
            </a:r>
            <a:endParaRPr lang="en-US" dirty="0"/>
          </a:p>
          <a:p>
            <a:r>
              <a:rPr lang="en-US" dirty="0"/>
              <a:t>Nebraska Lexicon</a:t>
            </a:r>
          </a:p>
          <a:p>
            <a:pPr lvl="1">
              <a:buNone/>
            </a:pPr>
            <a:r>
              <a:rPr lang="en-US" dirty="0">
                <a:hlinkClick r:id="rId3"/>
              </a:rPr>
              <a:t>https://www.unmc.edu/pathology/informatics/tdc.html</a:t>
            </a:r>
            <a:r>
              <a:rPr lang="en-US" dirty="0"/>
              <a:t> </a:t>
            </a:r>
          </a:p>
          <a:p>
            <a:r>
              <a:rPr lang="en-US" dirty="0"/>
              <a:t>FORDS</a:t>
            </a:r>
          </a:p>
          <a:p>
            <a:pPr lvl="1">
              <a:buNone/>
            </a:pPr>
            <a:r>
              <a:rPr lang="en-US" dirty="0">
                <a:hlinkClick r:id="rId4"/>
              </a:rPr>
              <a:t>https://www.facs.org/~/media/files/quality%20programs/cancer/ncdb/fords%202016.ashx</a:t>
            </a:r>
            <a:r>
              <a:rPr lang="en-US" dirty="0"/>
              <a:t> </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Content Placeholder 2"/>
          <p:cNvSpPr>
            <a:spLocks noGrp="1"/>
          </p:cNvSpPr>
          <p:nvPr>
            <p:ph idx="1"/>
          </p:nvPr>
        </p:nvSpPr>
        <p:spPr/>
        <p:txBody>
          <a:bodyPr/>
          <a:lstStyle/>
          <a:p>
            <a:r>
              <a:rPr lang="en-US" dirty="0" err="1"/>
              <a:t>Astrocytoma</a:t>
            </a:r>
            <a:r>
              <a:rPr lang="en-US" dirty="0"/>
              <a:t> turned into GBM – new cancer or recurrence?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CDISC Breast Cancer Treatment Map</a:t>
            </a:r>
          </a:p>
        </p:txBody>
      </p:sp>
      <p:pic>
        <p:nvPicPr>
          <p:cNvPr id="6" name="Content Placeholder 5" descr="TreatmentMap Breast.bmp"/>
          <p:cNvPicPr>
            <a:picLocks noGrp="1" noChangeAspect="1"/>
          </p:cNvPicPr>
          <p:nvPr>
            <p:ph idx="1"/>
          </p:nvPr>
        </p:nvPicPr>
        <p:blipFill>
          <a:blip r:embed="rId2"/>
          <a:stretch>
            <a:fillRect/>
          </a:stretch>
        </p:blipFill>
        <p:spPr>
          <a:xfrm>
            <a:off x="765175" y="1223262"/>
            <a:ext cx="7680325" cy="4486088"/>
          </a:xfrm>
        </p:spPr>
      </p:pic>
      <p:sp>
        <p:nvSpPr>
          <p:cNvPr id="4" name="Rectangle 3"/>
          <p:cNvSpPr/>
          <p:nvPr/>
        </p:nvSpPr>
        <p:spPr>
          <a:xfrm>
            <a:off x="1076324" y="5709350"/>
            <a:ext cx="7369175" cy="369332"/>
          </a:xfrm>
          <a:prstGeom prst="rect">
            <a:avLst/>
          </a:prstGeom>
        </p:spPr>
        <p:txBody>
          <a:bodyPr wrap="square">
            <a:spAutoFit/>
          </a:bodyPr>
          <a:lstStyle/>
          <a:p>
            <a:r>
              <a:rPr lang="en-US" dirty="0">
                <a:hlinkClick r:id="rId3"/>
              </a:rPr>
              <a:t>https://www.cdisc.org/standards/therapeutic-areas/breast-cancer</a:t>
            </a:r>
            <a:r>
              <a:rPr lang="en-US"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987846" cy="782662"/>
          </a:xfrm>
        </p:spPr>
        <p:txBody>
          <a:bodyPr/>
          <a:lstStyle/>
          <a:p>
            <a:r>
              <a:rPr lang="en-US" dirty="0"/>
              <a:t>Data Sources	</a:t>
            </a:r>
          </a:p>
        </p:txBody>
      </p:sp>
      <p:sp>
        <p:nvSpPr>
          <p:cNvPr id="4" name="Content Placeholder 3"/>
          <p:cNvSpPr>
            <a:spLocks noGrp="1"/>
          </p:cNvSpPr>
          <p:nvPr>
            <p:ph idx="1"/>
          </p:nvPr>
        </p:nvSpPr>
        <p:spPr/>
        <p:txBody>
          <a:bodyPr>
            <a:normAutofit/>
          </a:bodyPr>
          <a:lstStyle/>
          <a:p>
            <a:r>
              <a:rPr lang="en-US" dirty="0"/>
              <a:t>EMR, Structured</a:t>
            </a:r>
          </a:p>
          <a:p>
            <a:r>
              <a:rPr lang="en-US" dirty="0"/>
              <a:t>Cancer Registry, Structured</a:t>
            </a:r>
          </a:p>
          <a:p>
            <a:r>
              <a:rPr lang="en-US" dirty="0"/>
              <a:t>Clinical Trials , Structured</a:t>
            </a:r>
          </a:p>
          <a:p>
            <a:r>
              <a:rPr lang="en-US" dirty="0"/>
              <a:t>Pathology Reports, Unstructured</a:t>
            </a:r>
          </a:p>
          <a:p>
            <a:endParaRPr 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and ETL challenges</a:t>
            </a:r>
          </a:p>
        </p:txBody>
      </p:sp>
      <p:sp>
        <p:nvSpPr>
          <p:cNvPr id="4" name="Content Placeholder 3"/>
          <p:cNvSpPr>
            <a:spLocks noGrp="1"/>
          </p:cNvSpPr>
          <p:nvPr>
            <p:ph idx="1"/>
          </p:nvPr>
        </p:nvSpPr>
        <p:spPr>
          <a:xfrm>
            <a:off x="765629" y="1202966"/>
            <a:ext cx="7552871" cy="5718489"/>
          </a:xfrm>
        </p:spPr>
        <p:txBody>
          <a:bodyPr wrap="square">
            <a:normAutofit fontScale="85000" lnSpcReduction="20000"/>
          </a:bodyPr>
          <a:lstStyle/>
          <a:p>
            <a:r>
              <a:rPr lang="en-US" sz="2400" b="1" dirty="0">
                <a:solidFill>
                  <a:schemeClr val="bg2"/>
                </a:solidFill>
              </a:rPr>
              <a:t>One pre-coordinated diagnosis concept or multiple diagnosis modifiers?</a:t>
            </a:r>
          </a:p>
          <a:p>
            <a:pPr lvl="1"/>
            <a:r>
              <a:rPr lang="en-US" sz="2000" dirty="0">
                <a:solidFill>
                  <a:schemeClr val="bg2"/>
                </a:solidFill>
              </a:rPr>
              <a:t>Pre-coordinated concepts may not work</a:t>
            </a:r>
          </a:p>
          <a:p>
            <a:pPr lvl="2"/>
            <a:r>
              <a:rPr lang="en-US" sz="1600" dirty="0">
                <a:solidFill>
                  <a:schemeClr val="bg2"/>
                </a:solidFill>
              </a:rPr>
              <a:t>Source representation is by axes</a:t>
            </a:r>
          </a:p>
          <a:p>
            <a:pPr lvl="2"/>
            <a:r>
              <a:rPr lang="en-US" sz="1600" dirty="0">
                <a:solidFill>
                  <a:schemeClr val="bg2"/>
                </a:solidFill>
              </a:rPr>
              <a:t>Certain axes may contain multiple values or variables</a:t>
            </a:r>
          </a:p>
          <a:p>
            <a:pPr lvl="2"/>
            <a:r>
              <a:rPr lang="en-US" sz="1600" dirty="0">
                <a:solidFill>
                  <a:schemeClr val="bg2"/>
                </a:solidFill>
              </a:rPr>
              <a:t>Too many axes and permutations to maintain</a:t>
            </a:r>
          </a:p>
          <a:p>
            <a:pPr lvl="2"/>
            <a:r>
              <a:rPr lang="en-US" sz="1600" dirty="0">
                <a:solidFill>
                  <a:schemeClr val="bg2"/>
                </a:solidFill>
              </a:rPr>
              <a:t>Missing axes will prompt using diagnoses of different levels of granularity (if exist) and complicate  queries</a:t>
            </a:r>
          </a:p>
          <a:p>
            <a:pPr lvl="0"/>
            <a:r>
              <a:rPr lang="en-US" sz="2400" b="1" dirty="0"/>
              <a:t>Temporal association of diagnosis modifiers with primary diagnosis</a:t>
            </a:r>
            <a:endParaRPr lang="en-US" sz="2400" dirty="0"/>
          </a:p>
          <a:p>
            <a:pPr lvl="1"/>
            <a:r>
              <a:rPr lang="en-US" sz="2000" dirty="0"/>
              <a:t>There should be one set of “verified” cancer modifiers associated with the initial diagnosis (first cancer occurrence) and, possibly, with each recurrence</a:t>
            </a:r>
          </a:p>
          <a:p>
            <a:pPr lvl="1"/>
            <a:r>
              <a:rPr lang="en-US" sz="2000" dirty="0"/>
              <a:t>Repeated measurements of the same modifier (lymph node invasion) may be recorded</a:t>
            </a:r>
          </a:p>
          <a:p>
            <a:pPr lvl="1"/>
            <a:r>
              <a:rPr lang="en-US" sz="2000" dirty="0"/>
              <a:t>Different modifiers may be recorded on different dates</a:t>
            </a:r>
          </a:p>
          <a:p>
            <a:pPr lvl="0"/>
            <a:r>
              <a:rPr lang="en-US" sz="2400" b="1" dirty="0"/>
              <a:t>Identification of cancer recurrences (condition era)</a:t>
            </a:r>
          </a:p>
          <a:p>
            <a:pPr lvl="1"/>
            <a:r>
              <a:rPr lang="en-US" sz="2000" dirty="0"/>
              <a:t>First cancer occurrence and further recurrences may be derived algorithmically or extracted from the source data directly. If this information is available in the source, it should be persisted and override the derived one. This mixed approach is new to OMOP</a:t>
            </a:r>
          </a:p>
          <a:p>
            <a:pPr lvl="1"/>
            <a:r>
              <a:rPr lang="en-US" sz="2000" dirty="0"/>
              <a:t>Algorithmic derivation of recurrences would not be the same as current condition era derivation</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29" y="297658"/>
            <a:ext cx="7679871" cy="637214"/>
          </a:xfrm>
        </p:spPr>
        <p:txBody>
          <a:bodyPr/>
          <a:lstStyle/>
          <a:p>
            <a:r>
              <a:rPr lang="en-US" dirty="0"/>
              <a:t>Proposed CDM extension</a:t>
            </a:r>
          </a:p>
        </p:txBody>
      </p:sp>
      <p:sp>
        <p:nvSpPr>
          <p:cNvPr id="4" name="Content Placeholder 3"/>
          <p:cNvSpPr>
            <a:spLocks noGrp="1"/>
          </p:cNvSpPr>
          <p:nvPr>
            <p:ph idx="1"/>
          </p:nvPr>
        </p:nvSpPr>
        <p:spPr>
          <a:xfrm>
            <a:off x="765629" y="1202966"/>
            <a:ext cx="7552871" cy="5718489"/>
          </a:xfrm>
        </p:spPr>
        <p:txBody>
          <a:bodyPr wrap="square">
            <a:normAutofit/>
          </a:bodyPr>
          <a:lstStyle/>
          <a:p>
            <a:endParaRPr lang="en-US" sz="2000" dirty="0"/>
          </a:p>
          <a:p>
            <a:pPr lvl="1"/>
            <a:endParaRPr lang="en-US" sz="2000" dirty="0"/>
          </a:p>
          <a:p>
            <a:pPr lvl="1"/>
            <a:endParaRPr lang="en-US" dirty="0"/>
          </a:p>
        </p:txBody>
      </p:sp>
      <p:sp>
        <p:nvSpPr>
          <p:cNvPr id="7" name="TextBox 6">
            <a:extLst>
              <a:ext uri="{FF2B5EF4-FFF2-40B4-BE49-F238E27FC236}">
                <a16:creationId xmlns:a16="http://schemas.microsoft.com/office/drawing/2014/main" id="{76F14B49-E99F-4551-B31B-5FACE90F50C9}"/>
              </a:ext>
            </a:extLst>
          </p:cNvPr>
          <p:cNvSpPr txBox="1"/>
          <p:nvPr/>
        </p:nvSpPr>
        <p:spPr>
          <a:xfrm>
            <a:off x="765628" y="4804013"/>
            <a:ext cx="7552871" cy="2800767"/>
          </a:xfrm>
          <a:prstGeom prst="rect">
            <a:avLst/>
          </a:prstGeom>
          <a:noFill/>
        </p:spPr>
        <p:txBody>
          <a:bodyPr wrap="square" rtlCol="0">
            <a:spAutoFit/>
          </a:bodyPr>
          <a:lstStyle/>
          <a:p>
            <a:pPr marL="285750" indent="-285750">
              <a:buFont typeface="Arial" panose="020B0604020202020204" pitchFamily="34" charset="0"/>
              <a:buChar char="•"/>
            </a:pPr>
            <a:r>
              <a:rPr lang="en-US" sz="1400" b="1" dirty="0" err="1"/>
              <a:t>event_occurrence_id</a:t>
            </a:r>
            <a:r>
              <a:rPr lang="en-US" sz="1400" b="1" dirty="0"/>
              <a:t> </a:t>
            </a:r>
            <a:r>
              <a:rPr lang="en-US" sz="1400" dirty="0"/>
              <a:t>is a reference to an event the modifier modifies, in this case </a:t>
            </a:r>
            <a:r>
              <a:rPr lang="en-US" sz="1400" dirty="0" err="1"/>
              <a:t>condition_occurrence_id</a:t>
            </a:r>
            <a:r>
              <a:rPr lang="en-US" sz="1400" dirty="0"/>
              <a:t> or </a:t>
            </a:r>
            <a:r>
              <a:rPr lang="en-US" sz="1400" dirty="0" err="1"/>
              <a:t>condition_era_id</a:t>
            </a:r>
            <a:endParaRPr lang="en-US" sz="1400" dirty="0"/>
          </a:p>
          <a:p>
            <a:pPr marL="285750" indent="-285750">
              <a:buFont typeface="Arial" panose="020B0604020202020204" pitchFamily="34" charset="0"/>
              <a:buChar char="•"/>
            </a:pPr>
            <a:r>
              <a:rPr lang="en-US" sz="1400" b="1" dirty="0" err="1"/>
              <a:t>event_concept_id</a:t>
            </a:r>
            <a:r>
              <a:rPr lang="en-US" sz="1400" b="1" dirty="0"/>
              <a:t> </a:t>
            </a:r>
            <a:r>
              <a:rPr lang="en-US" sz="1400" dirty="0"/>
              <a:t>is a table an event is stored in, in this case ‘CONDITION_OCCURRENCE’ or ‘CONDITION_ERA’</a:t>
            </a:r>
          </a:p>
          <a:p>
            <a:pPr marL="285750" indent="-285750">
              <a:buFont typeface="Arial" panose="020B0604020202020204" pitchFamily="34" charset="0"/>
              <a:buChar char="•"/>
            </a:pPr>
            <a:r>
              <a:rPr lang="en-US" sz="1400" b="1" dirty="0" err="1"/>
              <a:t>condition_era_recurrence_flag</a:t>
            </a:r>
            <a:r>
              <a:rPr lang="en-US" sz="1400" b="1" dirty="0"/>
              <a:t> </a:t>
            </a:r>
            <a:r>
              <a:rPr lang="en-US" sz="1400" dirty="0"/>
              <a:t>(Y/N) indicates if an era record represents cancer first occurrence or recurrence </a:t>
            </a:r>
          </a:p>
          <a:p>
            <a:pPr marL="285750" indent="-285750">
              <a:buFont typeface="Arial" panose="020B0604020202020204" pitchFamily="34" charset="0"/>
              <a:buChar char="•"/>
            </a:pPr>
            <a:r>
              <a:rPr lang="en-US" sz="1400" b="1" dirty="0" err="1"/>
              <a:t>condition_era_type_concept_id</a:t>
            </a:r>
            <a:r>
              <a:rPr lang="en-US" sz="1400" b="1" dirty="0"/>
              <a:t> </a:t>
            </a:r>
            <a:r>
              <a:rPr lang="en-US" sz="1400" dirty="0"/>
              <a:t>identifies method of era derivation.</a:t>
            </a:r>
          </a:p>
          <a:p>
            <a:pPr marL="285750" indent="-285750">
              <a:buFont typeface="Arial" panose="020B0604020202020204" pitchFamily="34" charset="0"/>
              <a:buChar char="•"/>
            </a:pPr>
            <a:r>
              <a:rPr lang="en-US" sz="1400" b="1" dirty="0" err="1">
                <a:solidFill>
                  <a:srgbClr val="FF0000"/>
                </a:solidFill>
              </a:rPr>
              <a:t>diagnostic_method_id</a:t>
            </a:r>
            <a:r>
              <a:rPr lang="en-US" sz="1400" b="1" dirty="0">
                <a:solidFill>
                  <a:srgbClr val="FF0000"/>
                </a:solidFill>
              </a:rPr>
              <a:t> </a:t>
            </a:r>
            <a:r>
              <a:rPr lang="en-US" sz="1400" dirty="0">
                <a:solidFill>
                  <a:srgbClr val="FF0000"/>
                </a:solidFill>
              </a:rPr>
              <a:t>indicates how cancer diagnosis/diagnostic feature was diagnosed (e.g. pathology, symptomatically, record abstraction, etc.)</a:t>
            </a:r>
          </a:p>
          <a:p>
            <a:pPr marL="285750" indent="-285750"/>
            <a:endParaRPr lang="en-US" sz="1400" dirty="0"/>
          </a:p>
          <a:p>
            <a:endParaRPr lang="en-US" dirty="0"/>
          </a:p>
          <a:p>
            <a:r>
              <a:rPr lang="en-US" dirty="0"/>
              <a:t> </a:t>
            </a:r>
          </a:p>
        </p:txBody>
      </p:sp>
      <p:pic>
        <p:nvPicPr>
          <p:cNvPr id="8" name="Picture 7" descr="OMOP Condition Extension v2.jpg"/>
          <p:cNvPicPr>
            <a:picLocks noChangeAspect="1"/>
          </p:cNvPicPr>
          <p:nvPr/>
        </p:nvPicPr>
        <p:blipFill>
          <a:blip r:embed="rId2"/>
          <a:stretch>
            <a:fillRect/>
          </a:stretch>
        </p:blipFill>
        <p:spPr>
          <a:xfrm>
            <a:off x="1542197" y="1067998"/>
            <a:ext cx="4637147" cy="36135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F3DA-8005-4B36-8444-2A5B2D448823}"/>
              </a:ext>
            </a:extLst>
          </p:cNvPr>
          <p:cNvSpPr>
            <a:spLocks noGrp="1"/>
          </p:cNvSpPr>
          <p:nvPr>
            <p:ph type="title"/>
          </p:nvPr>
        </p:nvSpPr>
        <p:spPr>
          <a:xfrm>
            <a:off x="866774" y="304800"/>
            <a:ext cx="7578725" cy="571500"/>
          </a:xfrm>
        </p:spPr>
        <p:txBody>
          <a:bodyPr/>
          <a:lstStyle/>
          <a:p>
            <a:r>
              <a:rPr lang="en-US" dirty="0" err="1"/>
              <a:t>Condition_Era</a:t>
            </a:r>
            <a:r>
              <a:rPr lang="en-US" dirty="0"/>
              <a:t> Extension</a:t>
            </a:r>
          </a:p>
        </p:txBody>
      </p:sp>
      <p:sp>
        <p:nvSpPr>
          <p:cNvPr id="3" name="Content Placeholder 2">
            <a:extLst>
              <a:ext uri="{FF2B5EF4-FFF2-40B4-BE49-F238E27FC236}">
                <a16:creationId xmlns:a16="http://schemas.microsoft.com/office/drawing/2014/main" id="{6F29F79F-3A79-413B-824E-E905DD578135}"/>
              </a:ext>
            </a:extLst>
          </p:cNvPr>
          <p:cNvSpPr>
            <a:spLocks noGrp="1"/>
          </p:cNvSpPr>
          <p:nvPr>
            <p:ph idx="1"/>
          </p:nvPr>
        </p:nvSpPr>
        <p:spPr>
          <a:xfrm>
            <a:off x="765629" y="1224832"/>
            <a:ext cx="7679871" cy="4626334"/>
          </a:xfrm>
        </p:spPr>
        <p:txBody>
          <a:bodyPr>
            <a:normAutofit fontScale="3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3700" dirty="0"/>
          </a:p>
          <a:p>
            <a:pPr marL="0" indent="0">
              <a:buNone/>
            </a:pPr>
            <a:endParaRPr lang="en-US" sz="3700" dirty="0"/>
          </a:p>
          <a:p>
            <a:endParaRPr lang="en-US" sz="3700" dirty="0"/>
          </a:p>
          <a:p>
            <a:endParaRPr lang="en-US" sz="3700" dirty="0"/>
          </a:p>
          <a:p>
            <a:r>
              <a:rPr lang="en-US" sz="3700" dirty="0"/>
              <a:t>We may consider grouping derivation algorithm concepts under a specialized concept domain or class. I imagine a library of such algorithms in the future. </a:t>
            </a:r>
          </a:p>
          <a:p>
            <a:r>
              <a:rPr lang="en-US" sz="3700" dirty="0"/>
              <a:t>Three major categories of the derivation of the era records will be: Cancer Registry Direct, Pre-ETL Algorithmic, and Post-ETL Algorithmic</a:t>
            </a:r>
          </a:p>
        </p:txBody>
      </p:sp>
      <p:pic>
        <p:nvPicPr>
          <p:cNvPr id="7" name="Picture 6">
            <a:extLst>
              <a:ext uri="{FF2B5EF4-FFF2-40B4-BE49-F238E27FC236}">
                <a16:creationId xmlns:a16="http://schemas.microsoft.com/office/drawing/2014/main" id="{EA518928-777F-40CC-9E09-C712E855E368}"/>
              </a:ext>
            </a:extLst>
          </p:cNvPr>
          <p:cNvPicPr>
            <a:picLocks noChangeAspect="1"/>
          </p:cNvPicPr>
          <p:nvPr/>
        </p:nvPicPr>
        <p:blipFill>
          <a:blip r:embed="rId2"/>
          <a:stretch>
            <a:fillRect/>
          </a:stretch>
        </p:blipFill>
        <p:spPr>
          <a:xfrm>
            <a:off x="966526" y="876300"/>
            <a:ext cx="7478973" cy="4069724"/>
          </a:xfrm>
          <a:prstGeom prst="rect">
            <a:avLst/>
          </a:prstGeom>
        </p:spPr>
      </p:pic>
    </p:spTree>
    <p:extLst>
      <p:ext uri="{BB962C8B-B14F-4D97-AF65-F5344CB8AC3E}">
        <p14:creationId xmlns:p14="http://schemas.microsoft.com/office/powerpoint/2010/main" val="225887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2651-8858-489E-9EF8-9831C956CE96}"/>
              </a:ext>
            </a:extLst>
          </p:cNvPr>
          <p:cNvSpPr>
            <a:spLocks noGrp="1"/>
          </p:cNvSpPr>
          <p:nvPr>
            <p:ph type="title"/>
          </p:nvPr>
        </p:nvSpPr>
        <p:spPr/>
        <p:txBody>
          <a:bodyPr/>
          <a:lstStyle/>
          <a:p>
            <a:r>
              <a:rPr lang="en-US" dirty="0"/>
              <a:t>Alternatives for representing cancer occurrence/recurrences</a:t>
            </a:r>
          </a:p>
        </p:txBody>
      </p:sp>
      <p:sp>
        <p:nvSpPr>
          <p:cNvPr id="3" name="Content Placeholder 2">
            <a:extLst>
              <a:ext uri="{FF2B5EF4-FFF2-40B4-BE49-F238E27FC236}">
                <a16:creationId xmlns:a16="http://schemas.microsoft.com/office/drawing/2014/main" id="{39CBCCFE-8E27-4E73-9231-D732A295F913}"/>
              </a:ext>
            </a:extLst>
          </p:cNvPr>
          <p:cNvSpPr>
            <a:spLocks noGrp="1"/>
          </p:cNvSpPr>
          <p:nvPr>
            <p:ph idx="1"/>
          </p:nvPr>
        </p:nvSpPr>
        <p:spPr/>
        <p:txBody>
          <a:bodyPr>
            <a:normAutofit/>
          </a:bodyPr>
          <a:lstStyle/>
          <a:p>
            <a:pPr marL="514350" indent="-514350">
              <a:buFont typeface="+mj-lt"/>
              <a:buAutoNum type="arabicPeriod"/>
            </a:pPr>
            <a:r>
              <a:rPr lang="en-US" dirty="0" err="1"/>
              <a:t>condition_era_recurrence_flag</a:t>
            </a:r>
            <a:r>
              <a:rPr lang="en-US" dirty="0"/>
              <a:t> (Y/N)</a:t>
            </a:r>
          </a:p>
          <a:p>
            <a:pPr marL="515937" lvl="1" indent="0">
              <a:buNone/>
            </a:pPr>
            <a:r>
              <a:rPr lang="en-US" dirty="0"/>
              <a:t>Y indicates a recurrence, N first occurrence</a:t>
            </a:r>
          </a:p>
          <a:p>
            <a:pPr marL="1030287" lvl="1" indent="-514350"/>
            <a:r>
              <a:rPr lang="en-US" dirty="0"/>
              <a:t>Pros: derivation is not overly complicated</a:t>
            </a:r>
          </a:p>
          <a:p>
            <a:pPr marL="1030287" lvl="1" indent="-514350"/>
            <a:r>
              <a:rPr lang="en-US" dirty="0"/>
              <a:t>Pros: recurrence/occurrence records are explicitly expressed; no additional processing is required to query them</a:t>
            </a:r>
          </a:p>
          <a:p>
            <a:pPr marL="1030287" lvl="1" indent="-514350"/>
            <a:endParaRPr lang="en-US" dirty="0"/>
          </a:p>
          <a:p>
            <a:pPr marL="1030287" lvl="1" indent="-514350"/>
            <a:endParaRPr lang="en-US" dirty="0"/>
          </a:p>
          <a:p>
            <a:pPr marL="1030287" lvl="1" indent="-514350"/>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73003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Cancer_Modifier</a:t>
            </a:r>
            <a:r>
              <a:rPr lang="en-US" dirty="0"/>
              <a:t> Table</a:t>
            </a:r>
          </a:p>
        </p:txBody>
      </p:sp>
      <p:pic>
        <p:nvPicPr>
          <p:cNvPr id="32771" name="Picture 3"/>
          <p:cNvPicPr>
            <a:picLocks noGrp="1" noChangeAspect="1" noChangeArrowheads="1"/>
          </p:cNvPicPr>
          <p:nvPr>
            <p:ph idx="1"/>
          </p:nvPr>
        </p:nvPicPr>
        <p:blipFill>
          <a:blip r:embed="rId2"/>
          <a:srcRect/>
          <a:stretch>
            <a:fillRect/>
          </a:stretch>
        </p:blipFill>
        <p:spPr bwMode="auto">
          <a:xfrm>
            <a:off x="1544108" y="1441903"/>
            <a:ext cx="5028948" cy="2502810"/>
          </a:xfrm>
          <a:prstGeom prst="rect">
            <a:avLst/>
          </a:prstGeom>
          <a:solidFill>
            <a:srgbClr val="FFFFFF"/>
          </a:solidFill>
          <a:ln w="9525">
            <a:solidFill>
              <a:schemeClr val="tx1"/>
            </a:solid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5FFA-34D6-4672-9AF6-28675A04D176}"/>
              </a:ext>
            </a:extLst>
          </p:cNvPr>
          <p:cNvSpPr>
            <a:spLocks noGrp="1"/>
          </p:cNvSpPr>
          <p:nvPr>
            <p:ph type="title"/>
          </p:nvPr>
        </p:nvSpPr>
        <p:spPr/>
        <p:txBody>
          <a:bodyPr/>
          <a:lstStyle/>
          <a:p>
            <a:r>
              <a:rPr lang="en-US" dirty="0"/>
              <a:t>Alternative structures</a:t>
            </a:r>
          </a:p>
        </p:txBody>
      </p:sp>
      <p:sp>
        <p:nvSpPr>
          <p:cNvPr id="3" name="Content Placeholder 2">
            <a:extLst>
              <a:ext uri="{FF2B5EF4-FFF2-40B4-BE49-F238E27FC236}">
                <a16:creationId xmlns:a16="http://schemas.microsoft.com/office/drawing/2014/main" id="{F0DF0DBB-5518-43D0-AB6A-8153E1D5D20F}"/>
              </a:ext>
            </a:extLst>
          </p:cNvPr>
          <p:cNvSpPr>
            <a:spLocks noGrp="1"/>
          </p:cNvSpPr>
          <p:nvPr>
            <p:ph idx="1"/>
          </p:nvPr>
        </p:nvSpPr>
        <p:spPr/>
        <p:txBody>
          <a:bodyPr>
            <a:normAutofit lnSpcReduction="10000"/>
          </a:bodyPr>
          <a:lstStyle/>
          <a:p>
            <a:pPr marL="514350" indent="-514350">
              <a:buFont typeface="+mj-lt"/>
              <a:buAutoNum type="arabicPeriod"/>
            </a:pPr>
            <a:r>
              <a:rPr lang="en-US" dirty="0"/>
              <a:t>Create and use a designated new table </a:t>
            </a:r>
            <a:r>
              <a:rPr lang="en-US" dirty="0" err="1"/>
              <a:t>Cancer_Modifier</a:t>
            </a:r>
            <a:r>
              <a:rPr lang="en-US" dirty="0"/>
              <a:t> with the same structure as Measurement</a:t>
            </a:r>
          </a:p>
          <a:p>
            <a:pPr marL="1030287" lvl="1" indent="-514350">
              <a:buFont typeface="+mj-lt"/>
              <a:buAutoNum type="arabicPeriod"/>
            </a:pPr>
            <a:r>
              <a:rPr lang="en-US" dirty="0"/>
              <a:t>Pros: Measurement table is intended for independent measurements while modifiers are not independent of diagnosis</a:t>
            </a:r>
          </a:p>
          <a:p>
            <a:pPr marL="1030287" lvl="1" indent="-514350">
              <a:buFont typeface="+mj-lt"/>
              <a:buAutoNum type="arabicPeriod"/>
            </a:pPr>
            <a:r>
              <a:rPr lang="en-US" dirty="0"/>
              <a:t>Cons: A new table with exactly the same structure and partially overlapping function (breast cancer HER2 is a measurement and a modifier)</a:t>
            </a:r>
          </a:p>
        </p:txBody>
      </p:sp>
    </p:spTree>
    <p:extLst>
      <p:ext uri="{BB962C8B-B14F-4D97-AF65-F5344CB8AC3E}">
        <p14:creationId xmlns:p14="http://schemas.microsoft.com/office/powerpoint/2010/main" val="87947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CDM conventions</a:t>
            </a:r>
          </a:p>
        </p:txBody>
      </p:sp>
      <p:sp>
        <p:nvSpPr>
          <p:cNvPr id="4" name="Content Placeholder 3"/>
          <p:cNvSpPr>
            <a:spLocks noGrp="1"/>
          </p:cNvSpPr>
          <p:nvPr>
            <p:ph idx="1"/>
          </p:nvPr>
        </p:nvSpPr>
        <p:spPr>
          <a:xfrm>
            <a:off x="765629" y="1202966"/>
            <a:ext cx="7552871" cy="5718489"/>
          </a:xfrm>
        </p:spPr>
        <p:txBody>
          <a:bodyPr wrap="square">
            <a:normAutofit fontScale="92500" lnSpcReduction="10000"/>
          </a:bodyPr>
          <a:lstStyle/>
          <a:p>
            <a:r>
              <a:rPr lang="en-US" sz="2200" b="1" dirty="0"/>
              <a:t>Diagnosis modifiers are stored in the </a:t>
            </a:r>
            <a:r>
              <a:rPr lang="en-US" sz="2200" b="1" dirty="0" err="1"/>
              <a:t>Cancer_Modifier</a:t>
            </a:r>
            <a:r>
              <a:rPr lang="en-US" sz="2200" b="1" dirty="0"/>
              <a:t> table</a:t>
            </a:r>
          </a:p>
          <a:p>
            <a:pPr lvl="0"/>
            <a:r>
              <a:rPr lang="en-US" sz="2200" b="1" dirty="0"/>
              <a:t>Association of diagnosis modifiers with primary diagnosis </a:t>
            </a:r>
            <a:endParaRPr lang="en-US" sz="2200" dirty="0"/>
          </a:p>
          <a:p>
            <a:pPr lvl="1"/>
            <a:r>
              <a:rPr lang="en-US" sz="1700" dirty="0"/>
              <a:t>One or multiple condition occurrence records containing primary cancer diagnosis may have associated diagnosis modifiers</a:t>
            </a:r>
          </a:p>
          <a:p>
            <a:pPr lvl="1"/>
            <a:r>
              <a:rPr lang="en-US" sz="1700" dirty="0"/>
              <a:t>Repeated modifier records (lymph node invasion) may be associated with one or multiple condition occurrence records </a:t>
            </a:r>
          </a:p>
          <a:p>
            <a:pPr lvl="1"/>
            <a:r>
              <a:rPr lang="en-US" sz="1700" dirty="0"/>
              <a:t>Modifiers may be recorded on different dates</a:t>
            </a:r>
          </a:p>
          <a:p>
            <a:pPr lvl="0"/>
            <a:r>
              <a:rPr lang="en-US" sz="2200" b="1" dirty="0"/>
              <a:t>Representation of cancer recurrences</a:t>
            </a:r>
          </a:p>
          <a:p>
            <a:pPr lvl="1"/>
            <a:r>
              <a:rPr lang="en-US" sz="1700" dirty="0"/>
              <a:t>Cancer recurrences are recorded as condition eras</a:t>
            </a:r>
          </a:p>
          <a:p>
            <a:pPr lvl="1"/>
            <a:r>
              <a:rPr lang="en-US" sz="1700" dirty="0"/>
              <a:t>Each cancer era record is flagged as first occurrence or recurrence</a:t>
            </a:r>
          </a:p>
          <a:p>
            <a:pPr lvl="1"/>
            <a:r>
              <a:rPr lang="en-US" sz="1700" dirty="0"/>
              <a:t>Occurrences/Recurrences are either derived algorithmically or extracted from the source data directly. </a:t>
            </a:r>
          </a:p>
          <a:p>
            <a:pPr lvl="1"/>
            <a:r>
              <a:rPr lang="en-US" sz="1700" dirty="0"/>
              <a:t>Multiple condition eras for the same cancer occurrence/recurrence derived using different methods can be stored. Provenance is a critical attribute of these records. Invalid/unused versions are indicated by </a:t>
            </a:r>
            <a:r>
              <a:rPr lang="en-US" sz="1700" dirty="0" err="1"/>
              <a:t>valid_end_date</a:t>
            </a:r>
            <a:r>
              <a:rPr lang="en-US" sz="1700" dirty="0"/>
              <a:t>.</a:t>
            </a:r>
          </a:p>
          <a:p>
            <a:pPr lvl="1"/>
            <a:r>
              <a:rPr lang="en-US" sz="1700" i="1" dirty="0"/>
              <a:t>Algorithmic derivation of recurrences is TBD but will not be the same as current condition era derivation</a:t>
            </a:r>
          </a:p>
          <a:p>
            <a:r>
              <a:rPr lang="en-US" sz="2200" b="1" dirty="0"/>
              <a:t>Association of diagnosis modifiers with cancer recurrences</a:t>
            </a:r>
          </a:p>
          <a:p>
            <a:pPr lvl="1"/>
            <a:r>
              <a:rPr lang="en-US" sz="1700" dirty="0"/>
              <a:t>One set of “verified” cancer modifiers is recorded in </a:t>
            </a:r>
            <a:r>
              <a:rPr lang="en-US" sz="1700" dirty="0" err="1"/>
              <a:t>Cancer_Modifier</a:t>
            </a:r>
            <a:r>
              <a:rPr lang="en-US" sz="1700" dirty="0"/>
              <a:t> and associated with the first cancer occurrence and, if possible, with recurrences</a:t>
            </a:r>
          </a:p>
          <a:p>
            <a:endParaRPr lang="en-US" sz="1300" dirty="0"/>
          </a:p>
          <a:p>
            <a:endParaRPr lang="en-US" sz="1300" dirty="0"/>
          </a:p>
          <a:p>
            <a:endParaRPr lang="en-US" sz="1300" dirty="0"/>
          </a:p>
          <a:p>
            <a:endParaRPr lang="en-US" sz="2400" dirty="0"/>
          </a:p>
          <a:p>
            <a:pPr lvl="1"/>
            <a:endParaRPr lang="en-US" sz="2000" dirty="0"/>
          </a:p>
          <a:p>
            <a:pPr lvl="1"/>
            <a:endParaRPr lang="en-US" dirty="0"/>
          </a:p>
        </p:txBody>
      </p:sp>
    </p:spTree>
  </p:cSld>
  <p:clrMapOvr>
    <a:masterClrMapping/>
  </p:clrMapOvr>
</p:sld>
</file>

<file path=ppt/theme/theme1.xml><?xml version="1.0" encoding="utf-8"?>
<a:theme xmlns:a="http://schemas.openxmlformats.org/drawingml/2006/main" name="Template 1">
  <a:themeElements>
    <a:clrScheme name="MSK color palle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1</Template>
  <TotalTime>0</TotalTime>
  <Words>1328</Words>
  <Application>Microsoft Office PowerPoint</Application>
  <PresentationFormat>On-screen Show (4:3)</PresentationFormat>
  <Paragraphs>269</Paragraphs>
  <Slides>29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MS PGothic</vt:lpstr>
      <vt:lpstr>Arial</vt:lpstr>
      <vt:lpstr>Calibri</vt:lpstr>
      <vt:lpstr>Corbel</vt:lpstr>
      <vt:lpstr>Georgia</vt:lpstr>
      <vt:lpstr>Template 1</vt:lpstr>
      <vt:lpstr>Worksheet</vt:lpstr>
      <vt:lpstr>Cancer Diagnostic Features Representation  in OMOP CDM</vt:lpstr>
      <vt:lpstr>Considerations</vt:lpstr>
      <vt:lpstr>Modeling and ETL challenges</vt:lpstr>
      <vt:lpstr>Proposed CDM extension</vt:lpstr>
      <vt:lpstr>Condition_Era Extension</vt:lpstr>
      <vt:lpstr>Alternatives for representing cancer occurrence/recurrences</vt:lpstr>
      <vt:lpstr>Cancer_Modifier Table</vt:lpstr>
      <vt:lpstr>Alternative structures</vt:lpstr>
      <vt:lpstr>Proposed CDM conventions</vt:lpstr>
      <vt:lpstr>Additional vocabulary to support CDM representation</vt:lpstr>
      <vt:lpstr>Proposed Vocabulary Approach</vt:lpstr>
      <vt:lpstr>CAP Protocol for Invasive Breast Cancer</vt:lpstr>
      <vt:lpstr>Examples of terminology binding between LOINC and SNOMED CT</vt:lpstr>
      <vt:lpstr>Example</vt:lpstr>
      <vt:lpstr>EMR Data, Dec 2016 – Jan 2017 </vt:lpstr>
      <vt:lpstr>Mapping ICD-10 to SNOMED</vt:lpstr>
      <vt:lpstr>Data in OMOP CDM</vt:lpstr>
      <vt:lpstr>Data in OMOP CDM</vt:lpstr>
      <vt:lpstr>Source Data, Feb 2017 </vt:lpstr>
      <vt:lpstr>Mapping ICD-O to SNOMED</vt:lpstr>
      <vt:lpstr>Cancer Registry Data in OMOP CDM</vt:lpstr>
      <vt:lpstr>Cancer Registry Data in OMOP CDM</vt:lpstr>
      <vt:lpstr>Cancer Registry Data in OMOP CDM</vt:lpstr>
      <vt:lpstr>Cancer Registry Data in OMOP CDM</vt:lpstr>
      <vt:lpstr>Cancer Registry Data in OMOP CDM</vt:lpstr>
      <vt:lpstr>References</vt:lpstr>
      <vt:lpstr>Appendix</vt:lpstr>
      <vt:lpstr>CDISC Breast Cancer Treatment Map</vt:lpstr>
      <vt:lpstr>Data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2016-01-18T23:05:40Z</dcterms:created>
  <dcterms:modified xsi:type="dcterms:W3CDTF">2018-02-07T17:03:05Z</dcterms:modified>
</cp:coreProperties>
</file>